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9.xml" ContentType="application/vnd.openxmlformats-officedocument.drawingml.chart+xml"/>
  <Override PartName="/ppt/drawings/drawing1.xml" ContentType="application/vnd.openxmlformats-officedocument.drawingml.chartshapes+xml"/>
  <Override PartName="/ppt/charts/chart10.xml" ContentType="application/vnd.openxmlformats-officedocument.drawingml.chart+xml"/>
  <Override PartName="/ppt/notesSlides/notesSlide29.xml" ContentType="application/vnd.openxmlformats-officedocument.presentationml.notesSlide+xml"/>
  <Override PartName="/ppt/charts/chart11.xml" ContentType="application/vnd.openxmlformats-officedocument.drawingml.chart+xml"/>
  <Override PartName="/ppt/drawings/drawing2.xml" ContentType="application/vnd.openxmlformats-officedocument.drawingml.chartshapes+xml"/>
  <Override PartName="/ppt/charts/chart12.xml" ContentType="application/vnd.openxmlformats-officedocument.drawingml.chart+xml"/>
  <Override PartName="/ppt/notesSlides/notesSlide30.xml" ContentType="application/vnd.openxmlformats-officedocument.presentationml.notesSlide+xml"/>
  <Override PartName="/ppt/charts/chart13.xml" ContentType="application/vnd.openxmlformats-officedocument.drawingml.chart+xml"/>
  <Override PartName="/ppt/drawings/drawing3.xml" ContentType="application/vnd.openxmlformats-officedocument.drawingml.chartshapes+xml"/>
  <Override PartName="/ppt/charts/chart14.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5.xml" ContentType="application/vnd.openxmlformats-officedocument.drawingml.chart+xml"/>
  <Override PartName="/ppt/theme/themeOverride1.xml" ContentType="application/vnd.openxmlformats-officedocument.themeOverride+xml"/>
  <Override PartName="/ppt/drawings/drawing4.xml" ContentType="application/vnd.openxmlformats-officedocument.drawingml.chartshapes+xml"/>
  <Override PartName="/ppt/charts/chart16.xml" ContentType="application/vnd.openxmlformats-officedocument.drawingml.chart+xml"/>
  <Override PartName="/ppt/theme/themeOverride2.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7.xml" ContentType="application/vnd.openxmlformats-officedocument.drawingml.chart+xml"/>
  <Override PartName="/ppt/drawings/drawing5.xml" ContentType="application/vnd.openxmlformats-officedocument.drawingml.chartshapes+xml"/>
  <Override PartName="/ppt/charts/chart18.xml" ContentType="application/vnd.openxmlformats-officedocument.drawingml.chart+xml"/>
  <Override PartName="/ppt/theme/themeOverride3.xml" ContentType="application/vnd.openxmlformats-officedocument.themeOverride+xml"/>
  <Override PartName="/ppt/notesSlides/notesSlide41.xml" ContentType="application/vnd.openxmlformats-officedocument.presentationml.notesSlide+xml"/>
  <Override PartName="/ppt/theme/themeOverride4.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9.xml" ContentType="application/vnd.openxmlformats-officedocument.drawingml.chart+xml"/>
  <Override PartName="/ppt/drawings/drawing6.xml" ContentType="application/vnd.openxmlformats-officedocument.drawingml.chartshapes+xml"/>
  <Override PartName="/ppt/charts/chart20.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21.xml" ContentType="application/vnd.openxmlformats-officedocument.drawingml.chart+xml"/>
  <Override PartName="/ppt/drawings/drawing7.xml" ContentType="application/vnd.openxmlformats-officedocument.drawingml.chartshapes+xml"/>
  <Override PartName="/ppt/charts/chart22.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6.xml" ContentType="application/vnd.openxmlformats-officedocument.presentationml.tags+xml"/>
  <Override PartName="/ppt/notesSlides/notesSlide64.xml" ContentType="application/vnd.openxmlformats-officedocument.presentationml.notesSlide+xml"/>
  <Override PartName="/ppt/tags/tag7.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73"/>
  </p:notesMasterIdLst>
  <p:handoutMasterIdLst>
    <p:handoutMasterId r:id="rId74"/>
  </p:handoutMasterIdLst>
  <p:sldIdLst>
    <p:sldId id="2147471742" r:id="rId5"/>
    <p:sldId id="264" r:id="rId6"/>
    <p:sldId id="283" r:id="rId7"/>
    <p:sldId id="2147374414" r:id="rId8"/>
    <p:sldId id="2134959293" r:id="rId9"/>
    <p:sldId id="959" r:id="rId10"/>
    <p:sldId id="2147374417" r:id="rId11"/>
    <p:sldId id="2147374360" r:id="rId12"/>
    <p:sldId id="2147374398" r:id="rId13"/>
    <p:sldId id="2147471767" r:id="rId14"/>
    <p:sldId id="321" r:id="rId15"/>
    <p:sldId id="2147471760" r:id="rId16"/>
    <p:sldId id="2147471740" r:id="rId17"/>
    <p:sldId id="2147374976" r:id="rId18"/>
    <p:sldId id="2147471761" r:id="rId19"/>
    <p:sldId id="271" r:id="rId20"/>
    <p:sldId id="289" r:id="rId21"/>
    <p:sldId id="2147373836" r:id="rId22"/>
    <p:sldId id="2147373853" r:id="rId23"/>
    <p:sldId id="2147471752" r:id="rId24"/>
    <p:sldId id="2147471736" r:id="rId25"/>
    <p:sldId id="2147374392" r:id="rId26"/>
    <p:sldId id="879" r:id="rId27"/>
    <p:sldId id="880" r:id="rId28"/>
    <p:sldId id="2147374382" r:id="rId29"/>
    <p:sldId id="2147374388" r:id="rId30"/>
    <p:sldId id="295" r:id="rId31"/>
    <p:sldId id="925" r:id="rId32"/>
    <p:sldId id="930" r:id="rId33"/>
    <p:sldId id="931" r:id="rId34"/>
    <p:sldId id="2147374410" r:id="rId35"/>
    <p:sldId id="2147471754" r:id="rId36"/>
    <p:sldId id="2147374383" r:id="rId37"/>
    <p:sldId id="2147471743" r:id="rId38"/>
    <p:sldId id="293" r:id="rId39"/>
    <p:sldId id="2147471751" r:id="rId40"/>
    <p:sldId id="2147373856" r:id="rId41"/>
    <p:sldId id="294" r:id="rId42"/>
    <p:sldId id="2147471747" r:id="rId43"/>
    <p:sldId id="2054481094" r:id="rId44"/>
    <p:sldId id="2147471737" r:id="rId45"/>
    <p:sldId id="2147471745" r:id="rId46"/>
    <p:sldId id="297" r:id="rId47"/>
    <p:sldId id="2147471748" r:id="rId48"/>
    <p:sldId id="2147471755" r:id="rId49"/>
    <p:sldId id="2054481109" r:id="rId50"/>
    <p:sldId id="2147374353" r:id="rId51"/>
    <p:sldId id="2147471749" r:id="rId52"/>
    <p:sldId id="932" r:id="rId53"/>
    <p:sldId id="2147374393" r:id="rId54"/>
    <p:sldId id="2147471734" r:id="rId55"/>
    <p:sldId id="2147471750" r:id="rId56"/>
    <p:sldId id="2147471765" r:id="rId57"/>
    <p:sldId id="2147471733" r:id="rId58"/>
    <p:sldId id="2147471744" r:id="rId59"/>
    <p:sldId id="2054481132" r:id="rId60"/>
    <p:sldId id="2147373808" r:id="rId61"/>
    <p:sldId id="2054481134" r:id="rId62"/>
    <p:sldId id="2054481136" r:id="rId63"/>
    <p:sldId id="2147471766" r:id="rId64"/>
    <p:sldId id="2147374387" r:id="rId65"/>
    <p:sldId id="2147471757" r:id="rId66"/>
    <p:sldId id="2147471756" r:id="rId67"/>
    <p:sldId id="2147471764" r:id="rId68"/>
    <p:sldId id="2147471763" r:id="rId69"/>
    <p:sldId id="2147374390" r:id="rId70"/>
    <p:sldId id="273" r:id="rId71"/>
    <p:sldId id="2147471762" r:id="rId72"/>
  </p:sldIdLst>
  <p:sldSz cx="12192000" cy="6858000"/>
  <p:notesSz cx="6858000" cy="9144000"/>
  <p:defaultTextStyle>
    <a:defPPr>
      <a:defRPr lang="en-US"/>
    </a:defPPr>
    <a:lvl1pPr marL="0" algn="l" defTabSz="914400" rtl="0" eaLnBrk="1" fontAlgn="ctr" latinLnBrk="0" hangingPunct="1">
      <a:defRPr sz="18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C07EDA3-0004-4DD3-B7EC-B8B2F26E82A6}">
          <p14:sldIdLst>
            <p14:sldId id="2147471742"/>
            <p14:sldId id="264"/>
          </p14:sldIdLst>
        </p14:section>
        <p14:section name="Disease State Background" id="{82AA8E77-0A44-4B2B-9A40-E9067B635879}">
          <p14:sldIdLst>
            <p14:sldId id="283"/>
            <p14:sldId id="2147374414"/>
            <p14:sldId id="2134959293"/>
            <p14:sldId id="959"/>
            <p14:sldId id="2147374417"/>
            <p14:sldId id="2147374360"/>
            <p14:sldId id="2147374398"/>
            <p14:sldId id="2147471767"/>
            <p14:sldId id="321"/>
            <p14:sldId id="2147471760"/>
          </p14:sldIdLst>
        </p14:section>
        <p14:section name="Branded Info Starts" id="{35E7E2A1-160B-47DF-AAD7-A2AC7CE5686D}">
          <p14:sldIdLst>
            <p14:sldId id="2147471740"/>
            <p14:sldId id="2147374976"/>
            <p14:sldId id="2147471761"/>
            <p14:sldId id="271"/>
            <p14:sldId id="289"/>
            <p14:sldId id="2147373836"/>
            <p14:sldId id="2147373853"/>
            <p14:sldId id="2147471752"/>
            <p14:sldId id="2147471736"/>
            <p14:sldId id="2147374392"/>
            <p14:sldId id="879"/>
            <p14:sldId id="880"/>
          </p14:sldIdLst>
        </p14:section>
        <p14:section name="Induction Efficacy" id="{F508C815-6B35-4ECC-9A9F-24C213FC143F}">
          <p14:sldIdLst>
            <p14:sldId id="2147374382"/>
            <p14:sldId id="2147374388"/>
            <p14:sldId id="295"/>
            <p14:sldId id="925"/>
            <p14:sldId id="930"/>
            <p14:sldId id="931"/>
            <p14:sldId id="2147374410"/>
            <p14:sldId id="2147471754"/>
          </p14:sldIdLst>
        </p14:section>
        <p14:section name="52-Week Efficacy" id="{FE4FF878-CA8F-4B1E-86F7-747B737F6341}">
          <p14:sldIdLst>
            <p14:sldId id="2147374383"/>
            <p14:sldId id="2147471743"/>
            <p14:sldId id="293"/>
            <p14:sldId id="2147471751"/>
            <p14:sldId id="2147373856"/>
            <p14:sldId id="294"/>
            <p14:sldId id="2147471747"/>
            <p14:sldId id="2054481094"/>
            <p14:sldId id="2147471737"/>
            <p14:sldId id="2147471745"/>
            <p14:sldId id="297"/>
            <p14:sldId id="2147471748"/>
            <p14:sldId id="2147471755"/>
            <p14:sldId id="2054481109"/>
            <p14:sldId id="2147374353"/>
            <p14:sldId id="2147471749"/>
            <p14:sldId id="932"/>
            <p14:sldId id="2147374393"/>
            <p14:sldId id="2147471734"/>
            <p14:sldId id="2147471750"/>
          </p14:sldIdLst>
        </p14:section>
        <p14:section name="Safety" id="{484B939D-582B-461D-85E0-E200ADB3CA27}">
          <p14:sldIdLst>
            <p14:sldId id="2147471765"/>
            <p14:sldId id="2147471733"/>
            <p14:sldId id="2147471744"/>
            <p14:sldId id="2054481132"/>
            <p14:sldId id="2147373808"/>
            <p14:sldId id="2054481134"/>
            <p14:sldId id="2054481136"/>
          </p14:sldIdLst>
        </p14:section>
        <p14:section name="Getting Started" id="{DB8C2A6D-29A1-4532-AFB6-363C5D9B9D7F}">
          <p14:sldIdLst>
            <p14:sldId id="2147471766"/>
            <p14:sldId id="2147374387"/>
            <p14:sldId id="2147471757"/>
            <p14:sldId id="2147471756"/>
            <p14:sldId id="2147471764"/>
            <p14:sldId id="2147471763"/>
          </p14:sldIdLst>
        </p14:section>
        <p14:section name="Summary" id="{8ACD8CCD-20D8-4DE4-81BE-A6E3BC85E685}">
          <p14:sldIdLst>
            <p14:sldId id="2147374390"/>
          </p14:sldIdLst>
        </p14:section>
        <p14:section name="FAQ-Backup" id="{4F7C54C3-ED21-44D0-BAC4-C3173BA8C37E}">
          <p14:sldIdLst>
            <p14:sldId id="273"/>
            <p14:sldId id="2147471762"/>
          </p14:sldIdLst>
        </p14:section>
      </p14:sectionLst>
    </p:ext>
    <p:ext uri="{EFAFB233-063F-42B5-8137-9DF3F51BA10A}">
      <p15:sldGuideLst xmlns:p15="http://schemas.microsoft.com/office/powerpoint/2012/main">
        <p15:guide id="1" orient="horz" pos="1139"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1CC502-EF11-B03A-627F-D953900172AF}" name="Obermeyer, Jackie" initials="OJ" userId="Obermeyer, Jackie" providerId="None"/>
  <p188:author id="{93531707-539B-FDC2-BEC7-306DB530AB11}" name="Kita, Elizabeth" initials="KE" userId="S::Elizabeth.Kita@invivo.com::a24ffac7-2232-45d3-8820-8eb13e65ec54" providerId="AD"/>
  <p188:author id="{F37A7B3B-1CE7-294B-2E85-E80BE5688538}" name="Michaela Gebesmair" initials="MG" userId="Michaela Gebesmair" providerId="None"/>
  <p188:author id="{DABA0EAB-6D59-4322-9386-D3450B266F74}" name="Stroud, Samanda" initials="SS" userId="S::SStroud@rednucleus.com::804adb38-89f1-40d9-bc16-6e28c0cf9e03" providerId="AD"/>
  <p188:author id="{A972AACB-2BEE-430D-0C57-257DF6242F5A}" name="Eric Jonathan Kraft" initials="EJK" userId="S::kraft_eric@lilly.com::58615b81-545c-4880-ba60-536e783c7ecf" providerId="AD"/>
  <p188:author id="{BC84B6FF-47F3-C651-C9A6-00A8B4EE3549}" name="Hawryluk, Terry" initials="HT" userId="S::THawryluk@rednucleus.com::495c9470-5b60-4a99-804d-348026dae0b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Obermeyer, Robyn" initials="OR" lastIdx="74" clrIdx="6">
    <p:extLst>
      <p:ext uri="{19B8F6BF-5375-455C-9EA6-DF929625EA0E}">
        <p15:presenceInfo xmlns:p15="http://schemas.microsoft.com/office/powerpoint/2012/main" userId="S::robermeyer@rednucleus.com::f612b983-6cf1-4f2a-b39d-af42c26e9bcc" providerId="AD"/>
      </p:ext>
    </p:extLst>
  </p:cmAuthor>
  <p:cmAuthor id="1" name="McKenna BeLow" initials="MB" lastIdx="16" clrIdx="0">
    <p:extLst>
      <p:ext uri="{19B8F6BF-5375-455C-9EA6-DF929625EA0E}">
        <p15:presenceInfo xmlns:p15="http://schemas.microsoft.com/office/powerpoint/2012/main" userId="S::mbelow@forcemed.com::c6234e7b-bfa5-4a76-b77d-dda12351c117" providerId="AD"/>
      </p:ext>
    </p:extLst>
  </p:cmAuthor>
  <p:cmAuthor id="8" name="Vasquez, Cindy" initials="VC" lastIdx="4" clrIdx="7">
    <p:extLst>
      <p:ext uri="{19B8F6BF-5375-455C-9EA6-DF929625EA0E}">
        <p15:presenceInfo xmlns:p15="http://schemas.microsoft.com/office/powerpoint/2012/main" userId="S::cvasquez@rednucleus.com::a908347e-4389-45e4-8c81-e937621d0947" providerId="AD"/>
      </p:ext>
    </p:extLst>
  </p:cmAuthor>
  <p:cmAuthor id="2" name="Kita, Elizabeth" initials="KE" lastIdx="143" clrIdx="1">
    <p:extLst>
      <p:ext uri="{19B8F6BF-5375-455C-9EA6-DF929625EA0E}">
        <p15:presenceInfo xmlns:p15="http://schemas.microsoft.com/office/powerpoint/2012/main" userId="S::Elizabeth.Kita@invivo.com::a24ffac7-2232-45d3-8820-8eb13e65ec54" providerId="AD"/>
      </p:ext>
    </p:extLst>
  </p:cmAuthor>
  <p:cmAuthor id="9" name="Megan E Hornbecker" initials="MEH" lastIdx="79" clrIdx="8">
    <p:extLst>
      <p:ext uri="{19B8F6BF-5375-455C-9EA6-DF929625EA0E}">
        <p15:presenceInfo xmlns:p15="http://schemas.microsoft.com/office/powerpoint/2012/main" userId="S::hornbecker_megan_e@lilly.com::5570f3af-e57c-4a7e-a81e-ec70c967104f" providerId="AD"/>
      </p:ext>
    </p:extLst>
  </p:cmAuthor>
  <p:cmAuthor id="3" name="Obermeyer, Jackie" initials="OJ" lastIdx="50" clrIdx="2">
    <p:extLst>
      <p:ext uri="{19B8F6BF-5375-455C-9EA6-DF929625EA0E}">
        <p15:presenceInfo xmlns:p15="http://schemas.microsoft.com/office/powerpoint/2012/main" userId="Obermeyer, Jackie" providerId="None"/>
      </p:ext>
    </p:extLst>
  </p:cmAuthor>
  <p:cmAuthor id="10" name="Powers, Erica (NYC-FHC)" initials="PE(F" lastIdx="24" clrIdx="9">
    <p:extLst>
      <p:ext uri="{19B8F6BF-5375-455C-9EA6-DF929625EA0E}">
        <p15:presenceInfo xmlns:p15="http://schemas.microsoft.com/office/powerpoint/2012/main" userId="S::erica.powers@fcbhealth.com::c86b3c74-1171-4294-9877-fddae19e4fc2" providerId="AD"/>
      </p:ext>
    </p:extLst>
  </p:cmAuthor>
  <p:cmAuthor id="4" name="Erica Hoda" initials="EH" lastIdx="59" clrIdx="3">
    <p:extLst>
      <p:ext uri="{19B8F6BF-5375-455C-9EA6-DF929625EA0E}">
        <p15:presenceInfo xmlns:p15="http://schemas.microsoft.com/office/powerpoint/2012/main" userId="5ce0f2196a03466d" providerId="Windows Live"/>
      </p:ext>
    </p:extLst>
  </p:cmAuthor>
  <p:cmAuthor id="11" name="Strandell, Lyndsay (NYC-FHC)" initials="SL(F" lastIdx="13" clrIdx="10">
    <p:extLst>
      <p:ext uri="{19B8F6BF-5375-455C-9EA6-DF929625EA0E}">
        <p15:presenceInfo xmlns:p15="http://schemas.microsoft.com/office/powerpoint/2012/main" userId="S::lyndsay.strandell@fcbhealth.com::78967c6c-61fd-44e2-b37f-0eeff5ffabac" providerId="AD"/>
      </p:ext>
    </p:extLst>
  </p:cmAuthor>
  <p:cmAuthor id="5" name="Kita, Elizabeth" initials="KE [2]" lastIdx="190" clrIdx="4">
    <p:extLst>
      <p:ext uri="{19B8F6BF-5375-455C-9EA6-DF929625EA0E}">
        <p15:presenceInfo xmlns:p15="http://schemas.microsoft.com/office/powerpoint/2012/main" userId="S::EKita@rednucleus.com::a24ffac7-2232-45d3-8820-8eb13e65ec54" providerId="AD"/>
      </p:ext>
    </p:extLst>
  </p:cmAuthor>
  <p:cmAuthor id="6" name="Go, Christopher" initials="GC" lastIdx="146" clrIdx="5">
    <p:extLst>
      <p:ext uri="{19B8F6BF-5375-455C-9EA6-DF929625EA0E}">
        <p15:presenceInfo xmlns:p15="http://schemas.microsoft.com/office/powerpoint/2012/main" userId="S::CGo@rednucleus.com::1852b447-f57e-44a1-9d05-5d0dbb020c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2CA"/>
    <a:srgbClr val="FF40FF"/>
    <a:srgbClr val="000000"/>
    <a:srgbClr val="0033A0"/>
    <a:srgbClr val="001950"/>
    <a:srgbClr val="FF3399"/>
    <a:srgbClr val="888B95"/>
    <a:srgbClr val="F1F1F2"/>
    <a:srgbClr val="EC1F23"/>
    <a:srgbClr val="E8E6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3DD13D-50D7-4D5B-A826-6841220B1828}" v="37" dt="2023-05-17T11:40:13.6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46" autoAdjust="0"/>
    <p:restoredTop sz="90196" autoAdjust="0"/>
  </p:normalViewPr>
  <p:slideViewPr>
    <p:cSldViewPr snapToGrid="0">
      <p:cViewPr varScale="1">
        <p:scale>
          <a:sx n="97" d="100"/>
          <a:sy n="97" d="100"/>
        </p:scale>
        <p:origin x="114" y="516"/>
      </p:cViewPr>
      <p:guideLst>
        <p:guide orient="horz" pos="1139"/>
        <p:guide pos="3840"/>
      </p:guideLst>
    </p:cSldViewPr>
  </p:slideViewPr>
  <p:outlineViewPr>
    <p:cViewPr>
      <p:scale>
        <a:sx n="33" d="100"/>
        <a:sy n="33" d="100"/>
      </p:scale>
      <p:origin x="0" y="-6216"/>
    </p:cViewPr>
  </p:outlineViewPr>
  <p:notesTextViewPr>
    <p:cViewPr>
      <p:scale>
        <a:sx n="3" d="2"/>
        <a:sy n="3" d="2"/>
      </p:scale>
      <p:origin x="0" y="0"/>
    </p:cViewPr>
  </p:notesTextViewPr>
  <p:sorterViewPr>
    <p:cViewPr varScale="1">
      <p:scale>
        <a:sx n="1" d="1"/>
        <a:sy n="1" d="1"/>
      </p:scale>
      <p:origin x="0" y="-21306"/>
    </p:cViewPr>
  </p:sorterViewPr>
  <p:notesViewPr>
    <p:cSldViewPr snapToGrid="0">
      <p:cViewPr>
        <p:scale>
          <a:sx n="100" d="100"/>
          <a:sy n="100" d="100"/>
        </p:scale>
        <p:origin x="360" y="-10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m Ben Mahfoudh" userId="6c2c62fe-fdb1-44f1-a174-31b0f6af247e" providerId="ADAL" clId="{9F3DD13D-50D7-4D5B-A826-6841220B1828}"/>
    <pc:docChg chg="undo redo custSel addSld delSld modSld modSection">
      <pc:chgData name="Karim Ben Mahfoudh" userId="6c2c62fe-fdb1-44f1-a174-31b0f6af247e" providerId="ADAL" clId="{9F3DD13D-50D7-4D5B-A826-6841220B1828}" dt="2023-06-12T08:07:02.245" v="600" actId="1076"/>
      <pc:docMkLst>
        <pc:docMk/>
      </pc:docMkLst>
      <pc:sldChg chg="modSp mod">
        <pc:chgData name="Karim Ben Mahfoudh" userId="6c2c62fe-fdb1-44f1-a174-31b0f6af247e" providerId="ADAL" clId="{9F3DD13D-50D7-4D5B-A826-6841220B1828}" dt="2023-05-17T08:48:17.148" v="78" actId="1038"/>
        <pc:sldMkLst>
          <pc:docMk/>
          <pc:sldMk cId="2187913887" sldId="271"/>
        </pc:sldMkLst>
        <pc:spChg chg="mod">
          <ac:chgData name="Karim Ben Mahfoudh" userId="6c2c62fe-fdb1-44f1-a174-31b0f6af247e" providerId="ADAL" clId="{9F3DD13D-50D7-4D5B-A826-6841220B1828}" dt="2023-05-17T08:46:14.084" v="68" actId="1038"/>
          <ac:spMkLst>
            <pc:docMk/>
            <pc:sldMk cId="2187913887" sldId="271"/>
            <ac:spMk id="25" creationId="{D0F34368-F800-4AF0-9D88-42E9217E784A}"/>
          </ac:spMkLst>
        </pc:spChg>
        <pc:spChg chg="mod">
          <ac:chgData name="Karim Ben Mahfoudh" userId="6c2c62fe-fdb1-44f1-a174-31b0f6af247e" providerId="ADAL" clId="{9F3DD13D-50D7-4D5B-A826-6841220B1828}" dt="2023-05-17T08:48:17.148" v="78" actId="1038"/>
          <ac:spMkLst>
            <pc:docMk/>
            <pc:sldMk cId="2187913887" sldId="271"/>
            <ac:spMk id="74" creationId="{6559FCA5-4E63-48F9-A7C7-A63EA116A462}"/>
          </ac:spMkLst>
        </pc:spChg>
      </pc:sldChg>
      <pc:sldChg chg="modSp mod">
        <pc:chgData name="Karim Ben Mahfoudh" userId="6c2c62fe-fdb1-44f1-a174-31b0f6af247e" providerId="ADAL" clId="{9F3DD13D-50D7-4D5B-A826-6841220B1828}" dt="2023-05-17T08:50:00.252" v="114" actId="20577"/>
        <pc:sldMkLst>
          <pc:docMk/>
          <pc:sldMk cId="1072074802" sldId="283"/>
        </pc:sldMkLst>
        <pc:spChg chg="mod">
          <ac:chgData name="Karim Ben Mahfoudh" userId="6c2c62fe-fdb1-44f1-a174-31b0f6af247e" providerId="ADAL" clId="{9F3DD13D-50D7-4D5B-A826-6841220B1828}" dt="2023-05-17T08:50:00.252" v="114" actId="20577"/>
          <ac:spMkLst>
            <pc:docMk/>
            <pc:sldMk cId="1072074802" sldId="283"/>
            <ac:spMk id="2" creationId="{6B58F69E-292F-4151-9E3E-ED40455C6784}"/>
          </ac:spMkLst>
        </pc:spChg>
      </pc:sldChg>
      <pc:sldChg chg="delSp mod">
        <pc:chgData name="Karim Ben Mahfoudh" userId="6c2c62fe-fdb1-44f1-a174-31b0f6af247e" providerId="ADAL" clId="{9F3DD13D-50D7-4D5B-A826-6841220B1828}" dt="2023-05-17T11:09:26.785" v="230" actId="478"/>
        <pc:sldMkLst>
          <pc:docMk/>
          <pc:sldMk cId="3873294503" sldId="294"/>
        </pc:sldMkLst>
        <pc:spChg chg="del">
          <ac:chgData name="Karim Ben Mahfoudh" userId="6c2c62fe-fdb1-44f1-a174-31b0f6af247e" providerId="ADAL" clId="{9F3DD13D-50D7-4D5B-A826-6841220B1828}" dt="2023-05-17T11:09:26.785" v="230" actId="478"/>
          <ac:spMkLst>
            <pc:docMk/>
            <pc:sldMk cId="3873294503" sldId="294"/>
            <ac:spMk id="5" creationId="{47DBDA90-56BA-D5C9-D4C2-7DE2311A1C83}"/>
          </ac:spMkLst>
        </pc:spChg>
        <pc:spChg chg="del">
          <ac:chgData name="Karim Ben Mahfoudh" userId="6c2c62fe-fdb1-44f1-a174-31b0f6af247e" providerId="ADAL" clId="{9F3DD13D-50D7-4D5B-A826-6841220B1828}" dt="2023-05-17T11:09:26.785" v="230" actId="478"/>
          <ac:spMkLst>
            <pc:docMk/>
            <pc:sldMk cId="3873294503" sldId="294"/>
            <ac:spMk id="6" creationId="{C8342E66-7242-08D9-00CF-7B4A07FD3AB0}"/>
          </ac:spMkLst>
        </pc:spChg>
        <pc:picChg chg="del">
          <ac:chgData name="Karim Ben Mahfoudh" userId="6c2c62fe-fdb1-44f1-a174-31b0f6af247e" providerId="ADAL" clId="{9F3DD13D-50D7-4D5B-A826-6841220B1828}" dt="2023-05-17T11:09:26.785" v="230" actId="478"/>
          <ac:picMkLst>
            <pc:docMk/>
            <pc:sldMk cId="3873294503" sldId="294"/>
            <ac:picMk id="3" creationId="{17112F08-2430-3EC5-E271-6E67D847B86E}"/>
          </ac:picMkLst>
        </pc:picChg>
      </pc:sldChg>
      <pc:sldChg chg="delSp mod">
        <pc:chgData name="Karim Ben Mahfoudh" userId="6c2c62fe-fdb1-44f1-a174-31b0f6af247e" providerId="ADAL" clId="{9F3DD13D-50D7-4D5B-A826-6841220B1828}" dt="2023-05-17T11:10:08.464" v="231" actId="478"/>
        <pc:sldMkLst>
          <pc:docMk/>
          <pc:sldMk cId="2973810437" sldId="297"/>
        </pc:sldMkLst>
        <pc:spChg chg="del">
          <ac:chgData name="Karim Ben Mahfoudh" userId="6c2c62fe-fdb1-44f1-a174-31b0f6af247e" providerId="ADAL" clId="{9F3DD13D-50D7-4D5B-A826-6841220B1828}" dt="2023-05-17T11:10:08.464" v="231" actId="478"/>
          <ac:spMkLst>
            <pc:docMk/>
            <pc:sldMk cId="2973810437" sldId="297"/>
            <ac:spMk id="12" creationId="{4BC13F9E-74E3-5BCE-4B5E-B153A277C284}"/>
          </ac:spMkLst>
        </pc:spChg>
        <pc:picChg chg="del">
          <ac:chgData name="Karim Ben Mahfoudh" userId="6c2c62fe-fdb1-44f1-a174-31b0f6af247e" providerId="ADAL" clId="{9F3DD13D-50D7-4D5B-A826-6841220B1828}" dt="2023-05-17T11:10:08.464" v="231" actId="478"/>
          <ac:picMkLst>
            <pc:docMk/>
            <pc:sldMk cId="2973810437" sldId="297"/>
            <ac:picMk id="10" creationId="{3A57017A-E9F8-B192-DD0C-5C6CB95FC0E6}"/>
          </ac:picMkLst>
        </pc:picChg>
      </pc:sldChg>
      <pc:sldChg chg="modAnim">
        <pc:chgData name="Karim Ben Mahfoudh" userId="6c2c62fe-fdb1-44f1-a174-31b0f6af247e" providerId="ADAL" clId="{9F3DD13D-50D7-4D5B-A826-6841220B1828}" dt="2023-05-17T08:49:17.082" v="96"/>
        <pc:sldMkLst>
          <pc:docMk/>
          <pc:sldMk cId="1801251283" sldId="302"/>
        </pc:sldMkLst>
      </pc:sldChg>
      <pc:sldChg chg="modSp mod">
        <pc:chgData name="Karim Ben Mahfoudh" userId="6c2c62fe-fdb1-44f1-a174-31b0f6af247e" providerId="ADAL" clId="{9F3DD13D-50D7-4D5B-A826-6841220B1828}" dt="2023-05-17T09:30:29.759" v="229" actId="1035"/>
        <pc:sldMkLst>
          <pc:docMk/>
          <pc:sldMk cId="1937811800" sldId="2147373836"/>
        </pc:sldMkLst>
        <pc:spChg chg="mod">
          <ac:chgData name="Karim Ben Mahfoudh" userId="6c2c62fe-fdb1-44f1-a174-31b0f6af247e" providerId="ADAL" clId="{9F3DD13D-50D7-4D5B-A826-6841220B1828}" dt="2023-05-17T09:29:31.570" v="195" actId="404"/>
          <ac:spMkLst>
            <pc:docMk/>
            <pc:sldMk cId="1937811800" sldId="2147373836"/>
            <ac:spMk id="35" creationId="{8043AB89-E44D-4955-A9F1-FFF297B27549}"/>
          </ac:spMkLst>
        </pc:spChg>
        <pc:spChg chg="mod">
          <ac:chgData name="Karim Ben Mahfoudh" userId="6c2c62fe-fdb1-44f1-a174-31b0f6af247e" providerId="ADAL" clId="{9F3DD13D-50D7-4D5B-A826-6841220B1828}" dt="2023-05-17T09:29:23.211" v="193" actId="404"/>
          <ac:spMkLst>
            <pc:docMk/>
            <pc:sldMk cId="1937811800" sldId="2147373836"/>
            <ac:spMk id="83" creationId="{71ECF009-AE09-45E2-BF2D-DEC889D53202}"/>
          </ac:spMkLst>
        </pc:spChg>
        <pc:spChg chg="mod">
          <ac:chgData name="Karim Ben Mahfoudh" userId="6c2c62fe-fdb1-44f1-a174-31b0f6af247e" providerId="ADAL" clId="{9F3DD13D-50D7-4D5B-A826-6841220B1828}" dt="2023-05-17T09:29:40.378" v="197" actId="404"/>
          <ac:spMkLst>
            <pc:docMk/>
            <pc:sldMk cId="1937811800" sldId="2147373836"/>
            <ac:spMk id="116" creationId="{B63E6AB5-0B08-410D-A033-6B5B75F33444}"/>
          </ac:spMkLst>
        </pc:spChg>
        <pc:spChg chg="mod">
          <ac:chgData name="Karim Ben Mahfoudh" userId="6c2c62fe-fdb1-44f1-a174-31b0f6af247e" providerId="ADAL" clId="{9F3DD13D-50D7-4D5B-A826-6841220B1828}" dt="2023-05-17T09:30:19.950" v="216" actId="1036"/>
          <ac:spMkLst>
            <pc:docMk/>
            <pc:sldMk cId="1937811800" sldId="2147373836"/>
            <ac:spMk id="118" creationId="{C0802C61-2564-4639-9CA4-67DA3F7B9427}"/>
          </ac:spMkLst>
        </pc:spChg>
        <pc:spChg chg="mod">
          <ac:chgData name="Karim Ben Mahfoudh" userId="6c2c62fe-fdb1-44f1-a174-31b0f6af247e" providerId="ADAL" clId="{9F3DD13D-50D7-4D5B-A826-6841220B1828}" dt="2023-05-17T09:30:29.759" v="229" actId="1035"/>
          <ac:spMkLst>
            <pc:docMk/>
            <pc:sldMk cId="1937811800" sldId="2147373836"/>
            <ac:spMk id="121" creationId="{415EE571-E94C-4F33-A0E8-A866CEA0EC92}"/>
          </ac:spMkLst>
        </pc:spChg>
        <pc:spChg chg="mod">
          <ac:chgData name="Karim Ben Mahfoudh" userId="6c2c62fe-fdb1-44f1-a174-31b0f6af247e" providerId="ADAL" clId="{9F3DD13D-50D7-4D5B-A826-6841220B1828}" dt="2023-05-17T09:30:29.759" v="229" actId="1035"/>
          <ac:spMkLst>
            <pc:docMk/>
            <pc:sldMk cId="1937811800" sldId="2147373836"/>
            <ac:spMk id="123" creationId="{13C33C41-6BC0-4E2E-9E57-C5C7A3C3F231}"/>
          </ac:spMkLst>
        </pc:spChg>
        <pc:spChg chg="mod">
          <ac:chgData name="Karim Ben Mahfoudh" userId="6c2c62fe-fdb1-44f1-a174-31b0f6af247e" providerId="ADAL" clId="{9F3DD13D-50D7-4D5B-A826-6841220B1828}" dt="2023-05-17T09:29:27.609" v="194" actId="404"/>
          <ac:spMkLst>
            <pc:docMk/>
            <pc:sldMk cId="1937811800" sldId="2147373836"/>
            <ac:spMk id="129" creationId="{0BE761DD-C09F-4322-B1C1-4CB0C9FBBABC}"/>
          </ac:spMkLst>
        </pc:spChg>
        <pc:spChg chg="mod">
          <ac:chgData name="Karim Ben Mahfoudh" userId="6c2c62fe-fdb1-44f1-a174-31b0f6af247e" providerId="ADAL" clId="{9F3DD13D-50D7-4D5B-A826-6841220B1828}" dt="2023-05-17T09:29:35.931" v="196" actId="404"/>
          <ac:spMkLst>
            <pc:docMk/>
            <pc:sldMk cId="1937811800" sldId="2147373836"/>
            <ac:spMk id="150" creationId="{0BDF26C7-DA3E-4FE8-8A42-DCCADE083E5C}"/>
          </ac:spMkLst>
        </pc:spChg>
      </pc:sldChg>
      <pc:sldChg chg="delSp mod">
        <pc:chgData name="Karim Ben Mahfoudh" userId="6c2c62fe-fdb1-44f1-a174-31b0f6af247e" providerId="ADAL" clId="{9F3DD13D-50D7-4D5B-A826-6841220B1828}" dt="2023-05-17T11:10:15.218" v="232" actId="478"/>
        <pc:sldMkLst>
          <pc:docMk/>
          <pc:sldMk cId="2948538782" sldId="2147374353"/>
        </pc:sldMkLst>
        <pc:spChg chg="del">
          <ac:chgData name="Karim Ben Mahfoudh" userId="6c2c62fe-fdb1-44f1-a174-31b0f6af247e" providerId="ADAL" clId="{9F3DD13D-50D7-4D5B-A826-6841220B1828}" dt="2023-05-17T11:10:15.218" v="232" actId="478"/>
          <ac:spMkLst>
            <pc:docMk/>
            <pc:sldMk cId="2948538782" sldId="2147374353"/>
            <ac:spMk id="5" creationId="{997F53AC-F2B9-1A14-56EA-874322D84445}"/>
          </ac:spMkLst>
        </pc:spChg>
        <pc:picChg chg="del">
          <ac:chgData name="Karim Ben Mahfoudh" userId="6c2c62fe-fdb1-44f1-a174-31b0f6af247e" providerId="ADAL" clId="{9F3DD13D-50D7-4D5B-A826-6841220B1828}" dt="2023-05-17T11:10:15.218" v="232" actId="478"/>
          <ac:picMkLst>
            <pc:docMk/>
            <pc:sldMk cId="2948538782" sldId="2147374353"/>
            <ac:picMk id="3" creationId="{1ECF47B2-3066-952A-CA90-C85107CB15AE}"/>
          </ac:picMkLst>
        </pc:picChg>
      </pc:sldChg>
      <pc:sldChg chg="addSp delSp modSp mod">
        <pc:chgData name="Karim Ben Mahfoudh" userId="6c2c62fe-fdb1-44f1-a174-31b0f6af247e" providerId="ADAL" clId="{9F3DD13D-50D7-4D5B-A826-6841220B1828}" dt="2023-05-17T11:36:52.433" v="443" actId="947"/>
        <pc:sldMkLst>
          <pc:docMk/>
          <pc:sldMk cId="3160685020" sldId="2147374390"/>
        </pc:sldMkLst>
        <pc:spChg chg="mod">
          <ac:chgData name="Karim Ben Mahfoudh" userId="6c2c62fe-fdb1-44f1-a174-31b0f6af247e" providerId="ADAL" clId="{9F3DD13D-50D7-4D5B-A826-6841220B1828}" dt="2023-05-17T11:31:10.329" v="284"/>
          <ac:spMkLst>
            <pc:docMk/>
            <pc:sldMk cId="3160685020" sldId="2147374390"/>
            <ac:spMk id="3" creationId="{3A169161-0551-0C71-7DBC-15B7549073FE}"/>
          </ac:spMkLst>
        </pc:spChg>
        <pc:spChg chg="add del mod">
          <ac:chgData name="Karim Ben Mahfoudh" userId="6c2c62fe-fdb1-44f1-a174-31b0f6af247e" providerId="ADAL" clId="{9F3DD13D-50D7-4D5B-A826-6841220B1828}" dt="2023-05-17T11:36:40.970" v="441" actId="478"/>
          <ac:spMkLst>
            <pc:docMk/>
            <pc:sldMk cId="3160685020" sldId="2147374390"/>
            <ac:spMk id="4" creationId="{0D348191-CB95-B7FD-14CC-09FA60D96E80}"/>
          </ac:spMkLst>
        </pc:spChg>
        <pc:spChg chg="add mod">
          <ac:chgData name="Karim Ben Mahfoudh" userId="6c2c62fe-fdb1-44f1-a174-31b0f6af247e" providerId="ADAL" clId="{9F3DD13D-50D7-4D5B-A826-6841220B1828}" dt="2023-05-17T11:36:52.433" v="443" actId="947"/>
          <ac:spMkLst>
            <pc:docMk/>
            <pc:sldMk cId="3160685020" sldId="2147374390"/>
            <ac:spMk id="5" creationId="{2456F12A-6F47-E6E1-8DC8-22264C3C236F}"/>
          </ac:spMkLst>
        </pc:spChg>
        <pc:spChg chg="mod">
          <ac:chgData name="Karim Ben Mahfoudh" userId="6c2c62fe-fdb1-44f1-a174-31b0f6af247e" providerId="ADAL" clId="{9F3DD13D-50D7-4D5B-A826-6841220B1828}" dt="2023-05-17T11:30:16.798" v="275" actId="404"/>
          <ac:spMkLst>
            <pc:docMk/>
            <pc:sldMk cId="3160685020" sldId="2147374390"/>
            <ac:spMk id="6" creationId="{C9CD2A09-A006-4B3D-868E-9CE9293FF1D0}"/>
          </ac:spMkLst>
        </pc:spChg>
        <pc:spChg chg="mod">
          <ac:chgData name="Karim Ben Mahfoudh" userId="6c2c62fe-fdb1-44f1-a174-31b0f6af247e" providerId="ADAL" clId="{9F3DD13D-50D7-4D5B-A826-6841220B1828}" dt="2023-05-17T11:33:29.196" v="348" actId="20577"/>
          <ac:spMkLst>
            <pc:docMk/>
            <pc:sldMk cId="3160685020" sldId="2147374390"/>
            <ac:spMk id="8" creationId="{BEBC8552-3D0C-F643-312B-9607AAAD4749}"/>
          </ac:spMkLst>
        </pc:spChg>
        <pc:spChg chg="mod">
          <ac:chgData name="Karim Ben Mahfoudh" userId="6c2c62fe-fdb1-44f1-a174-31b0f6af247e" providerId="ADAL" clId="{9F3DD13D-50D7-4D5B-A826-6841220B1828}" dt="2023-05-17T11:31:20.969" v="287"/>
          <ac:spMkLst>
            <pc:docMk/>
            <pc:sldMk cId="3160685020" sldId="2147374390"/>
            <ac:spMk id="10" creationId="{5B0E33F6-0758-AD2A-9807-DE4CE84774E5}"/>
          </ac:spMkLst>
        </pc:spChg>
        <pc:spChg chg="mod">
          <ac:chgData name="Karim Ben Mahfoudh" userId="6c2c62fe-fdb1-44f1-a174-31b0f6af247e" providerId="ADAL" clId="{9F3DD13D-50D7-4D5B-A826-6841220B1828}" dt="2023-05-17T11:33:25.847" v="344" actId="20577"/>
          <ac:spMkLst>
            <pc:docMk/>
            <pc:sldMk cId="3160685020" sldId="2147374390"/>
            <ac:spMk id="16" creationId="{20DB29FB-7407-E786-F28D-A69FF83C3394}"/>
          </ac:spMkLst>
        </pc:spChg>
        <pc:spChg chg="mod">
          <ac:chgData name="Karim Ben Mahfoudh" userId="6c2c62fe-fdb1-44f1-a174-31b0f6af247e" providerId="ADAL" clId="{9F3DD13D-50D7-4D5B-A826-6841220B1828}" dt="2023-05-17T11:31:32.298" v="290"/>
          <ac:spMkLst>
            <pc:docMk/>
            <pc:sldMk cId="3160685020" sldId="2147374390"/>
            <ac:spMk id="18" creationId="{F8E1EE6E-1BF5-7716-2D28-2124FF87057B}"/>
          </ac:spMkLst>
        </pc:spChg>
        <pc:spChg chg="mod">
          <ac:chgData name="Karim Ben Mahfoudh" userId="6c2c62fe-fdb1-44f1-a174-31b0f6af247e" providerId="ADAL" clId="{9F3DD13D-50D7-4D5B-A826-6841220B1828}" dt="2023-05-17T11:34:26.779" v="353" actId="947"/>
          <ac:spMkLst>
            <pc:docMk/>
            <pc:sldMk cId="3160685020" sldId="2147374390"/>
            <ac:spMk id="23" creationId="{268DB587-7CE8-BBDF-4618-CC1AFBABBEAD}"/>
          </ac:spMkLst>
        </pc:spChg>
      </pc:sldChg>
      <pc:sldChg chg="modSp mod">
        <pc:chgData name="Karim Ben Mahfoudh" userId="6c2c62fe-fdb1-44f1-a174-31b0f6af247e" providerId="ADAL" clId="{9F3DD13D-50D7-4D5B-A826-6841220B1828}" dt="2023-05-17T08:31:20.897" v="19" actId="1076"/>
        <pc:sldMkLst>
          <pc:docMk/>
          <pc:sldMk cId="3348315597" sldId="2147374398"/>
        </pc:sldMkLst>
        <pc:picChg chg="mod">
          <ac:chgData name="Karim Ben Mahfoudh" userId="6c2c62fe-fdb1-44f1-a174-31b0f6af247e" providerId="ADAL" clId="{9F3DD13D-50D7-4D5B-A826-6841220B1828}" dt="2023-05-17T08:31:20.897" v="19" actId="1076"/>
          <ac:picMkLst>
            <pc:docMk/>
            <pc:sldMk cId="3348315597" sldId="2147374398"/>
            <ac:picMk id="7" creationId="{487079EC-1546-62DC-8F9E-D99B1D693F23}"/>
          </ac:picMkLst>
        </pc:picChg>
      </pc:sldChg>
      <pc:sldChg chg="modSp mod">
        <pc:chgData name="Karim Ben Mahfoudh" userId="6c2c62fe-fdb1-44f1-a174-31b0f6af247e" providerId="ADAL" clId="{9F3DD13D-50D7-4D5B-A826-6841220B1828}" dt="2023-05-17T11:28:09.808" v="235" actId="20577"/>
        <pc:sldMkLst>
          <pc:docMk/>
          <pc:sldMk cId="570729217" sldId="2147374410"/>
        </pc:sldMkLst>
        <pc:spChg chg="mod">
          <ac:chgData name="Karim Ben Mahfoudh" userId="6c2c62fe-fdb1-44f1-a174-31b0f6af247e" providerId="ADAL" clId="{9F3DD13D-50D7-4D5B-A826-6841220B1828}" dt="2023-05-17T11:28:09.808" v="235" actId="20577"/>
          <ac:spMkLst>
            <pc:docMk/>
            <pc:sldMk cId="570729217" sldId="2147374410"/>
            <ac:spMk id="2" creationId="{1F817BA1-66D9-4DAE-BDB0-B9A87FE97B8E}"/>
          </ac:spMkLst>
        </pc:spChg>
      </pc:sldChg>
      <pc:sldChg chg="delSp mod">
        <pc:chgData name="Karim Ben Mahfoudh" userId="6c2c62fe-fdb1-44f1-a174-31b0f6af247e" providerId="ADAL" clId="{9F3DD13D-50D7-4D5B-A826-6841220B1828}" dt="2023-05-17T11:10:21.057" v="233" actId="478"/>
        <pc:sldMkLst>
          <pc:docMk/>
          <pc:sldMk cId="1398879136" sldId="2147471734"/>
        </pc:sldMkLst>
        <pc:spChg chg="del">
          <ac:chgData name="Karim Ben Mahfoudh" userId="6c2c62fe-fdb1-44f1-a174-31b0f6af247e" providerId="ADAL" clId="{9F3DD13D-50D7-4D5B-A826-6841220B1828}" dt="2023-05-17T11:10:21.057" v="233" actId="478"/>
          <ac:spMkLst>
            <pc:docMk/>
            <pc:sldMk cId="1398879136" sldId="2147471734"/>
            <ac:spMk id="9" creationId="{315F0D1F-92CE-765E-FCAF-90CF03D60223}"/>
          </ac:spMkLst>
        </pc:spChg>
        <pc:picChg chg="del">
          <ac:chgData name="Karim Ben Mahfoudh" userId="6c2c62fe-fdb1-44f1-a174-31b0f6af247e" providerId="ADAL" clId="{9F3DD13D-50D7-4D5B-A826-6841220B1828}" dt="2023-05-17T11:10:21.057" v="233" actId="478"/>
          <ac:picMkLst>
            <pc:docMk/>
            <pc:sldMk cId="1398879136" sldId="2147471734"/>
            <ac:picMk id="8" creationId="{F844A786-96D3-D2C5-7FDA-725CE8C8EEB9}"/>
          </ac:picMkLst>
        </pc:picChg>
      </pc:sldChg>
      <pc:sldChg chg="delSp mod">
        <pc:chgData name="Karim Ben Mahfoudh" userId="6c2c62fe-fdb1-44f1-a174-31b0f6af247e" providerId="ADAL" clId="{9F3DD13D-50D7-4D5B-A826-6841220B1828}" dt="2023-05-17T08:38:33.027" v="20" actId="478"/>
        <pc:sldMkLst>
          <pc:docMk/>
          <pc:sldMk cId="3617249057" sldId="2147471737"/>
        </pc:sldMkLst>
        <pc:spChg chg="del">
          <ac:chgData name="Karim Ben Mahfoudh" userId="6c2c62fe-fdb1-44f1-a174-31b0f6af247e" providerId="ADAL" clId="{9F3DD13D-50D7-4D5B-A826-6841220B1828}" dt="2023-05-17T08:38:33.027" v="20" actId="478"/>
          <ac:spMkLst>
            <pc:docMk/>
            <pc:sldMk cId="3617249057" sldId="2147471737"/>
            <ac:spMk id="5" creationId="{A4131540-1F21-CA0F-5DFD-E3C56823C33C}"/>
          </ac:spMkLst>
        </pc:spChg>
        <pc:picChg chg="del">
          <ac:chgData name="Karim Ben Mahfoudh" userId="6c2c62fe-fdb1-44f1-a174-31b0f6af247e" providerId="ADAL" clId="{9F3DD13D-50D7-4D5B-A826-6841220B1828}" dt="2023-05-17T08:38:33.027" v="20" actId="478"/>
          <ac:picMkLst>
            <pc:docMk/>
            <pc:sldMk cId="3617249057" sldId="2147471737"/>
            <ac:picMk id="3" creationId="{528D36A0-BC71-A3CE-F9AA-5304461DBC6D}"/>
          </ac:picMkLst>
        </pc:picChg>
      </pc:sldChg>
      <pc:sldChg chg="modSp mod">
        <pc:chgData name="Karim Ben Mahfoudh" userId="6c2c62fe-fdb1-44f1-a174-31b0f6af247e" providerId="ADAL" clId="{9F3DD13D-50D7-4D5B-A826-6841220B1828}" dt="2023-05-17T08:51:20.282" v="155" actId="14100"/>
        <pc:sldMkLst>
          <pc:docMk/>
          <pc:sldMk cId="1654592561" sldId="2147471740"/>
        </pc:sldMkLst>
        <pc:spChg chg="mod">
          <ac:chgData name="Karim Ben Mahfoudh" userId="6c2c62fe-fdb1-44f1-a174-31b0f6af247e" providerId="ADAL" clId="{9F3DD13D-50D7-4D5B-A826-6841220B1828}" dt="2023-05-17T08:51:20.282" v="155" actId="14100"/>
          <ac:spMkLst>
            <pc:docMk/>
            <pc:sldMk cId="1654592561" sldId="2147471740"/>
            <ac:spMk id="2" creationId="{754119B5-389D-8684-B660-F50F32554026}"/>
          </ac:spMkLst>
        </pc:spChg>
      </pc:sldChg>
      <pc:sldChg chg="addSp modSp mod">
        <pc:chgData name="Karim Ben Mahfoudh" userId="6c2c62fe-fdb1-44f1-a174-31b0f6af247e" providerId="ADAL" clId="{9F3DD13D-50D7-4D5B-A826-6841220B1828}" dt="2023-05-17T11:41:29.427" v="590" actId="20577"/>
        <pc:sldMkLst>
          <pc:docMk/>
          <pc:sldMk cId="3599137537" sldId="2147471742"/>
        </pc:sldMkLst>
        <pc:spChg chg="mod">
          <ac:chgData name="Karim Ben Mahfoudh" userId="6c2c62fe-fdb1-44f1-a174-31b0f6af247e" providerId="ADAL" clId="{9F3DD13D-50D7-4D5B-A826-6841220B1828}" dt="2023-05-17T11:41:29.427" v="590" actId="20577"/>
          <ac:spMkLst>
            <pc:docMk/>
            <pc:sldMk cId="3599137537" sldId="2147471742"/>
            <ac:spMk id="2" creationId="{DB0760BB-5656-4D5B-87CB-B448612412E3}"/>
          </ac:spMkLst>
        </pc:spChg>
        <pc:picChg chg="add mod modCrop">
          <ac:chgData name="Karim Ben Mahfoudh" userId="6c2c62fe-fdb1-44f1-a174-31b0f6af247e" providerId="ADAL" clId="{9F3DD13D-50D7-4D5B-A826-6841220B1828}" dt="2023-05-17T11:39:49.634" v="495" actId="14100"/>
          <ac:picMkLst>
            <pc:docMk/>
            <pc:sldMk cId="3599137537" sldId="2147471742"/>
            <ac:picMk id="4" creationId="{BA9DD47C-B783-946E-ED3B-1E612DA7AC95}"/>
          </ac:picMkLst>
        </pc:picChg>
      </pc:sldChg>
      <pc:sldChg chg="addSp delSp modSp mod">
        <pc:chgData name="Karim Ben Mahfoudh" userId="6c2c62fe-fdb1-44f1-a174-31b0f6af247e" providerId="ADAL" clId="{9F3DD13D-50D7-4D5B-A826-6841220B1828}" dt="2023-05-16T14:54:51.132" v="17" actId="478"/>
        <pc:sldMkLst>
          <pc:docMk/>
          <pc:sldMk cId="1576704953" sldId="2147471756"/>
        </pc:sldMkLst>
        <pc:spChg chg="add del mod">
          <ac:chgData name="Karim Ben Mahfoudh" userId="6c2c62fe-fdb1-44f1-a174-31b0f6af247e" providerId="ADAL" clId="{9F3DD13D-50D7-4D5B-A826-6841220B1828}" dt="2023-05-16T14:54:51.132" v="17" actId="478"/>
          <ac:spMkLst>
            <pc:docMk/>
            <pc:sldMk cId="1576704953" sldId="2147471756"/>
            <ac:spMk id="4" creationId="{62D6204D-CC71-20E0-426F-6A0841032236}"/>
          </ac:spMkLst>
        </pc:spChg>
        <pc:spChg chg="add del mod">
          <ac:chgData name="Karim Ben Mahfoudh" userId="6c2c62fe-fdb1-44f1-a174-31b0f6af247e" providerId="ADAL" clId="{9F3DD13D-50D7-4D5B-A826-6841220B1828}" dt="2023-05-16T14:54:51.132" v="17" actId="478"/>
          <ac:spMkLst>
            <pc:docMk/>
            <pc:sldMk cId="1576704953" sldId="2147471756"/>
            <ac:spMk id="5" creationId="{E1037B9A-FEF4-7F21-6FCC-3DA7A7BD6022}"/>
          </ac:spMkLst>
        </pc:spChg>
        <pc:spChg chg="mod">
          <ac:chgData name="Karim Ben Mahfoudh" userId="6c2c62fe-fdb1-44f1-a174-31b0f6af247e" providerId="ADAL" clId="{9F3DD13D-50D7-4D5B-A826-6841220B1828}" dt="2023-05-16T14:53:40.913" v="7" actId="14100"/>
          <ac:spMkLst>
            <pc:docMk/>
            <pc:sldMk cId="1576704953" sldId="2147471756"/>
            <ac:spMk id="20" creationId="{2DAC6D8A-21E8-2ED5-F040-F5D1E1E85A86}"/>
          </ac:spMkLst>
        </pc:spChg>
        <pc:spChg chg="mod">
          <ac:chgData name="Karim Ben Mahfoudh" userId="6c2c62fe-fdb1-44f1-a174-31b0f6af247e" providerId="ADAL" clId="{9F3DD13D-50D7-4D5B-A826-6841220B1828}" dt="2023-05-16T14:52:51.550" v="1" actId="1076"/>
          <ac:spMkLst>
            <pc:docMk/>
            <pc:sldMk cId="1576704953" sldId="2147471756"/>
            <ac:spMk id="49" creationId="{9E48E971-73A6-7E3D-54B7-32903ED7C7AC}"/>
          </ac:spMkLst>
        </pc:spChg>
        <pc:spChg chg="mod">
          <ac:chgData name="Karim Ben Mahfoudh" userId="6c2c62fe-fdb1-44f1-a174-31b0f6af247e" providerId="ADAL" clId="{9F3DD13D-50D7-4D5B-A826-6841220B1828}" dt="2023-05-16T14:52:43.210" v="0" actId="14100"/>
          <ac:spMkLst>
            <pc:docMk/>
            <pc:sldMk cId="1576704953" sldId="2147471756"/>
            <ac:spMk id="175" creationId="{C4791CA5-D11D-AF29-BDEB-FCA218AA8D90}"/>
          </ac:spMkLst>
        </pc:spChg>
        <pc:spChg chg="mod">
          <ac:chgData name="Karim Ben Mahfoudh" userId="6c2c62fe-fdb1-44f1-a174-31b0f6af247e" providerId="ADAL" clId="{9F3DD13D-50D7-4D5B-A826-6841220B1828}" dt="2023-05-16T14:53:04.092" v="3" actId="1076"/>
          <ac:spMkLst>
            <pc:docMk/>
            <pc:sldMk cId="1576704953" sldId="2147471756"/>
            <ac:spMk id="176" creationId="{2E9CB7DB-C002-5486-5611-45CD9EEC7041}"/>
          </ac:spMkLst>
        </pc:spChg>
        <pc:spChg chg="mod">
          <ac:chgData name="Karim Ben Mahfoudh" userId="6c2c62fe-fdb1-44f1-a174-31b0f6af247e" providerId="ADAL" clId="{9F3DD13D-50D7-4D5B-A826-6841220B1828}" dt="2023-05-16T14:53:00.883" v="2" actId="14100"/>
          <ac:spMkLst>
            <pc:docMk/>
            <pc:sldMk cId="1576704953" sldId="2147471756"/>
            <ac:spMk id="177" creationId="{13D39163-6768-F308-126A-55EE847D9A34}"/>
          </ac:spMkLst>
        </pc:spChg>
      </pc:sldChg>
      <pc:sldChg chg="del">
        <pc:chgData name="Karim Ben Mahfoudh" userId="6c2c62fe-fdb1-44f1-a174-31b0f6af247e" providerId="ADAL" clId="{9F3DD13D-50D7-4D5B-A826-6841220B1828}" dt="2023-05-16T14:53:19.548" v="4" actId="47"/>
        <pc:sldMkLst>
          <pc:docMk/>
          <pc:sldMk cId="2511067251" sldId="2147471758"/>
        </pc:sldMkLst>
      </pc:sldChg>
      <pc:sldChg chg="modSp mod">
        <pc:chgData name="Karim Ben Mahfoudh" userId="6c2c62fe-fdb1-44f1-a174-31b0f6af247e" providerId="ADAL" clId="{9F3DD13D-50D7-4D5B-A826-6841220B1828}" dt="2023-05-25T11:45:00.179" v="592" actId="732"/>
        <pc:sldMkLst>
          <pc:docMk/>
          <pc:sldMk cId="2741118205" sldId="2147471761"/>
        </pc:sldMkLst>
        <pc:picChg chg="mod modCrop">
          <ac:chgData name="Karim Ben Mahfoudh" userId="6c2c62fe-fdb1-44f1-a174-31b0f6af247e" providerId="ADAL" clId="{9F3DD13D-50D7-4D5B-A826-6841220B1828}" dt="2023-05-25T11:45:00.179" v="592" actId="732"/>
          <ac:picMkLst>
            <pc:docMk/>
            <pc:sldMk cId="2741118205" sldId="2147471761"/>
            <ac:picMk id="6" creationId="{C2F9BEEA-AB84-80CD-31E3-C6A1DB9FB986}"/>
          </ac:picMkLst>
        </pc:picChg>
      </pc:sldChg>
      <pc:sldChg chg="modSp mod">
        <pc:chgData name="Karim Ben Mahfoudh" userId="6c2c62fe-fdb1-44f1-a174-31b0f6af247e" providerId="ADAL" clId="{9F3DD13D-50D7-4D5B-A826-6841220B1828}" dt="2023-05-17T08:53:35.131" v="192" actId="1076"/>
        <pc:sldMkLst>
          <pc:docMk/>
          <pc:sldMk cId="3247236354" sldId="2147471762"/>
        </pc:sldMkLst>
        <pc:graphicFrameChg chg="mod">
          <ac:chgData name="Karim Ben Mahfoudh" userId="6c2c62fe-fdb1-44f1-a174-31b0f6af247e" providerId="ADAL" clId="{9F3DD13D-50D7-4D5B-A826-6841220B1828}" dt="2023-05-17T08:53:35.131" v="192" actId="1076"/>
          <ac:graphicFrameMkLst>
            <pc:docMk/>
            <pc:sldMk cId="3247236354" sldId="2147471762"/>
            <ac:graphicFrameMk id="3" creationId="{3D9E29CA-F526-017D-8443-FCCB7A23DDFA}"/>
          </ac:graphicFrameMkLst>
        </pc:graphicFrameChg>
      </pc:sldChg>
      <pc:sldChg chg="addSp delSp modSp mod">
        <pc:chgData name="Karim Ben Mahfoudh" userId="6c2c62fe-fdb1-44f1-a174-31b0f6af247e" providerId="ADAL" clId="{9F3DD13D-50D7-4D5B-A826-6841220B1828}" dt="2023-06-12T08:07:02.245" v="600" actId="1076"/>
        <pc:sldMkLst>
          <pc:docMk/>
          <pc:sldMk cId="647347257" sldId="2147471763"/>
        </pc:sldMkLst>
        <pc:spChg chg="add mod">
          <ac:chgData name="Karim Ben Mahfoudh" userId="6c2c62fe-fdb1-44f1-a174-31b0f6af247e" providerId="ADAL" clId="{9F3DD13D-50D7-4D5B-A826-6841220B1828}" dt="2023-05-16T14:53:57.145" v="11"/>
          <ac:spMkLst>
            <pc:docMk/>
            <pc:sldMk cId="647347257" sldId="2147471763"/>
            <ac:spMk id="3" creationId="{41A134D7-E1FB-27B0-0EA3-C44CEC7B6451}"/>
          </ac:spMkLst>
        </pc:spChg>
        <pc:spChg chg="add mod">
          <ac:chgData name="Karim Ben Mahfoudh" userId="6c2c62fe-fdb1-44f1-a174-31b0f6af247e" providerId="ADAL" clId="{9F3DD13D-50D7-4D5B-A826-6841220B1828}" dt="2023-05-16T14:54:30.123" v="13"/>
          <ac:spMkLst>
            <pc:docMk/>
            <pc:sldMk cId="647347257" sldId="2147471763"/>
            <ac:spMk id="4" creationId="{E0871129-CF80-5F75-9592-0BB2354839FF}"/>
          </ac:spMkLst>
        </pc:spChg>
        <pc:spChg chg="add mod">
          <ac:chgData name="Karim Ben Mahfoudh" userId="6c2c62fe-fdb1-44f1-a174-31b0f6af247e" providerId="ADAL" clId="{9F3DD13D-50D7-4D5B-A826-6841220B1828}" dt="2023-06-12T08:06:58.023" v="599" actId="14100"/>
          <ac:spMkLst>
            <pc:docMk/>
            <pc:sldMk cId="647347257" sldId="2147471763"/>
            <ac:spMk id="5" creationId="{D16DB1DE-A262-1D6B-A093-59FBAE1559E9}"/>
          </ac:spMkLst>
        </pc:spChg>
        <pc:spChg chg="del">
          <ac:chgData name="Karim Ben Mahfoudh" userId="6c2c62fe-fdb1-44f1-a174-31b0f6af247e" providerId="ADAL" clId="{9F3DD13D-50D7-4D5B-A826-6841220B1828}" dt="2023-05-16T14:53:56.734" v="10" actId="478"/>
          <ac:spMkLst>
            <pc:docMk/>
            <pc:sldMk cId="647347257" sldId="2147471763"/>
            <ac:spMk id="20" creationId="{2DAC6D8A-21E8-2ED5-F040-F5D1E1E85A86}"/>
          </ac:spMkLst>
        </pc:spChg>
        <pc:spChg chg="mod">
          <ac:chgData name="Karim Ben Mahfoudh" userId="6c2c62fe-fdb1-44f1-a174-31b0f6af247e" providerId="ADAL" clId="{9F3DD13D-50D7-4D5B-A826-6841220B1828}" dt="2023-06-12T08:06:52.931" v="598" actId="1038"/>
          <ac:spMkLst>
            <pc:docMk/>
            <pc:sldMk cId="647347257" sldId="2147471763"/>
            <ac:spMk id="80" creationId="{97260367-0210-1271-B2E9-8156F7DF322F}"/>
          </ac:spMkLst>
        </pc:spChg>
        <pc:spChg chg="del">
          <ac:chgData name="Karim Ben Mahfoudh" userId="6c2c62fe-fdb1-44f1-a174-31b0f6af247e" providerId="ADAL" clId="{9F3DD13D-50D7-4D5B-A826-6841220B1828}" dt="2023-05-16T14:54:34.380" v="14" actId="478"/>
          <ac:spMkLst>
            <pc:docMk/>
            <pc:sldMk cId="647347257" sldId="2147471763"/>
            <ac:spMk id="176" creationId="{2E9CB7DB-C002-5486-5611-45CD9EEC7041}"/>
          </ac:spMkLst>
        </pc:spChg>
        <pc:spChg chg="del">
          <ac:chgData name="Karim Ben Mahfoudh" userId="6c2c62fe-fdb1-44f1-a174-31b0f6af247e" providerId="ADAL" clId="{9F3DD13D-50D7-4D5B-A826-6841220B1828}" dt="2023-05-16T14:54:34.380" v="14" actId="478"/>
          <ac:spMkLst>
            <pc:docMk/>
            <pc:sldMk cId="647347257" sldId="2147471763"/>
            <ac:spMk id="177" creationId="{13D39163-6768-F308-126A-55EE847D9A34}"/>
          </ac:spMkLst>
        </pc:spChg>
        <pc:cxnChg chg="mod">
          <ac:chgData name="Karim Ben Mahfoudh" userId="6c2c62fe-fdb1-44f1-a174-31b0f6af247e" providerId="ADAL" clId="{9F3DD13D-50D7-4D5B-A826-6841220B1828}" dt="2023-06-12T08:07:02.245" v="600" actId="1076"/>
          <ac:cxnSpMkLst>
            <pc:docMk/>
            <pc:sldMk cId="647347257" sldId="2147471763"/>
            <ac:cxnSpMk id="77" creationId="{1561A859-7A37-AAF7-D39A-9BD9EE3E4D2A}"/>
          </ac:cxnSpMkLst>
        </pc:cxnChg>
        <pc:cxnChg chg="mod">
          <ac:chgData name="Karim Ben Mahfoudh" userId="6c2c62fe-fdb1-44f1-a174-31b0f6af247e" providerId="ADAL" clId="{9F3DD13D-50D7-4D5B-A826-6841220B1828}" dt="2023-06-12T08:06:45.410" v="594" actId="14100"/>
          <ac:cxnSpMkLst>
            <pc:docMk/>
            <pc:sldMk cId="647347257" sldId="2147471763"/>
            <ac:cxnSpMk id="81" creationId="{A0722042-A221-C256-CBD6-F9E3BDE378BC}"/>
          </ac:cxnSpMkLst>
        </pc:cxnChg>
      </pc:sldChg>
      <pc:sldChg chg="addSp delSp modSp mod">
        <pc:chgData name="Karim Ben Mahfoudh" userId="6c2c62fe-fdb1-44f1-a174-31b0f6af247e" providerId="ADAL" clId="{9F3DD13D-50D7-4D5B-A826-6841220B1828}" dt="2023-05-16T14:54:39.815" v="15" actId="478"/>
        <pc:sldMkLst>
          <pc:docMk/>
          <pc:sldMk cId="2734706544" sldId="2147471764"/>
        </pc:sldMkLst>
        <pc:spChg chg="add mod">
          <ac:chgData name="Karim Ben Mahfoudh" userId="6c2c62fe-fdb1-44f1-a174-31b0f6af247e" providerId="ADAL" clId="{9F3DD13D-50D7-4D5B-A826-6841220B1828}" dt="2023-05-16T14:53:49.077" v="9"/>
          <ac:spMkLst>
            <pc:docMk/>
            <pc:sldMk cId="2734706544" sldId="2147471764"/>
            <ac:spMk id="3" creationId="{5B708321-574B-6FB2-CCFF-A376B82F4BD9}"/>
          </ac:spMkLst>
        </pc:spChg>
        <pc:spChg chg="add mod">
          <ac:chgData name="Karim Ben Mahfoudh" userId="6c2c62fe-fdb1-44f1-a174-31b0f6af247e" providerId="ADAL" clId="{9F3DD13D-50D7-4D5B-A826-6841220B1828}" dt="2023-05-16T14:54:24.893" v="12"/>
          <ac:spMkLst>
            <pc:docMk/>
            <pc:sldMk cId="2734706544" sldId="2147471764"/>
            <ac:spMk id="4" creationId="{0520714D-1B84-EA10-347D-795C22673E55}"/>
          </ac:spMkLst>
        </pc:spChg>
        <pc:spChg chg="add mod">
          <ac:chgData name="Karim Ben Mahfoudh" userId="6c2c62fe-fdb1-44f1-a174-31b0f6af247e" providerId="ADAL" clId="{9F3DD13D-50D7-4D5B-A826-6841220B1828}" dt="2023-05-16T14:54:24.893" v="12"/>
          <ac:spMkLst>
            <pc:docMk/>
            <pc:sldMk cId="2734706544" sldId="2147471764"/>
            <ac:spMk id="5" creationId="{8313608C-7E7C-94E1-3CF8-C6985532B746}"/>
          </ac:spMkLst>
        </pc:spChg>
        <pc:spChg chg="del">
          <ac:chgData name="Karim Ben Mahfoudh" userId="6c2c62fe-fdb1-44f1-a174-31b0f6af247e" providerId="ADAL" clId="{9F3DD13D-50D7-4D5B-A826-6841220B1828}" dt="2023-05-16T14:53:48.527" v="8" actId="478"/>
          <ac:spMkLst>
            <pc:docMk/>
            <pc:sldMk cId="2734706544" sldId="2147471764"/>
            <ac:spMk id="20" creationId="{2DAC6D8A-21E8-2ED5-F040-F5D1E1E85A86}"/>
          </ac:spMkLst>
        </pc:spChg>
        <pc:spChg chg="del">
          <ac:chgData name="Karim Ben Mahfoudh" userId="6c2c62fe-fdb1-44f1-a174-31b0f6af247e" providerId="ADAL" clId="{9F3DD13D-50D7-4D5B-A826-6841220B1828}" dt="2023-05-16T14:54:39.815" v="15" actId="478"/>
          <ac:spMkLst>
            <pc:docMk/>
            <pc:sldMk cId="2734706544" sldId="2147471764"/>
            <ac:spMk id="176" creationId="{2E9CB7DB-C002-5486-5611-45CD9EEC7041}"/>
          </ac:spMkLst>
        </pc:spChg>
        <pc:spChg chg="del">
          <ac:chgData name="Karim Ben Mahfoudh" userId="6c2c62fe-fdb1-44f1-a174-31b0f6af247e" providerId="ADAL" clId="{9F3DD13D-50D7-4D5B-A826-6841220B1828}" dt="2023-05-16T14:54:39.815" v="15" actId="478"/>
          <ac:spMkLst>
            <pc:docMk/>
            <pc:sldMk cId="2734706544" sldId="2147471764"/>
            <ac:spMk id="177" creationId="{13D39163-6768-F308-126A-55EE847D9A34}"/>
          </ac:spMkLst>
        </pc:spChg>
      </pc:sldChg>
      <pc:sldChg chg="modSp add mod">
        <pc:chgData name="Karim Ben Mahfoudh" userId="6c2c62fe-fdb1-44f1-a174-31b0f6af247e" providerId="ADAL" clId="{9F3DD13D-50D7-4D5B-A826-6841220B1828}" dt="2023-05-17T08:52:30.871" v="168" actId="20577"/>
        <pc:sldMkLst>
          <pc:docMk/>
          <pc:sldMk cId="1787053211" sldId="2147471765"/>
        </pc:sldMkLst>
        <pc:spChg chg="mod">
          <ac:chgData name="Karim Ben Mahfoudh" userId="6c2c62fe-fdb1-44f1-a174-31b0f6af247e" providerId="ADAL" clId="{9F3DD13D-50D7-4D5B-A826-6841220B1828}" dt="2023-05-17T08:52:30.871" v="168" actId="20577"/>
          <ac:spMkLst>
            <pc:docMk/>
            <pc:sldMk cId="1787053211" sldId="2147471765"/>
            <ac:spMk id="8" creationId="{021AA972-C857-480A-8740-A246CAA590C2}"/>
          </ac:spMkLst>
        </pc:spChg>
      </pc:sldChg>
      <pc:sldChg chg="modSp add mod">
        <pc:chgData name="Karim Ben Mahfoudh" userId="6c2c62fe-fdb1-44f1-a174-31b0f6af247e" providerId="ADAL" clId="{9F3DD13D-50D7-4D5B-A826-6841220B1828}" dt="2023-05-17T08:52:55.491" v="191" actId="20577"/>
        <pc:sldMkLst>
          <pc:docMk/>
          <pc:sldMk cId="3883242469" sldId="2147471766"/>
        </pc:sldMkLst>
        <pc:spChg chg="mod">
          <ac:chgData name="Karim Ben Mahfoudh" userId="6c2c62fe-fdb1-44f1-a174-31b0f6af247e" providerId="ADAL" clId="{9F3DD13D-50D7-4D5B-A826-6841220B1828}" dt="2023-05-17T08:52:55.491" v="191" actId="20577"/>
          <ac:spMkLst>
            <pc:docMk/>
            <pc:sldMk cId="3883242469" sldId="2147471766"/>
            <ac:spMk id="8" creationId="{021AA972-C857-480A-8740-A246CAA590C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3" Type="http://schemas.openxmlformats.org/officeDocument/2006/relationships/chartUserShapes" Target="../drawings/drawing4.xml"/><Relationship Id="rId2" Type="http://schemas.openxmlformats.org/officeDocument/2006/relationships/package" Target="../embeddings/Microsoft_Excel_Worksheet15.xlsx"/><Relationship Id="rId1" Type="http://schemas.openxmlformats.org/officeDocument/2006/relationships/themeOverride" Target="../theme/themeOverride1.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2.xml"/></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2-DD17-4938-9607-27AC516B11F7}"/>
              </c:ext>
            </c:extLst>
          </c:dPt>
          <c:dPt>
            <c:idx val="1"/>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1-DD17-4938-9607-27AC516B11F7}"/>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D2FB-4F40-976D-BED22289F1F6}"/>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D2FB-4F40-976D-BED22289F1F6}"/>
              </c:ext>
            </c:extLst>
          </c:dPt>
          <c:cat>
            <c:strRef>
              <c:f>Sheet1!$A$2:$A$5</c:f>
              <c:strCache>
                <c:ptCount val="2"/>
                <c:pt idx="0">
                  <c:v>1st Qtr</c:v>
                </c:pt>
                <c:pt idx="1">
                  <c:v>2nd Qtr</c:v>
                </c:pt>
              </c:strCache>
            </c:strRef>
          </c:cat>
          <c:val>
            <c:numRef>
              <c:f>Sheet1!$B$2:$B$5</c:f>
              <c:numCache>
                <c:formatCode>General</c:formatCode>
                <c:ptCount val="4"/>
                <c:pt idx="0">
                  <c:v>0.47</c:v>
                </c:pt>
                <c:pt idx="1">
                  <c:v>0.53</c:v>
                </c:pt>
              </c:numCache>
            </c:numRef>
          </c:val>
          <c:extLst xmlns:c16r2="http://schemas.microsoft.com/office/drawing/2015/06/chart">
            <c:ext xmlns:c16="http://schemas.microsoft.com/office/drawing/2014/chart" uri="{C3380CC4-5D6E-409C-BE32-E72D297353CC}">
              <c16:uniqueId val="{00000000-DD17-4938-9607-27AC516B11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35046158608"/>
          <c:w val="0.86734248949279857"/>
          <c:h val="0.79023840281212032"/>
        </c:manualLayout>
      </c:layout>
      <c:barChart>
        <c:barDir val="col"/>
        <c:grouping val="clustered"/>
        <c:varyColors val="0"/>
        <c:ser>
          <c:idx val="1"/>
          <c:order val="0"/>
          <c:tx>
            <c:strRef>
              <c:f>Sheet1!$B$1</c:f>
              <c:strCache>
                <c:ptCount val="1"/>
                <c:pt idx="0">
                  <c:v>PBO</c:v>
                </c:pt>
              </c:strCache>
            </c:strRef>
          </c:tx>
          <c:spPr>
            <a:solidFill>
              <a:srgbClr val="D5D2CA"/>
            </a:solidFill>
            <a:ln>
              <a:noFill/>
            </a:ln>
            <a:effectLst/>
          </c:spPr>
          <c:invertIfNegative val="0"/>
          <c:dLbls>
            <c:delete val="1"/>
          </c:dLbls>
          <c:errBars>
            <c:errBarType val="both"/>
            <c:errValType val="cust"/>
            <c:noEndCap val="0"/>
            <c:plus>
              <c:numRef>
                <c:f>Sheet1!$B$9</c:f>
                <c:numCache>
                  <c:formatCode>General</c:formatCode>
                  <c:ptCount val="1"/>
                  <c:pt idx="0">
                    <c:v>6.3000000000000007</c:v>
                  </c:pt>
                </c:numCache>
              </c:numRef>
            </c:plus>
            <c:minus>
              <c:numRef>
                <c:f>Sheet1!$B$8</c:f>
                <c:numCache>
                  <c:formatCode>General</c:formatCode>
                  <c:ptCount val="1"/>
                  <c:pt idx="0">
                    <c:v>6.4</c:v>
                  </c:pt>
                </c:numCache>
              </c:numRef>
            </c:minus>
          </c:errBars>
          <c:cat>
            <c:strRef>
              <c:f>Sheet1!$A$2</c:f>
              <c:strCache>
                <c:ptCount val="1"/>
                <c:pt idx="0">
                  <c:v>Alle Patienten</c:v>
                </c:pt>
              </c:strCache>
            </c:strRef>
          </c:cat>
          <c:val>
            <c:numRef>
              <c:f>Sheet1!$B$2</c:f>
              <c:numCache>
                <c:formatCode>General</c:formatCode>
                <c:ptCount val="1"/>
                <c:pt idx="0">
                  <c:v>13.3</c:v>
                </c:pt>
              </c:numCache>
            </c:numRef>
          </c:val>
          <c:extLst xmlns:c16r2="http://schemas.microsoft.com/office/drawing/2015/06/chart">
            <c:ext xmlns:c16="http://schemas.microsoft.com/office/drawing/2014/chart" uri="{C3380CC4-5D6E-409C-BE32-E72D297353CC}">
              <c16:uniqueId val="{00000000-ED2F-4B5C-A1B0-2F6BE859B5A4}"/>
            </c:ext>
          </c:extLst>
        </c:ser>
        <c:ser>
          <c:idx val="0"/>
          <c:order val="1"/>
          <c:tx>
            <c:strRef>
              <c:f>Sheet1!$C$1</c:f>
              <c:strCache>
                <c:ptCount val="1"/>
                <c:pt idx="0">
                  <c:v>MIRI 250</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ED2F-4B5C-A1B0-2F6BE859B5A4}"/>
              </c:ext>
            </c:extLst>
          </c:dPt>
          <c:dLbls>
            <c:delete val="1"/>
          </c:dLbls>
          <c:errBars>
            <c:errBarType val="both"/>
            <c:errValType val="cust"/>
            <c:noEndCap val="0"/>
            <c:plus>
              <c:numRef>
                <c:f>Sheet1!$C$8</c:f>
                <c:numCache>
                  <c:formatCode>General</c:formatCode>
                  <c:ptCount val="1"/>
                  <c:pt idx="0">
                    <c:v>4.6999999999999993</c:v>
                  </c:pt>
                </c:numCache>
              </c:numRef>
            </c:plus>
            <c:minus>
              <c:numRef>
                <c:f>Sheet1!$C$9</c:f>
                <c:numCache>
                  <c:formatCode>General</c:formatCode>
                  <c:ptCount val="1"/>
                  <c:pt idx="0">
                    <c:v>4.6999999999999993</c:v>
                  </c:pt>
                </c:numCache>
              </c:numRef>
            </c:minus>
            <c:spPr>
              <a:ln>
                <a:solidFill>
                  <a:schemeClr val="tx1"/>
                </a:solidFill>
              </a:ln>
            </c:spPr>
          </c:errBars>
          <c:cat>
            <c:strRef>
              <c:f>Sheet1!$A$2</c:f>
              <c:strCache>
                <c:ptCount val="1"/>
                <c:pt idx="0">
                  <c:v>Alle Patienten</c:v>
                </c:pt>
              </c:strCache>
            </c:strRef>
          </c:cat>
          <c:val>
            <c:numRef>
              <c:f>Sheet1!$C$2</c:f>
              <c:numCache>
                <c:formatCode>General</c:formatCode>
                <c:ptCount val="1"/>
                <c:pt idx="0">
                  <c:v>24.2</c:v>
                </c:pt>
              </c:numCache>
            </c:numRef>
          </c:val>
          <c:extLst xmlns:c16r2="http://schemas.microsoft.com/office/drawing/2015/06/chart">
            <c:ext xmlns:c16="http://schemas.microsoft.com/office/drawing/2014/chart" uri="{C3380CC4-5D6E-409C-BE32-E72D297353CC}">
              <c16:uniqueId val="{00000002-ED2F-4B5C-A1B0-2F6BE859B5A4}"/>
            </c:ext>
          </c:extLst>
        </c:ser>
        <c:dLbls>
          <c:dLblPos val="outEnd"/>
          <c:showLegendKey val="0"/>
          <c:showVal val="1"/>
          <c:showCatName val="0"/>
          <c:showSerName val="0"/>
          <c:showPercent val="0"/>
          <c:showBubbleSize val="0"/>
        </c:dLbls>
        <c:gapWidth val="281"/>
        <c:axId val="525476192"/>
        <c:axId val="525478936"/>
      </c:barChart>
      <c:catAx>
        <c:axId val="525476192"/>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5478936"/>
        <c:crosses val="autoZero"/>
        <c:auto val="1"/>
        <c:lblAlgn val="ctr"/>
        <c:lblOffset val="100"/>
        <c:noMultiLvlLbl val="0"/>
      </c:catAx>
      <c:valAx>
        <c:axId val="525478936"/>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54761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27569399454"/>
          <c:w val="0.86734248949279857"/>
          <c:h val="0.78510464431870786"/>
        </c:manualLayout>
      </c:layout>
      <c:barChart>
        <c:barDir val="col"/>
        <c:grouping val="clustered"/>
        <c:varyColors val="0"/>
        <c:ser>
          <c:idx val="1"/>
          <c:order val="0"/>
          <c:tx>
            <c:strRef>
              <c:f>Sheet1!$B$1</c:f>
              <c:strCache>
                <c:ptCount val="1"/>
                <c:pt idx="0">
                  <c:v>PBO</c:v>
                </c:pt>
              </c:strCache>
            </c:strRef>
          </c:tx>
          <c:spPr>
            <a:solidFill>
              <a:srgbClr val="D5D2CA"/>
            </a:solidFill>
            <a:ln>
              <a:noFill/>
            </a:ln>
            <a:effectLst/>
          </c:spPr>
          <c:invertIfNegative val="0"/>
          <c:dLbls>
            <c:delete val="1"/>
          </c:dLbls>
          <c:errBars>
            <c:errBarType val="both"/>
            <c:errValType val="cust"/>
            <c:noEndCap val="0"/>
            <c:plus>
              <c:numRef>
                <c:f>Sheet1!$B$15:$B$16</c:f>
                <c:numCache>
                  <c:formatCode>General</c:formatCode>
                  <c:ptCount val="2"/>
                  <c:pt idx="0">
                    <c:v>7.3999999999999986</c:v>
                  </c:pt>
                  <c:pt idx="1">
                    <c:v>8.1999999999999993</c:v>
                  </c:pt>
                </c:numCache>
              </c:numRef>
            </c:plus>
            <c:minus>
              <c:numRef>
                <c:f>Sheet1!$B$12:$B$13</c:f>
                <c:numCache>
                  <c:formatCode>General</c:formatCode>
                  <c:ptCount val="2"/>
                  <c:pt idx="0">
                    <c:v>7.3999999999999986</c:v>
                  </c:pt>
                  <c:pt idx="1">
                    <c:v>8.3000000000000007</c:v>
                  </c:pt>
                </c:numCache>
              </c:numRef>
            </c:minus>
          </c:errBars>
          <c:cat>
            <c:strRef>
              <c:f>Sheet1!$A$2:$A$3</c:f>
              <c:strCache>
                <c:ptCount val="2"/>
                <c:pt idx="0">
                  <c:v>Kein Biologika-Versagen</c:v>
                </c:pt>
                <c:pt idx="1">
                  <c:v>Biologika-Versagen</c:v>
                </c:pt>
              </c:strCache>
            </c:strRef>
          </c:cat>
          <c:val>
            <c:numRef>
              <c:f>Sheet1!$B$2:$B$3</c:f>
              <c:numCache>
                <c:formatCode>General</c:formatCode>
                <c:ptCount val="2"/>
                <c:pt idx="0">
                  <c:v>50.6</c:v>
                </c:pt>
                <c:pt idx="1">
                  <c:v>29.7</c:v>
                </c:pt>
              </c:numCache>
            </c:numRef>
          </c:val>
          <c:extLst xmlns:c16r2="http://schemas.microsoft.com/office/drawing/2015/06/chart">
            <c:ext xmlns:c16="http://schemas.microsoft.com/office/drawing/2014/chart" uri="{C3380CC4-5D6E-409C-BE32-E72D297353CC}">
              <c16:uniqueId val="{00000000-3107-48F9-A267-6D0D0ACEAD30}"/>
            </c:ext>
          </c:extLst>
        </c:ser>
        <c:ser>
          <c:idx val="0"/>
          <c:order val="1"/>
          <c:tx>
            <c:strRef>
              <c:f>Sheet1!$C$1</c:f>
              <c:strCache>
                <c:ptCount val="1"/>
                <c:pt idx="0">
                  <c:v>MIRI 250</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3107-48F9-A267-6D0D0ACEAD30}"/>
              </c:ext>
            </c:extLst>
          </c:dPt>
          <c:dPt>
            <c:idx val="1"/>
            <c:invertIfNegative val="0"/>
            <c:bubble3D val="0"/>
            <c:extLst xmlns:c16r2="http://schemas.microsoft.com/office/drawing/2015/06/chart">
              <c:ext xmlns:c16="http://schemas.microsoft.com/office/drawing/2014/chart" uri="{C3380CC4-5D6E-409C-BE32-E72D297353CC}">
                <c16:uniqueId val="{00000001-833C-42F5-86A9-981A327F114F}"/>
              </c:ext>
            </c:extLst>
          </c:dPt>
          <c:dLbls>
            <c:delete val="1"/>
          </c:dLbls>
          <c:errBars>
            <c:errBarType val="both"/>
            <c:errValType val="cust"/>
            <c:noEndCap val="0"/>
            <c:plus>
              <c:numRef>
                <c:f>Sheet1!$C$15:$C$16</c:f>
                <c:numCache>
                  <c:formatCode>General</c:formatCode>
                  <c:ptCount val="2"/>
                  <c:pt idx="0">
                    <c:v>4</c:v>
                  </c:pt>
                  <c:pt idx="1">
                    <c:v>5.1000000000000014</c:v>
                  </c:pt>
                </c:numCache>
              </c:numRef>
            </c:plus>
            <c:minus>
              <c:numRef>
                <c:f>Sheet1!$C$12:$C$13</c:f>
                <c:numCache>
                  <c:formatCode>General</c:formatCode>
                  <c:ptCount val="2"/>
                  <c:pt idx="0">
                    <c:v>4</c:v>
                  </c:pt>
                  <c:pt idx="1">
                    <c:v>5.2000000000000028</c:v>
                  </c:pt>
                </c:numCache>
              </c:numRef>
            </c:minus>
            <c:spPr>
              <a:ln w="9525"/>
            </c:spPr>
          </c:errBars>
          <c:cat>
            <c:strRef>
              <c:f>Sheet1!$A$2:$A$3</c:f>
              <c:strCache>
                <c:ptCount val="2"/>
                <c:pt idx="0">
                  <c:v>Kein Biologika-Versagen</c:v>
                </c:pt>
                <c:pt idx="1">
                  <c:v>Biologika-Versagen</c:v>
                </c:pt>
              </c:strCache>
            </c:strRef>
          </c:cat>
          <c:val>
            <c:numRef>
              <c:f>Sheet1!$C$2:$C$3</c:f>
              <c:numCache>
                <c:formatCode>General</c:formatCode>
                <c:ptCount val="2"/>
                <c:pt idx="0">
                  <c:v>69.8</c:v>
                </c:pt>
                <c:pt idx="1">
                  <c:v>54.6</c:v>
                </c:pt>
              </c:numCache>
            </c:numRef>
          </c:val>
          <c:extLst xmlns:c16r2="http://schemas.microsoft.com/office/drawing/2015/06/chart">
            <c:ext xmlns:c16="http://schemas.microsoft.com/office/drawing/2014/chart" uri="{C3380CC4-5D6E-409C-BE32-E72D297353CC}">
              <c16:uniqueId val="{00000002-3107-48F9-A267-6D0D0ACEAD30}"/>
            </c:ext>
          </c:extLst>
        </c:ser>
        <c:dLbls>
          <c:dLblPos val="outEnd"/>
          <c:showLegendKey val="0"/>
          <c:showVal val="1"/>
          <c:showCatName val="0"/>
          <c:showSerName val="0"/>
          <c:showPercent val="0"/>
          <c:showBubbleSize val="0"/>
        </c:dLbls>
        <c:gapWidth val="281"/>
        <c:axId val="526416320"/>
        <c:axId val="526409264"/>
      </c:barChart>
      <c:catAx>
        <c:axId val="526416320"/>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6409264"/>
        <c:crosses val="autoZero"/>
        <c:auto val="1"/>
        <c:lblAlgn val="ctr"/>
        <c:lblOffset val="100"/>
        <c:noMultiLvlLbl val="0"/>
      </c:catAx>
      <c:valAx>
        <c:axId val="526409264"/>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6416320"/>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27569399454"/>
          <c:w val="0.86734248949279857"/>
          <c:h val="0.79023840281212032"/>
        </c:manualLayout>
      </c:layout>
      <c:barChart>
        <c:barDir val="col"/>
        <c:grouping val="clustered"/>
        <c:varyColors val="0"/>
        <c:ser>
          <c:idx val="1"/>
          <c:order val="0"/>
          <c:tx>
            <c:strRef>
              <c:f>Sheet1!$B$1</c:f>
              <c:strCache>
                <c:ptCount val="1"/>
                <c:pt idx="0">
                  <c:v>PBO</c:v>
                </c:pt>
              </c:strCache>
            </c:strRef>
          </c:tx>
          <c:spPr>
            <a:solidFill>
              <a:srgbClr val="D5D2CA"/>
            </a:solidFill>
            <a:ln>
              <a:noFill/>
            </a:ln>
            <a:effectLst/>
          </c:spPr>
          <c:invertIfNegative val="0"/>
          <c:dLbls>
            <c:delete val="1"/>
          </c:dLbls>
          <c:errBars>
            <c:errBarType val="both"/>
            <c:errValType val="cust"/>
            <c:noEndCap val="0"/>
            <c:plus>
              <c:numRef>
                <c:f>Sheet1!$B$9</c:f>
                <c:numCache>
                  <c:formatCode>General</c:formatCode>
                  <c:ptCount val="1"/>
                  <c:pt idx="0">
                    <c:v>9.2999999999999972</c:v>
                  </c:pt>
                </c:numCache>
              </c:numRef>
            </c:plus>
            <c:minus>
              <c:numRef>
                <c:f>Sheet1!$B$8</c:f>
                <c:numCache>
                  <c:formatCode>General</c:formatCode>
                  <c:ptCount val="1"/>
                  <c:pt idx="0">
                    <c:v>9.3000000000000043</c:v>
                  </c:pt>
                </c:numCache>
              </c:numRef>
            </c:minus>
          </c:errBars>
          <c:cat>
            <c:strRef>
              <c:f>Sheet1!$A$2</c:f>
              <c:strCache>
                <c:ptCount val="1"/>
                <c:pt idx="0">
                  <c:v>Alle Patienten</c:v>
                </c:pt>
              </c:strCache>
            </c:strRef>
          </c:cat>
          <c:val>
            <c:numRef>
              <c:f>Sheet1!$B$2</c:f>
              <c:numCache>
                <c:formatCode>General</c:formatCode>
                <c:ptCount val="1"/>
                <c:pt idx="0">
                  <c:v>42.2</c:v>
                </c:pt>
              </c:numCache>
            </c:numRef>
          </c:val>
          <c:extLst xmlns:c16r2="http://schemas.microsoft.com/office/drawing/2015/06/chart">
            <c:ext xmlns:c16="http://schemas.microsoft.com/office/drawing/2014/chart" uri="{C3380CC4-5D6E-409C-BE32-E72D297353CC}">
              <c16:uniqueId val="{00000000-ED2F-4B5C-A1B0-2F6BE859B5A4}"/>
            </c:ext>
          </c:extLst>
        </c:ser>
        <c:ser>
          <c:idx val="0"/>
          <c:order val="1"/>
          <c:tx>
            <c:strRef>
              <c:f>Sheet1!$C$1</c:f>
              <c:strCache>
                <c:ptCount val="1"/>
                <c:pt idx="0">
                  <c:v>MIRI 250</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ED2F-4B5C-A1B0-2F6BE859B5A4}"/>
              </c:ext>
            </c:extLst>
          </c:dPt>
          <c:dLbls>
            <c:delete val="1"/>
          </c:dLbls>
          <c:errBars>
            <c:errBarType val="both"/>
            <c:errValType val="cust"/>
            <c:noEndCap val="0"/>
            <c:plus>
              <c:numRef>
                <c:f>Sheet1!$C$8</c:f>
                <c:numCache>
                  <c:formatCode>General</c:formatCode>
                  <c:ptCount val="1"/>
                  <c:pt idx="0">
                    <c:v>5.2999999999999972</c:v>
                  </c:pt>
                </c:numCache>
              </c:numRef>
            </c:plus>
            <c:minus>
              <c:numRef>
                <c:f>Sheet1!$C$9</c:f>
                <c:numCache>
                  <c:formatCode>General</c:formatCode>
                  <c:ptCount val="1"/>
                  <c:pt idx="0">
                    <c:v>5.2999999999999972</c:v>
                  </c:pt>
                </c:numCache>
              </c:numRef>
            </c:minus>
            <c:spPr>
              <a:ln>
                <a:solidFill>
                  <a:schemeClr val="tx1"/>
                </a:solidFill>
              </a:ln>
            </c:spPr>
          </c:errBars>
          <c:cat>
            <c:strRef>
              <c:f>Sheet1!$A$2</c:f>
              <c:strCache>
                <c:ptCount val="1"/>
                <c:pt idx="0">
                  <c:v>Alle Patienten</c:v>
                </c:pt>
              </c:strCache>
            </c:strRef>
          </c:cat>
          <c:val>
            <c:numRef>
              <c:f>Sheet1!$C$2</c:f>
              <c:numCache>
                <c:formatCode>General</c:formatCode>
                <c:ptCount val="1"/>
                <c:pt idx="0">
                  <c:v>63.5</c:v>
                </c:pt>
              </c:numCache>
            </c:numRef>
          </c:val>
          <c:extLst xmlns:c16r2="http://schemas.microsoft.com/office/drawing/2015/06/chart">
            <c:ext xmlns:c16="http://schemas.microsoft.com/office/drawing/2014/chart" uri="{C3380CC4-5D6E-409C-BE32-E72D297353CC}">
              <c16:uniqueId val="{00000002-ED2F-4B5C-A1B0-2F6BE859B5A4}"/>
            </c:ext>
          </c:extLst>
        </c:ser>
        <c:dLbls>
          <c:dLblPos val="outEnd"/>
          <c:showLegendKey val="0"/>
          <c:showVal val="1"/>
          <c:showCatName val="0"/>
          <c:showSerName val="0"/>
          <c:showPercent val="0"/>
          <c:showBubbleSize val="0"/>
        </c:dLbls>
        <c:gapWidth val="281"/>
        <c:axId val="526410440"/>
        <c:axId val="526409656"/>
      </c:barChart>
      <c:catAx>
        <c:axId val="526410440"/>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6409656"/>
        <c:crosses val="autoZero"/>
        <c:auto val="1"/>
        <c:lblAlgn val="ctr"/>
        <c:lblOffset val="100"/>
        <c:noMultiLvlLbl val="0"/>
      </c:catAx>
      <c:valAx>
        <c:axId val="526409656"/>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6410440"/>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27569399454"/>
          <c:w val="0.86734248949279857"/>
          <c:h val="0.78510464431870786"/>
        </c:manualLayout>
      </c:layout>
      <c:barChart>
        <c:barDir val="col"/>
        <c:grouping val="clustered"/>
        <c:varyColors val="0"/>
        <c:ser>
          <c:idx val="1"/>
          <c:order val="0"/>
          <c:tx>
            <c:strRef>
              <c:f>Sheet1!$B$1</c:f>
              <c:strCache>
                <c:ptCount val="1"/>
                <c:pt idx="0">
                  <c:v>PBO</c:v>
                </c:pt>
              </c:strCache>
            </c:strRef>
          </c:tx>
          <c:spPr>
            <a:solidFill>
              <a:srgbClr val="D5D2CA"/>
            </a:solidFill>
            <a:ln>
              <a:noFill/>
            </a:ln>
            <a:effectLst/>
          </c:spPr>
          <c:invertIfNegative val="0"/>
          <c:dLbls>
            <c:delete val="1"/>
          </c:dLbls>
          <c:errBars>
            <c:errBarType val="both"/>
            <c:errValType val="cust"/>
            <c:noEndCap val="0"/>
            <c:plus>
              <c:numRef>
                <c:f>Sheet1!$B$15:$B$16</c:f>
                <c:numCache>
                  <c:formatCode>General</c:formatCode>
                  <c:ptCount val="2"/>
                  <c:pt idx="0">
                    <c:v>6.7000000000000028</c:v>
                  </c:pt>
                  <c:pt idx="1">
                    <c:v>5.4</c:v>
                  </c:pt>
                </c:numCache>
              </c:numRef>
            </c:plus>
            <c:minus>
              <c:numRef>
                <c:f>Sheet1!$B$12:$B$13</c:f>
                <c:numCache>
                  <c:formatCode>General</c:formatCode>
                  <c:ptCount val="2"/>
                  <c:pt idx="0">
                    <c:v>6.6999999999999993</c:v>
                  </c:pt>
                  <c:pt idx="1">
                    <c:v>5.4999999999999991</c:v>
                  </c:pt>
                </c:numCache>
              </c:numRef>
            </c:minus>
          </c:errBars>
          <c:cat>
            <c:strRef>
              <c:f>Sheet1!$A$2:$A$3</c:f>
              <c:strCache>
                <c:ptCount val="2"/>
                <c:pt idx="0">
                  <c:v>Kein Biologika-Versagen</c:v>
                </c:pt>
                <c:pt idx="1">
                  <c:v>Biologika-Versagen</c:v>
                </c:pt>
              </c:strCache>
            </c:strRef>
          </c:cat>
          <c:val>
            <c:numRef>
              <c:f>Sheet1!$B$2:$B$3</c:f>
              <c:numCache>
                <c:formatCode>General</c:formatCode>
                <c:ptCount val="2"/>
                <c:pt idx="0">
                  <c:v>28.4</c:v>
                </c:pt>
                <c:pt idx="1">
                  <c:v>10.199999999999999</c:v>
                </c:pt>
              </c:numCache>
            </c:numRef>
          </c:val>
          <c:extLst xmlns:c16r2="http://schemas.microsoft.com/office/drawing/2015/06/chart">
            <c:ext xmlns:c16="http://schemas.microsoft.com/office/drawing/2014/chart" uri="{C3380CC4-5D6E-409C-BE32-E72D297353CC}">
              <c16:uniqueId val="{00000000-3107-48F9-A267-6D0D0ACEAD30}"/>
            </c:ext>
          </c:extLst>
        </c:ser>
        <c:ser>
          <c:idx val="0"/>
          <c:order val="1"/>
          <c:tx>
            <c:strRef>
              <c:f>Sheet1!$C$1</c:f>
              <c:strCache>
                <c:ptCount val="1"/>
                <c:pt idx="0">
                  <c:v>MIRI 250</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3107-48F9-A267-6D0D0ACEAD30}"/>
              </c:ext>
            </c:extLst>
          </c:dPt>
          <c:dPt>
            <c:idx val="1"/>
            <c:invertIfNegative val="0"/>
            <c:bubble3D val="0"/>
            <c:extLst xmlns:c16r2="http://schemas.microsoft.com/office/drawing/2015/06/chart">
              <c:ext xmlns:c16="http://schemas.microsoft.com/office/drawing/2014/chart" uri="{C3380CC4-5D6E-409C-BE32-E72D297353CC}">
                <c16:uniqueId val="{00000001-8485-4F83-A0E3-15CE5DBEDBA6}"/>
              </c:ext>
            </c:extLst>
          </c:dPt>
          <c:dLbls>
            <c:delete val="1"/>
          </c:dLbls>
          <c:errBars>
            <c:errBarType val="both"/>
            <c:errValType val="cust"/>
            <c:noEndCap val="0"/>
            <c:plus>
              <c:numRef>
                <c:f>Sheet1!$C$15:$C$16</c:f>
                <c:numCache>
                  <c:formatCode>General</c:formatCode>
                  <c:ptCount val="2"/>
                  <c:pt idx="0">
                    <c:v>4.3000000000000043</c:v>
                  </c:pt>
                  <c:pt idx="1">
                    <c:v>4.3999999999999986</c:v>
                  </c:pt>
                </c:numCache>
              </c:numRef>
            </c:plus>
            <c:minus>
              <c:numRef>
                <c:f>Sheet1!$C$12:$C$13</c:f>
                <c:numCache>
                  <c:formatCode>General</c:formatCode>
                  <c:ptCount val="2"/>
                  <c:pt idx="0">
                    <c:v>4.3999999999999986</c:v>
                  </c:pt>
                  <c:pt idx="1">
                    <c:v>4.3000000000000007</c:v>
                  </c:pt>
                </c:numCache>
              </c:numRef>
            </c:minus>
            <c:spPr>
              <a:ln w="9525"/>
            </c:spPr>
          </c:errBars>
          <c:cat>
            <c:strRef>
              <c:f>Sheet1!$A$2:$A$3</c:f>
              <c:strCache>
                <c:ptCount val="2"/>
                <c:pt idx="0">
                  <c:v>Kein Biologika-Versagen</c:v>
                </c:pt>
                <c:pt idx="1">
                  <c:v>Biologika-Versagen</c:v>
                </c:pt>
              </c:strCache>
            </c:strRef>
          </c:cat>
          <c:val>
            <c:numRef>
              <c:f>Sheet1!$C$2:$C$3</c:f>
              <c:numCache>
                <c:formatCode>General</c:formatCode>
                <c:ptCount val="2"/>
                <c:pt idx="0">
                  <c:v>45.4</c:v>
                </c:pt>
                <c:pt idx="1">
                  <c:v>23.5</c:v>
                </c:pt>
              </c:numCache>
            </c:numRef>
          </c:val>
          <c:extLst xmlns:c16r2="http://schemas.microsoft.com/office/drawing/2015/06/chart">
            <c:ext xmlns:c16="http://schemas.microsoft.com/office/drawing/2014/chart" uri="{C3380CC4-5D6E-409C-BE32-E72D297353CC}">
              <c16:uniqueId val="{00000002-3107-48F9-A267-6D0D0ACEAD30}"/>
            </c:ext>
          </c:extLst>
        </c:ser>
        <c:dLbls>
          <c:dLblPos val="outEnd"/>
          <c:showLegendKey val="0"/>
          <c:showVal val="1"/>
          <c:showCatName val="0"/>
          <c:showSerName val="0"/>
          <c:showPercent val="0"/>
          <c:showBubbleSize val="0"/>
        </c:dLbls>
        <c:gapWidth val="281"/>
        <c:axId val="526412008"/>
        <c:axId val="526410832"/>
      </c:barChart>
      <c:catAx>
        <c:axId val="526412008"/>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6410832"/>
        <c:crosses val="autoZero"/>
        <c:auto val="1"/>
        <c:lblAlgn val="ctr"/>
        <c:lblOffset val="100"/>
        <c:noMultiLvlLbl val="0"/>
      </c:catAx>
      <c:valAx>
        <c:axId val="526410832"/>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6412008"/>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27569399454"/>
          <c:w val="0.86734248949279857"/>
          <c:h val="0.79023840281212032"/>
        </c:manualLayout>
      </c:layout>
      <c:barChart>
        <c:barDir val="col"/>
        <c:grouping val="clustered"/>
        <c:varyColors val="0"/>
        <c:ser>
          <c:idx val="1"/>
          <c:order val="0"/>
          <c:tx>
            <c:strRef>
              <c:f>Sheet1!$B$1</c:f>
              <c:strCache>
                <c:ptCount val="1"/>
                <c:pt idx="0">
                  <c:v>PBO</c:v>
                </c:pt>
              </c:strCache>
            </c:strRef>
          </c:tx>
          <c:spPr>
            <a:solidFill>
              <a:srgbClr val="D5D2CA"/>
            </a:solidFill>
            <a:ln>
              <a:noFill/>
            </a:ln>
            <a:effectLst/>
          </c:spPr>
          <c:invertIfNegative val="0"/>
          <c:dLbls>
            <c:delete val="1"/>
          </c:dLbls>
          <c:errBars>
            <c:errBarType val="both"/>
            <c:errValType val="cust"/>
            <c:noEndCap val="0"/>
            <c:plus>
              <c:numRef>
                <c:f>Sheet1!$B$9</c:f>
                <c:numCache>
                  <c:formatCode>General</c:formatCode>
                  <c:ptCount val="1"/>
                  <c:pt idx="0">
                    <c:v>7.6999999999999993</c:v>
                  </c:pt>
                </c:numCache>
              </c:numRef>
            </c:plus>
            <c:minus>
              <c:numRef>
                <c:f>Sheet1!$B$8</c:f>
                <c:numCache>
                  <c:formatCode>General</c:formatCode>
                  <c:ptCount val="1"/>
                  <c:pt idx="0">
                    <c:v>7.7000000000000011</c:v>
                  </c:pt>
                </c:numCache>
              </c:numRef>
            </c:minus>
          </c:errBars>
          <c:cat>
            <c:strRef>
              <c:f>Sheet1!$A$2</c:f>
              <c:strCache>
                <c:ptCount val="1"/>
                <c:pt idx="0">
                  <c:v>Alle Patienten</c:v>
                </c:pt>
              </c:strCache>
            </c:strRef>
          </c:cat>
          <c:val>
            <c:numRef>
              <c:f>Sheet1!$B$2</c:f>
              <c:numCache>
                <c:formatCode>General</c:formatCode>
                <c:ptCount val="1"/>
                <c:pt idx="0">
                  <c:v>21.1</c:v>
                </c:pt>
              </c:numCache>
            </c:numRef>
          </c:val>
          <c:extLst xmlns:c16r2="http://schemas.microsoft.com/office/drawing/2015/06/chart">
            <c:ext xmlns:c16="http://schemas.microsoft.com/office/drawing/2014/chart" uri="{C3380CC4-5D6E-409C-BE32-E72D297353CC}">
              <c16:uniqueId val="{00000000-ED2F-4B5C-A1B0-2F6BE859B5A4}"/>
            </c:ext>
          </c:extLst>
        </c:ser>
        <c:ser>
          <c:idx val="0"/>
          <c:order val="1"/>
          <c:tx>
            <c:strRef>
              <c:f>Sheet1!$C$1</c:f>
              <c:strCache>
                <c:ptCount val="1"/>
                <c:pt idx="0">
                  <c:v>MIRI 250</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ED2F-4B5C-A1B0-2F6BE859B5A4}"/>
              </c:ext>
            </c:extLst>
          </c:dPt>
          <c:dLbls>
            <c:delete val="1"/>
          </c:dLbls>
          <c:errBars>
            <c:errBarType val="both"/>
            <c:errValType val="cust"/>
            <c:noEndCap val="0"/>
            <c:plus>
              <c:numRef>
                <c:f>Sheet1!$C$8</c:f>
                <c:numCache>
                  <c:formatCode>General</c:formatCode>
                  <c:ptCount val="1"/>
                  <c:pt idx="0">
                    <c:v>5.2999999999999972</c:v>
                  </c:pt>
                </c:numCache>
              </c:numRef>
            </c:plus>
            <c:minus>
              <c:numRef>
                <c:f>Sheet1!$C$9</c:f>
                <c:numCache>
                  <c:formatCode>General</c:formatCode>
                  <c:ptCount val="1"/>
                  <c:pt idx="0">
                    <c:v>5.3000000000000043</c:v>
                  </c:pt>
                </c:numCache>
              </c:numRef>
            </c:minus>
            <c:spPr>
              <a:ln>
                <a:solidFill>
                  <a:schemeClr val="tx1"/>
                </a:solidFill>
              </a:ln>
            </c:spPr>
          </c:errBars>
          <c:cat>
            <c:strRef>
              <c:f>Sheet1!$A$2</c:f>
              <c:strCache>
                <c:ptCount val="1"/>
                <c:pt idx="0">
                  <c:v>Alle Patienten</c:v>
                </c:pt>
              </c:strCache>
            </c:strRef>
          </c:cat>
          <c:val>
            <c:numRef>
              <c:f>Sheet1!$C$2</c:f>
              <c:numCache>
                <c:formatCode>General</c:formatCode>
                <c:ptCount val="1"/>
                <c:pt idx="0">
                  <c:v>36.299999999999997</c:v>
                </c:pt>
              </c:numCache>
            </c:numRef>
          </c:val>
          <c:extLst xmlns:c16r2="http://schemas.microsoft.com/office/drawing/2015/06/chart">
            <c:ext xmlns:c16="http://schemas.microsoft.com/office/drawing/2014/chart" uri="{C3380CC4-5D6E-409C-BE32-E72D297353CC}">
              <c16:uniqueId val="{00000002-ED2F-4B5C-A1B0-2F6BE859B5A4}"/>
            </c:ext>
          </c:extLst>
        </c:ser>
        <c:dLbls>
          <c:dLblPos val="outEnd"/>
          <c:showLegendKey val="0"/>
          <c:showVal val="1"/>
          <c:showCatName val="0"/>
          <c:showSerName val="0"/>
          <c:showPercent val="0"/>
          <c:showBubbleSize val="0"/>
        </c:dLbls>
        <c:gapWidth val="281"/>
        <c:axId val="526411224"/>
        <c:axId val="526411616"/>
      </c:barChart>
      <c:catAx>
        <c:axId val="526411224"/>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6411616"/>
        <c:crosses val="autoZero"/>
        <c:auto val="1"/>
        <c:lblAlgn val="ctr"/>
        <c:lblOffset val="100"/>
        <c:noMultiLvlLbl val="0"/>
      </c:catAx>
      <c:valAx>
        <c:axId val="526411616"/>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6411224"/>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265751050720145"/>
          <c:y val="0.12034327569399454"/>
          <c:w val="0.86734248949279857"/>
          <c:h val="0.78510464431870786"/>
        </c:manualLayout>
      </c:layout>
      <c:barChart>
        <c:barDir val="col"/>
        <c:grouping val="clustered"/>
        <c:varyColors val="0"/>
        <c:ser>
          <c:idx val="1"/>
          <c:order val="0"/>
          <c:tx>
            <c:strRef>
              <c:f>Sheet1!$B$1</c:f>
              <c:strCache>
                <c:ptCount val="1"/>
                <c:pt idx="0">
                  <c:v>PBO s.c.</c:v>
                </c:pt>
              </c:strCache>
            </c:strRef>
          </c:tx>
          <c:spPr>
            <a:solidFill>
              <a:srgbClr val="D5D2CA"/>
            </a:solidFill>
            <a:ln>
              <a:noFill/>
            </a:ln>
            <a:effectLst/>
          </c:spPr>
          <c:invertIfNegative val="0"/>
          <c:dPt>
            <c:idx val="0"/>
            <c:invertIfNegative val="0"/>
            <c:bubble3D val="0"/>
            <c:spPr>
              <a:pattFill prst="pct75">
                <a:fgClr>
                  <a:srgbClr val="E6E6E6"/>
                </a:fgClr>
                <a:bgClr>
                  <a:srgbClr val="F36A50"/>
                </a:bgClr>
              </a:pattFill>
              <a:ln>
                <a:noFill/>
              </a:ln>
              <a:effectLst/>
            </c:spPr>
            <c:extLst xmlns:c16r2="http://schemas.microsoft.com/office/drawing/2015/06/chart">
              <c:ext xmlns:c16="http://schemas.microsoft.com/office/drawing/2014/chart" uri="{C3380CC4-5D6E-409C-BE32-E72D297353CC}">
                <c16:uniqueId val="{00000001-5A74-4211-A8C6-6DF9F7990847}"/>
              </c:ext>
            </c:extLst>
          </c:dPt>
          <c:dLbls>
            <c:delete val="1"/>
          </c:dLbls>
          <c:errBars>
            <c:errBarType val="both"/>
            <c:errValType val="cust"/>
            <c:noEndCap val="0"/>
            <c:plus>
              <c:numRef>
                <c:f>Sheet1!$B$16</c:f>
                <c:numCache>
                  <c:formatCode>General</c:formatCode>
                  <c:ptCount val="1"/>
                  <c:pt idx="0">
                    <c:v>8.9</c:v>
                  </c:pt>
                </c:numCache>
              </c:numRef>
            </c:plus>
            <c:minus>
              <c:numRef>
                <c:f>Sheet1!$B$13</c:f>
                <c:numCache>
                  <c:formatCode>General</c:formatCode>
                  <c:ptCount val="1"/>
                  <c:pt idx="0">
                    <c:v>8.8999999999999986</c:v>
                  </c:pt>
                </c:numCache>
              </c:numRef>
            </c:minus>
          </c:errBars>
          <c:cat>
            <c:strRef>
              <c:f>Sheet1!$A$3</c:f>
              <c:strCache>
                <c:ptCount val="1"/>
                <c:pt idx="0">
                  <c:v>Biologika-Versagen</c:v>
                </c:pt>
              </c:strCache>
            </c:strRef>
          </c:cat>
          <c:val>
            <c:numRef>
              <c:f>Sheet1!$B$3</c:f>
              <c:numCache>
                <c:formatCode>General</c:formatCode>
                <c:ptCount val="1"/>
                <c:pt idx="0">
                  <c:v>15.6</c:v>
                </c:pt>
              </c:numCache>
            </c:numRef>
          </c:val>
          <c:extLst xmlns:c16r2="http://schemas.microsoft.com/office/drawing/2015/06/chart">
            <c:ext xmlns:c16="http://schemas.microsoft.com/office/drawing/2014/chart" uri="{C3380CC4-5D6E-409C-BE32-E72D297353CC}">
              <c16:uniqueId val="{00000004-5A74-4211-A8C6-6DF9F7990847}"/>
            </c:ext>
          </c:extLst>
        </c:ser>
        <c:ser>
          <c:idx val="0"/>
          <c:order val="1"/>
          <c:tx>
            <c:strRef>
              <c:f>Sheet1!$C$1</c:f>
              <c:strCache>
                <c:ptCount val="1"/>
                <c:pt idx="0">
                  <c:v>MIRI 200 s.c.</c:v>
                </c:pt>
              </c:strCache>
            </c:strRef>
          </c:tx>
          <c:spPr>
            <a:solidFill>
              <a:srgbClr val="0033A0"/>
            </a:solidFill>
            <a:ln>
              <a:noFill/>
            </a:ln>
            <a:effectLst/>
          </c:spPr>
          <c:invertIfNegative val="0"/>
          <c:dLbls>
            <c:delete val="1"/>
          </c:dLbls>
          <c:errBars>
            <c:errBarType val="both"/>
            <c:errValType val="cust"/>
            <c:noEndCap val="0"/>
            <c:plus>
              <c:numRef>
                <c:f>Sheet1!$C$16</c:f>
                <c:numCache>
                  <c:formatCode>General</c:formatCode>
                  <c:ptCount val="1"/>
                  <c:pt idx="0">
                    <c:v>8.6000000000000014</c:v>
                  </c:pt>
                </c:numCache>
              </c:numRef>
            </c:plus>
            <c:minus>
              <c:numRef>
                <c:f>Sheet1!$C$13</c:f>
                <c:numCache>
                  <c:formatCode>General</c:formatCode>
                  <c:ptCount val="1"/>
                  <c:pt idx="0">
                    <c:v>8.6000000000000014</c:v>
                  </c:pt>
                </c:numCache>
              </c:numRef>
            </c:minus>
          </c:errBars>
          <c:cat>
            <c:strRef>
              <c:f>Sheet1!$A$3</c:f>
              <c:strCache>
                <c:ptCount val="1"/>
                <c:pt idx="0">
                  <c:v>Biologika-Versagen</c:v>
                </c:pt>
              </c:strCache>
            </c:strRef>
          </c:cat>
          <c:val>
            <c:numRef>
              <c:f>Sheet1!$C$3</c:f>
              <c:numCache>
                <c:formatCode>General</c:formatCode>
                <c:ptCount val="1"/>
                <c:pt idx="0">
                  <c:v>46.1</c:v>
                </c:pt>
              </c:numCache>
            </c:numRef>
          </c:val>
          <c:extLst xmlns:c16r2="http://schemas.microsoft.com/office/drawing/2015/06/chart">
            <c:ext xmlns:c16="http://schemas.microsoft.com/office/drawing/2014/chart" uri="{C3380CC4-5D6E-409C-BE32-E72D297353CC}">
              <c16:uniqueId val="{00000007-5A74-4211-A8C6-6DF9F7990847}"/>
            </c:ext>
          </c:extLst>
        </c:ser>
        <c:dLbls>
          <c:dLblPos val="outEnd"/>
          <c:showLegendKey val="0"/>
          <c:showVal val="1"/>
          <c:showCatName val="0"/>
          <c:showSerName val="0"/>
          <c:showPercent val="0"/>
          <c:showBubbleSize val="0"/>
        </c:dLbls>
        <c:gapWidth val="281"/>
        <c:axId val="526413968"/>
        <c:axId val="526414360"/>
      </c:barChart>
      <c:catAx>
        <c:axId val="526413968"/>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6414360"/>
        <c:crosses val="autoZero"/>
        <c:auto val="1"/>
        <c:lblAlgn val="ctr"/>
        <c:lblOffset val="100"/>
        <c:noMultiLvlLbl val="0"/>
      </c:catAx>
      <c:valAx>
        <c:axId val="526414360"/>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6413968"/>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userShapes r:id="rId3"/>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265751050720145"/>
          <c:y val="0.12034327569399454"/>
          <c:w val="0.86734248949279857"/>
          <c:h val="0.79023840281212032"/>
        </c:manualLayout>
      </c:layout>
      <c:barChart>
        <c:barDir val="col"/>
        <c:grouping val="clustered"/>
        <c:varyColors val="0"/>
        <c:ser>
          <c:idx val="1"/>
          <c:order val="0"/>
          <c:tx>
            <c:strRef>
              <c:f>Sheet1!$B$1</c:f>
              <c:strCache>
                <c:ptCount val="1"/>
                <c:pt idx="0">
                  <c:v>PBO s.c.</c:v>
                </c:pt>
              </c:strCache>
            </c:strRef>
          </c:tx>
          <c:spPr>
            <a:pattFill prst="pct75">
              <a:fgClr>
                <a:srgbClr val="D5D2CA"/>
              </a:fgClr>
              <a:bgClr>
                <a:srgbClr val="F36A50"/>
              </a:bgClr>
            </a:pattFill>
            <a:ln>
              <a:noFill/>
            </a:ln>
            <a:effectLst/>
          </c:spPr>
          <c:invertIfNegative val="0"/>
          <c:dPt>
            <c:idx val="0"/>
            <c:invertIfNegative val="0"/>
            <c:bubble3D val="0"/>
            <c:spPr>
              <a:pattFill prst="pct75">
                <a:fgClr>
                  <a:srgbClr val="E6E6E6"/>
                </a:fgClr>
                <a:bgClr>
                  <a:srgbClr val="F36A50"/>
                </a:bgClr>
              </a:pattFill>
              <a:ln>
                <a:noFill/>
              </a:ln>
              <a:effectLst/>
            </c:spPr>
            <c:extLst xmlns:c16r2="http://schemas.microsoft.com/office/drawing/2015/06/chart">
              <c:ext xmlns:c16="http://schemas.microsoft.com/office/drawing/2014/chart" uri="{C3380CC4-5D6E-409C-BE32-E72D297353CC}">
                <c16:uniqueId val="{00000001-5384-4E2D-8CDF-7647424E6D2F}"/>
              </c:ext>
            </c:extLst>
          </c:dPt>
          <c:dLbls>
            <c:delete val="1"/>
          </c:dLbls>
          <c:errBars>
            <c:errBarType val="both"/>
            <c:errValType val="cust"/>
            <c:noEndCap val="0"/>
            <c:plus>
              <c:numRef>
                <c:f>Sheet1!$B$9</c:f>
                <c:numCache>
                  <c:formatCode>General</c:formatCode>
                  <c:ptCount val="1"/>
                  <c:pt idx="0">
                    <c:v>6.3999999999999986</c:v>
                  </c:pt>
                </c:numCache>
              </c:numRef>
            </c:plus>
            <c:minus>
              <c:numRef>
                <c:f>Sheet1!$B$8</c:f>
                <c:numCache>
                  <c:formatCode>General</c:formatCode>
                  <c:ptCount val="1"/>
                  <c:pt idx="0">
                    <c:v>6.3000000000000007</c:v>
                  </c:pt>
                </c:numCache>
              </c:numRef>
            </c:minus>
          </c:errBars>
          <c:cat>
            <c:strRef>
              <c:f>Sheet1!$A$2</c:f>
              <c:strCache>
                <c:ptCount val="1"/>
                <c:pt idx="0">
                  <c:v>Alle Patienten</c:v>
                </c:pt>
              </c:strCache>
            </c:strRef>
          </c:cat>
          <c:val>
            <c:numRef>
              <c:f>Sheet1!$B$2</c:f>
              <c:numCache>
                <c:formatCode>General</c:formatCode>
                <c:ptCount val="1"/>
                <c:pt idx="0">
                  <c:v>25.1</c:v>
                </c:pt>
              </c:numCache>
            </c:numRef>
          </c:val>
          <c:extLst xmlns:c16r2="http://schemas.microsoft.com/office/drawing/2015/06/chart">
            <c:ext xmlns:c16="http://schemas.microsoft.com/office/drawing/2014/chart" uri="{C3380CC4-5D6E-409C-BE32-E72D297353CC}">
              <c16:uniqueId val="{00000002-5384-4E2D-8CDF-7647424E6D2F}"/>
            </c:ext>
          </c:extLst>
        </c:ser>
        <c:ser>
          <c:idx val="0"/>
          <c:order val="1"/>
          <c:tx>
            <c:strRef>
              <c:f>Sheet1!$C$1</c:f>
              <c:strCache>
                <c:ptCount val="1"/>
                <c:pt idx="0">
                  <c:v>MIRI 200 s.c.</c:v>
                </c:pt>
              </c:strCache>
            </c:strRef>
          </c:tx>
          <c:spPr>
            <a:solidFill>
              <a:srgbClr val="D52B17"/>
            </a:solidFill>
            <a:ln>
              <a:noFill/>
            </a:ln>
            <a:effectLst/>
          </c:spPr>
          <c:invertIfNegative val="0"/>
          <c:dPt>
            <c:idx val="0"/>
            <c:invertIfNegative val="0"/>
            <c:bubble3D val="0"/>
            <c:spPr>
              <a:solidFill>
                <a:srgbClr val="0033A0"/>
              </a:solidFill>
              <a:ln>
                <a:noFill/>
              </a:ln>
              <a:effectLst/>
            </c:spPr>
            <c:extLst xmlns:c16r2="http://schemas.microsoft.com/office/drawing/2015/06/chart">
              <c:ext xmlns:c16="http://schemas.microsoft.com/office/drawing/2014/chart" uri="{C3380CC4-5D6E-409C-BE32-E72D297353CC}">
                <c16:uniqueId val="{00000004-5384-4E2D-8CDF-7647424E6D2F}"/>
              </c:ext>
            </c:extLst>
          </c:dPt>
          <c:dLbls>
            <c:delete val="1"/>
          </c:dLbls>
          <c:errBars>
            <c:errBarType val="both"/>
            <c:errValType val="cust"/>
            <c:noEndCap val="0"/>
            <c:plus>
              <c:numRef>
                <c:f>Sheet1!$C$8</c:f>
                <c:numCache>
                  <c:formatCode>General</c:formatCode>
                  <c:ptCount val="1"/>
                  <c:pt idx="0">
                    <c:v>5.1999999999999957</c:v>
                  </c:pt>
                </c:numCache>
              </c:numRef>
            </c:plus>
            <c:minus>
              <c:numRef>
                <c:f>Sheet1!$C$9</c:f>
                <c:numCache>
                  <c:formatCode>General</c:formatCode>
                  <c:ptCount val="1"/>
                  <c:pt idx="0">
                    <c:v>5.1000000000000014</c:v>
                  </c:pt>
                </c:numCache>
              </c:numRef>
            </c:minus>
            <c:spPr>
              <a:ln>
                <a:solidFill>
                  <a:schemeClr val="tx1"/>
                </a:solidFill>
              </a:ln>
            </c:spPr>
          </c:errBars>
          <c:cat>
            <c:strRef>
              <c:f>Sheet1!$A$2</c:f>
              <c:strCache>
                <c:ptCount val="1"/>
                <c:pt idx="0">
                  <c:v>Alle Patienten</c:v>
                </c:pt>
              </c:strCache>
            </c:strRef>
          </c:cat>
          <c:val>
            <c:numRef>
              <c:f>Sheet1!$C$2</c:f>
              <c:numCache>
                <c:formatCode>General</c:formatCode>
                <c:ptCount val="1"/>
                <c:pt idx="0">
                  <c:v>49.9</c:v>
                </c:pt>
              </c:numCache>
            </c:numRef>
          </c:val>
          <c:extLst xmlns:c16r2="http://schemas.microsoft.com/office/drawing/2015/06/chart">
            <c:ext xmlns:c16="http://schemas.microsoft.com/office/drawing/2014/chart" uri="{C3380CC4-5D6E-409C-BE32-E72D297353CC}">
              <c16:uniqueId val="{00000005-5384-4E2D-8CDF-7647424E6D2F}"/>
            </c:ext>
          </c:extLst>
        </c:ser>
        <c:dLbls>
          <c:dLblPos val="outEnd"/>
          <c:showLegendKey val="0"/>
          <c:showVal val="1"/>
          <c:showCatName val="0"/>
          <c:showSerName val="0"/>
          <c:showPercent val="0"/>
          <c:showBubbleSize val="0"/>
        </c:dLbls>
        <c:gapWidth val="281"/>
        <c:axId val="293776616"/>
        <c:axId val="528999872"/>
      </c:barChart>
      <c:catAx>
        <c:axId val="293776616"/>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8999872"/>
        <c:crosses val="autoZero"/>
        <c:auto val="1"/>
        <c:lblAlgn val="ctr"/>
        <c:lblOffset val="100"/>
        <c:noMultiLvlLbl val="0"/>
      </c:catAx>
      <c:valAx>
        <c:axId val="528999872"/>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93776616"/>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27569399454"/>
          <c:w val="0.86734248949279857"/>
          <c:h val="0.78510464431870786"/>
        </c:manualLayout>
      </c:layout>
      <c:barChart>
        <c:barDir val="col"/>
        <c:grouping val="clustered"/>
        <c:varyColors val="0"/>
        <c:ser>
          <c:idx val="1"/>
          <c:order val="0"/>
          <c:tx>
            <c:strRef>
              <c:f>Sheet1!$B$1</c:f>
              <c:strCache>
                <c:ptCount val="1"/>
                <c:pt idx="0">
                  <c:v>PBO SC</c:v>
                </c:pt>
              </c:strCache>
            </c:strRef>
          </c:tx>
          <c:spPr>
            <a:solidFill>
              <a:srgbClr val="D5D2CA"/>
            </a:solidFill>
            <a:ln>
              <a:noFill/>
            </a:ln>
            <a:effectLst/>
          </c:spPr>
          <c:invertIfNegative val="0"/>
          <c:dPt>
            <c:idx val="0"/>
            <c:invertIfNegative val="0"/>
            <c:bubble3D val="0"/>
            <c:spPr>
              <a:pattFill prst="pct75">
                <a:fgClr>
                  <a:srgbClr val="E6E6E6"/>
                </a:fgClr>
                <a:bgClr>
                  <a:srgbClr val="F36A50"/>
                </a:bgClr>
              </a:pattFill>
              <a:ln>
                <a:noFill/>
              </a:ln>
              <a:effectLst/>
            </c:spPr>
            <c:extLst xmlns:c16r2="http://schemas.microsoft.com/office/drawing/2015/06/chart">
              <c:ext xmlns:c16="http://schemas.microsoft.com/office/drawing/2014/chart" uri="{C3380CC4-5D6E-409C-BE32-E72D297353CC}">
                <c16:uniqueId val="{00000001-B446-460B-8F4B-2E7230C81271}"/>
              </c:ext>
            </c:extLst>
          </c:dPt>
          <c:dPt>
            <c:idx val="1"/>
            <c:invertIfNegative val="0"/>
            <c:bubble3D val="0"/>
            <c:spPr>
              <a:pattFill prst="pct75">
                <a:fgClr>
                  <a:srgbClr val="E6E6E6"/>
                </a:fgClr>
                <a:bgClr>
                  <a:srgbClr val="F36A50"/>
                </a:bgClr>
              </a:pattFill>
              <a:ln>
                <a:noFill/>
              </a:ln>
              <a:effectLst/>
            </c:spPr>
            <c:extLst xmlns:c16r2="http://schemas.microsoft.com/office/drawing/2015/06/chart">
              <c:ext xmlns:c16="http://schemas.microsoft.com/office/drawing/2014/chart" uri="{C3380CC4-5D6E-409C-BE32-E72D297353CC}">
                <c16:uniqueId val="{00000002-B446-460B-8F4B-2E7230C81271}"/>
              </c:ext>
            </c:extLst>
          </c:dPt>
          <c:dLbls>
            <c:delete val="1"/>
          </c:dLbls>
          <c:errBars>
            <c:errBarType val="both"/>
            <c:errValType val="cust"/>
            <c:noEndCap val="0"/>
            <c:plus>
              <c:numRef>
                <c:f>Sheet1!$B$15:$B$16</c:f>
                <c:numCache>
                  <c:formatCode>General</c:formatCode>
                  <c:ptCount val="2"/>
                  <c:pt idx="0">
                    <c:v>14.300000000000004</c:v>
                  </c:pt>
                  <c:pt idx="1">
                    <c:v>14.500000000000002</c:v>
                  </c:pt>
                </c:numCache>
              </c:numRef>
            </c:plus>
            <c:minus>
              <c:numRef>
                <c:f>Sheet1!$B$12:$B$13</c:f>
                <c:numCache>
                  <c:formatCode>General</c:formatCode>
                  <c:ptCount val="2"/>
                  <c:pt idx="0">
                    <c:v>14.299999999999997</c:v>
                  </c:pt>
                  <c:pt idx="1">
                    <c:v>11.1</c:v>
                  </c:pt>
                </c:numCache>
              </c:numRef>
            </c:minus>
          </c:errBars>
          <c:cat>
            <c:strRef>
              <c:f>Sheet1!$A$2:$A$3</c:f>
              <c:strCache>
                <c:ptCount val="2"/>
                <c:pt idx="0">
                  <c:v>Biologic-Naïve</c:v>
                </c:pt>
                <c:pt idx="1">
                  <c:v>Biologic-Failed</c:v>
                </c:pt>
              </c:strCache>
            </c:strRef>
          </c:cat>
          <c:val>
            <c:numRef>
              <c:f>Sheet1!$B$2:$B$3</c:f>
              <c:numCache>
                <c:formatCode>General</c:formatCode>
                <c:ptCount val="2"/>
                <c:pt idx="0">
                  <c:v>46.8</c:v>
                </c:pt>
                <c:pt idx="1">
                  <c:v>11.1</c:v>
                </c:pt>
              </c:numCache>
            </c:numRef>
          </c:val>
          <c:extLst xmlns:c16r2="http://schemas.microsoft.com/office/drawing/2015/06/chart">
            <c:ext xmlns:c16="http://schemas.microsoft.com/office/drawing/2014/chart" uri="{C3380CC4-5D6E-409C-BE32-E72D297353CC}">
              <c16:uniqueId val="{00000000-3107-48F9-A267-6D0D0ACEAD30}"/>
            </c:ext>
          </c:extLst>
        </c:ser>
        <c:ser>
          <c:idx val="0"/>
          <c:order val="1"/>
          <c:tx>
            <c:strRef>
              <c:f>Sheet1!$C$1</c:f>
              <c:strCache>
                <c:ptCount val="1"/>
                <c:pt idx="0">
                  <c:v>MIRI 200 SC</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3107-48F9-A267-6D0D0ACEAD30}"/>
              </c:ext>
            </c:extLst>
          </c:dPt>
          <c:dLbls>
            <c:delete val="1"/>
          </c:dLbls>
          <c:errBars>
            <c:errBarType val="both"/>
            <c:errValType val="cust"/>
            <c:noEndCap val="0"/>
            <c:plus>
              <c:numRef>
                <c:f>Sheet1!$C$15:$C$16</c:f>
                <c:numCache>
                  <c:formatCode>General</c:formatCode>
                  <c:ptCount val="2"/>
                  <c:pt idx="0">
                    <c:v>9.2999999999999972</c:v>
                  </c:pt>
                  <c:pt idx="1">
                    <c:v>15.399999999999991</c:v>
                  </c:pt>
                </c:numCache>
              </c:numRef>
            </c:plus>
            <c:minus>
              <c:numRef>
                <c:f>Sheet1!$C$12:$C$13</c:f>
                <c:numCache>
                  <c:formatCode>General</c:formatCode>
                  <c:ptCount val="2"/>
                  <c:pt idx="0">
                    <c:v>9.2999999999999972</c:v>
                  </c:pt>
                  <c:pt idx="1">
                    <c:v>15.400000000000006</c:v>
                  </c:pt>
                </c:numCache>
              </c:numRef>
            </c:minus>
            <c:spPr>
              <a:ln w="9525"/>
            </c:spPr>
          </c:errBars>
          <c:cat>
            <c:strRef>
              <c:f>Sheet1!$A$2:$A$3</c:f>
              <c:strCache>
                <c:ptCount val="2"/>
                <c:pt idx="0">
                  <c:v>Biologic-Naïve</c:v>
                </c:pt>
                <c:pt idx="1">
                  <c:v>Biologic-Failed</c:v>
                </c:pt>
              </c:strCache>
            </c:strRef>
          </c:cat>
          <c:val>
            <c:numRef>
              <c:f>Sheet1!$C$2:$C$3</c:f>
              <c:numCache>
                <c:formatCode>General</c:formatCode>
                <c:ptCount val="2"/>
                <c:pt idx="0">
                  <c:v>62.5</c:v>
                </c:pt>
                <c:pt idx="1">
                  <c:v>66.7</c:v>
                </c:pt>
              </c:numCache>
            </c:numRef>
          </c:val>
          <c:extLst xmlns:c16r2="http://schemas.microsoft.com/office/drawing/2015/06/chart">
            <c:ext xmlns:c16="http://schemas.microsoft.com/office/drawing/2014/chart" uri="{C3380CC4-5D6E-409C-BE32-E72D297353CC}">
              <c16:uniqueId val="{00000002-3107-48F9-A267-6D0D0ACEAD30}"/>
            </c:ext>
          </c:extLst>
        </c:ser>
        <c:dLbls>
          <c:dLblPos val="outEnd"/>
          <c:showLegendKey val="0"/>
          <c:showVal val="1"/>
          <c:showCatName val="0"/>
          <c:showSerName val="0"/>
          <c:showPercent val="0"/>
          <c:showBubbleSize val="0"/>
        </c:dLbls>
        <c:gapWidth val="281"/>
        <c:axId val="528997128"/>
        <c:axId val="528998696"/>
      </c:barChart>
      <c:catAx>
        <c:axId val="528997128"/>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8998696"/>
        <c:crosses val="autoZero"/>
        <c:auto val="1"/>
        <c:lblAlgn val="ctr"/>
        <c:lblOffset val="100"/>
        <c:noMultiLvlLbl val="0"/>
      </c:catAx>
      <c:valAx>
        <c:axId val="528998696"/>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8997128"/>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27569399454"/>
          <c:w val="0.86734248949279857"/>
          <c:h val="0.79023840281212032"/>
        </c:manualLayout>
      </c:layout>
      <c:barChart>
        <c:barDir val="col"/>
        <c:grouping val="clustered"/>
        <c:varyColors val="0"/>
        <c:ser>
          <c:idx val="1"/>
          <c:order val="0"/>
          <c:tx>
            <c:strRef>
              <c:f>Sheet1!$B$1</c:f>
              <c:strCache>
                <c:ptCount val="1"/>
                <c:pt idx="0">
                  <c:v>PBO SC</c:v>
                </c:pt>
              </c:strCache>
            </c:strRef>
          </c:tx>
          <c:spPr>
            <a:pattFill prst="dkUpDiag">
              <a:fgClr>
                <a:srgbClr val="D5D2CA"/>
              </a:fgClr>
              <a:bgClr>
                <a:srgbClr val="F36A50"/>
              </a:bgClr>
            </a:pattFill>
            <a:ln>
              <a:noFill/>
            </a:ln>
            <a:effectLst/>
          </c:spPr>
          <c:invertIfNegative val="0"/>
          <c:dPt>
            <c:idx val="0"/>
            <c:invertIfNegative val="0"/>
            <c:bubble3D val="0"/>
            <c:spPr>
              <a:pattFill prst="pct75">
                <a:fgClr>
                  <a:srgbClr val="E6E6E6"/>
                </a:fgClr>
                <a:bgClr>
                  <a:srgbClr val="F36A50"/>
                </a:bgClr>
              </a:pattFill>
              <a:ln>
                <a:noFill/>
              </a:ln>
              <a:effectLst/>
            </c:spPr>
            <c:extLst xmlns:c16r2="http://schemas.microsoft.com/office/drawing/2015/06/chart">
              <c:ext xmlns:c16="http://schemas.microsoft.com/office/drawing/2014/chart" uri="{C3380CC4-5D6E-409C-BE32-E72D297353CC}">
                <c16:uniqueId val="{00000000-E147-44F7-BC77-55DAF66762C1}"/>
              </c:ext>
            </c:extLst>
          </c:dPt>
          <c:dLbls>
            <c:delete val="1"/>
          </c:dLbls>
          <c:errBars>
            <c:errBarType val="both"/>
            <c:errValType val="cust"/>
            <c:noEndCap val="0"/>
            <c:plus>
              <c:numRef>
                <c:f>Sheet1!$B$9</c:f>
                <c:numCache>
                  <c:formatCode>General</c:formatCode>
                  <c:ptCount val="1"/>
                  <c:pt idx="0">
                    <c:v>11.800000000000004</c:v>
                  </c:pt>
                </c:numCache>
              </c:numRef>
            </c:plus>
            <c:minus>
              <c:numRef>
                <c:f>Sheet1!$B$8</c:f>
                <c:numCache>
                  <c:formatCode>General</c:formatCode>
                  <c:ptCount val="1"/>
                  <c:pt idx="0">
                    <c:v>11.7</c:v>
                  </c:pt>
                </c:numCache>
              </c:numRef>
            </c:minus>
          </c:errBars>
          <c:cat>
            <c:strRef>
              <c:f>Sheet1!$A$2</c:f>
              <c:strCache>
                <c:ptCount val="1"/>
                <c:pt idx="0">
                  <c:v>All Patients</c:v>
                </c:pt>
              </c:strCache>
            </c:strRef>
          </c:cat>
          <c:val>
            <c:numRef>
              <c:f>Sheet1!$B$2</c:f>
              <c:numCache>
                <c:formatCode>General</c:formatCode>
                <c:ptCount val="1"/>
                <c:pt idx="0">
                  <c:v>36.9</c:v>
                </c:pt>
              </c:numCache>
            </c:numRef>
          </c:val>
          <c:extLst xmlns:c16r2="http://schemas.microsoft.com/office/drawing/2015/06/chart">
            <c:ext xmlns:c16="http://schemas.microsoft.com/office/drawing/2014/chart" uri="{C3380CC4-5D6E-409C-BE32-E72D297353CC}">
              <c16:uniqueId val="{00000000-ED2F-4B5C-A1B0-2F6BE859B5A4}"/>
            </c:ext>
          </c:extLst>
        </c:ser>
        <c:ser>
          <c:idx val="0"/>
          <c:order val="1"/>
          <c:tx>
            <c:strRef>
              <c:f>Sheet1!$C$1</c:f>
              <c:strCache>
                <c:ptCount val="1"/>
                <c:pt idx="0">
                  <c:v>MIRI 200 SC</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ED2F-4B5C-A1B0-2F6BE859B5A4}"/>
              </c:ext>
            </c:extLst>
          </c:dPt>
          <c:dLbls>
            <c:delete val="1"/>
          </c:dLbls>
          <c:errBars>
            <c:errBarType val="both"/>
            <c:errValType val="cust"/>
            <c:noEndCap val="0"/>
            <c:plus>
              <c:numRef>
                <c:f>Sheet1!$C$8</c:f>
                <c:numCache>
                  <c:formatCode>General</c:formatCode>
                  <c:ptCount val="1"/>
                  <c:pt idx="0">
                    <c:v>7.8000000000000043</c:v>
                  </c:pt>
                </c:numCache>
              </c:numRef>
            </c:plus>
            <c:minus>
              <c:numRef>
                <c:f>Sheet1!$C$9</c:f>
                <c:numCache>
                  <c:formatCode>General</c:formatCode>
                  <c:ptCount val="1"/>
                  <c:pt idx="0">
                    <c:v>7.8999999999999986</c:v>
                  </c:pt>
                </c:numCache>
              </c:numRef>
            </c:minus>
            <c:spPr>
              <a:ln>
                <a:solidFill>
                  <a:schemeClr val="tx1"/>
                </a:solidFill>
              </a:ln>
            </c:spPr>
          </c:errBars>
          <c:cat>
            <c:strRef>
              <c:f>Sheet1!$A$2</c:f>
              <c:strCache>
                <c:ptCount val="1"/>
                <c:pt idx="0">
                  <c:v>All Patients</c:v>
                </c:pt>
              </c:strCache>
            </c:strRef>
          </c:cat>
          <c:val>
            <c:numRef>
              <c:f>Sheet1!$C$2</c:f>
              <c:numCache>
                <c:formatCode>General</c:formatCode>
                <c:ptCount val="1"/>
                <c:pt idx="0">
                  <c:v>63.6</c:v>
                </c:pt>
              </c:numCache>
            </c:numRef>
          </c:val>
          <c:extLst xmlns:c16r2="http://schemas.microsoft.com/office/drawing/2015/06/chart">
            <c:ext xmlns:c16="http://schemas.microsoft.com/office/drawing/2014/chart" uri="{C3380CC4-5D6E-409C-BE32-E72D297353CC}">
              <c16:uniqueId val="{00000002-ED2F-4B5C-A1B0-2F6BE859B5A4}"/>
            </c:ext>
          </c:extLst>
        </c:ser>
        <c:dLbls>
          <c:dLblPos val="outEnd"/>
          <c:showLegendKey val="0"/>
          <c:showVal val="1"/>
          <c:showCatName val="0"/>
          <c:showSerName val="0"/>
          <c:showPercent val="0"/>
          <c:showBubbleSize val="0"/>
        </c:dLbls>
        <c:gapWidth val="281"/>
        <c:axId val="528996736"/>
        <c:axId val="528995560"/>
      </c:barChart>
      <c:catAx>
        <c:axId val="528996736"/>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8995560"/>
        <c:crosses val="autoZero"/>
        <c:auto val="1"/>
        <c:lblAlgn val="ctr"/>
        <c:lblOffset val="100"/>
        <c:noMultiLvlLbl val="0"/>
      </c:catAx>
      <c:valAx>
        <c:axId val="528995560"/>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8996736"/>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27569399454"/>
          <c:w val="0.86734248949279857"/>
          <c:h val="0.78510464431870786"/>
        </c:manualLayout>
      </c:layout>
      <c:barChart>
        <c:barDir val="col"/>
        <c:grouping val="clustered"/>
        <c:varyColors val="0"/>
        <c:ser>
          <c:idx val="1"/>
          <c:order val="0"/>
          <c:tx>
            <c:strRef>
              <c:f>Sheet1!$B$1</c:f>
              <c:strCache>
                <c:ptCount val="1"/>
                <c:pt idx="0">
                  <c:v>PBO SC</c:v>
                </c:pt>
              </c:strCache>
            </c:strRef>
          </c:tx>
          <c:spPr>
            <a:solidFill>
              <a:srgbClr val="D5D2CA"/>
            </a:solidFill>
            <a:ln>
              <a:noFill/>
            </a:ln>
            <a:effectLst/>
          </c:spPr>
          <c:invertIfNegative val="0"/>
          <c:dPt>
            <c:idx val="0"/>
            <c:invertIfNegative val="0"/>
            <c:bubble3D val="0"/>
            <c:spPr>
              <a:pattFill prst="pct75">
                <a:fgClr>
                  <a:srgbClr val="E6E6E6"/>
                </a:fgClr>
                <a:bgClr>
                  <a:srgbClr val="F36A50"/>
                </a:bgClr>
              </a:pattFill>
              <a:ln>
                <a:noFill/>
              </a:ln>
              <a:effectLst/>
            </c:spPr>
            <c:extLst xmlns:c16r2="http://schemas.microsoft.com/office/drawing/2015/06/chart">
              <c:ext xmlns:c16="http://schemas.microsoft.com/office/drawing/2014/chart" uri="{C3380CC4-5D6E-409C-BE32-E72D297353CC}">
                <c16:uniqueId val="{00000001-E6C2-4555-896F-2106FA6606B0}"/>
              </c:ext>
            </c:extLst>
          </c:dPt>
          <c:dPt>
            <c:idx val="1"/>
            <c:invertIfNegative val="0"/>
            <c:bubble3D val="0"/>
            <c:spPr>
              <a:pattFill prst="pct75">
                <a:fgClr>
                  <a:srgbClr val="E6E6E6"/>
                </a:fgClr>
                <a:bgClr>
                  <a:srgbClr val="F36A50"/>
                </a:bgClr>
              </a:pattFill>
              <a:ln>
                <a:noFill/>
              </a:ln>
              <a:effectLst/>
            </c:spPr>
            <c:extLst xmlns:c16r2="http://schemas.microsoft.com/office/drawing/2015/06/chart">
              <c:ext xmlns:c16="http://schemas.microsoft.com/office/drawing/2014/chart" uri="{C3380CC4-5D6E-409C-BE32-E72D297353CC}">
                <c16:uniqueId val="{00000003-E6C2-4555-896F-2106FA6606B0}"/>
              </c:ext>
            </c:extLst>
          </c:dPt>
          <c:dLbls>
            <c:delete val="1"/>
          </c:dLbls>
          <c:errBars>
            <c:errBarType val="both"/>
            <c:errValType val="cust"/>
            <c:noEndCap val="0"/>
            <c:plus>
              <c:numRef>
                <c:f>Sheet1!$B$15:$B$16</c:f>
                <c:numCache>
                  <c:formatCode>General</c:formatCode>
                  <c:ptCount val="2"/>
                  <c:pt idx="0">
                    <c:v>8.6999999999999957</c:v>
                  </c:pt>
                  <c:pt idx="1">
                    <c:v>9.8999999999999986</c:v>
                  </c:pt>
                </c:numCache>
              </c:numRef>
            </c:plus>
            <c:minus>
              <c:numRef>
                <c:f>Sheet1!$B$12:$B$13</c:f>
                <c:numCache>
                  <c:formatCode>General</c:formatCode>
                  <c:ptCount val="2"/>
                  <c:pt idx="0">
                    <c:v>8.7000000000000028</c:v>
                  </c:pt>
                  <c:pt idx="1">
                    <c:v>9.8000000000000007</c:v>
                  </c:pt>
                </c:numCache>
              </c:numRef>
            </c:minus>
          </c:errBars>
          <c:cat>
            <c:strRef>
              <c:f>Sheet1!$A$2:$A$3</c:f>
              <c:strCache>
                <c:ptCount val="2"/>
                <c:pt idx="0">
                  <c:v>Biologic-Naïve</c:v>
                </c:pt>
                <c:pt idx="1">
                  <c:v>Biologic-Failed</c:v>
                </c:pt>
              </c:strCache>
            </c:strRef>
          </c:cat>
          <c:val>
            <c:numRef>
              <c:f>Sheet1!$B$2:$B$3</c:f>
              <c:numCache>
                <c:formatCode>General</c:formatCode>
                <c:ptCount val="2"/>
                <c:pt idx="0">
                  <c:v>34.200000000000003</c:v>
                </c:pt>
                <c:pt idx="1">
                  <c:v>20.3</c:v>
                </c:pt>
              </c:numCache>
            </c:numRef>
          </c:val>
          <c:extLst xmlns:c16r2="http://schemas.microsoft.com/office/drawing/2015/06/chart">
            <c:ext xmlns:c16="http://schemas.microsoft.com/office/drawing/2014/chart" uri="{C3380CC4-5D6E-409C-BE32-E72D297353CC}">
              <c16:uniqueId val="{00000004-E6C2-4555-896F-2106FA6606B0}"/>
            </c:ext>
          </c:extLst>
        </c:ser>
        <c:ser>
          <c:idx val="0"/>
          <c:order val="1"/>
          <c:tx>
            <c:strRef>
              <c:f>Sheet1!$C$1</c:f>
              <c:strCache>
                <c:ptCount val="1"/>
                <c:pt idx="0">
                  <c:v>MIRI 200 SC</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5-E6C2-4555-896F-2106FA6606B0}"/>
              </c:ext>
            </c:extLst>
          </c:dPt>
          <c:dLbls>
            <c:delete val="1"/>
          </c:dLbls>
          <c:errBars>
            <c:errBarType val="both"/>
            <c:errValType val="cust"/>
            <c:noEndCap val="0"/>
            <c:plus>
              <c:numRef>
                <c:f>Sheet1!$C$15:$C$16</c:f>
                <c:numCache>
                  <c:formatCode>General</c:formatCode>
                  <c:ptCount val="2"/>
                  <c:pt idx="0">
                    <c:v>6.3000000000000043</c:v>
                  </c:pt>
                  <c:pt idx="1">
                    <c:v>8.6000000000000014</c:v>
                  </c:pt>
                </c:numCache>
              </c:numRef>
            </c:plus>
            <c:minus>
              <c:numRef>
                <c:f>Sheet1!$C$12:$C$13</c:f>
                <c:numCache>
                  <c:formatCode>General</c:formatCode>
                  <c:ptCount val="2"/>
                  <c:pt idx="0">
                    <c:v>6.1999999999999957</c:v>
                  </c:pt>
                  <c:pt idx="1">
                    <c:v>8.6999999999999957</c:v>
                  </c:pt>
                </c:numCache>
              </c:numRef>
            </c:minus>
            <c:spPr>
              <a:ln w="9525"/>
            </c:spPr>
          </c:errBars>
          <c:cat>
            <c:strRef>
              <c:f>Sheet1!$A$2:$A$3</c:f>
              <c:strCache>
                <c:ptCount val="2"/>
                <c:pt idx="0">
                  <c:v>Biologic-Naïve</c:v>
                </c:pt>
                <c:pt idx="1">
                  <c:v>Biologic-Failed</c:v>
                </c:pt>
              </c:strCache>
            </c:strRef>
          </c:cat>
          <c:val>
            <c:numRef>
              <c:f>Sheet1!$C$2:$C$3</c:f>
              <c:numCache>
                <c:formatCode>General</c:formatCode>
                <c:ptCount val="2"/>
                <c:pt idx="0">
                  <c:v>62.4</c:v>
                </c:pt>
                <c:pt idx="1">
                  <c:v>50.8</c:v>
                </c:pt>
              </c:numCache>
            </c:numRef>
          </c:val>
          <c:extLst xmlns:c16r2="http://schemas.microsoft.com/office/drawing/2015/06/chart">
            <c:ext xmlns:c16="http://schemas.microsoft.com/office/drawing/2014/chart" uri="{C3380CC4-5D6E-409C-BE32-E72D297353CC}">
              <c16:uniqueId val="{00000006-E6C2-4555-896F-2106FA6606B0}"/>
            </c:ext>
          </c:extLst>
        </c:ser>
        <c:dLbls>
          <c:dLblPos val="outEnd"/>
          <c:showLegendKey val="0"/>
          <c:showVal val="1"/>
          <c:showCatName val="0"/>
          <c:showSerName val="0"/>
          <c:showPercent val="0"/>
          <c:showBubbleSize val="0"/>
        </c:dLbls>
        <c:gapWidth val="281"/>
        <c:axId val="528993992"/>
        <c:axId val="528999480"/>
      </c:barChart>
      <c:catAx>
        <c:axId val="528993992"/>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8999480"/>
        <c:crosses val="autoZero"/>
        <c:auto val="1"/>
        <c:lblAlgn val="ctr"/>
        <c:lblOffset val="100"/>
        <c:noMultiLvlLbl val="0"/>
      </c:catAx>
      <c:valAx>
        <c:axId val="528999480"/>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89939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2-DD17-4938-9607-27AC516B11F7}"/>
              </c:ext>
            </c:extLst>
          </c:dPt>
          <c:dPt>
            <c:idx val="1"/>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1-DD17-4938-9607-27AC516B11F7}"/>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D2FB-4F40-976D-BED22289F1F6}"/>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D2FB-4F40-976D-BED22289F1F6}"/>
              </c:ext>
            </c:extLst>
          </c:dPt>
          <c:cat>
            <c:strRef>
              <c:f>Sheet1!$A$2:$A$5</c:f>
              <c:strCache>
                <c:ptCount val="2"/>
                <c:pt idx="0">
                  <c:v>1st Qtr</c:v>
                </c:pt>
                <c:pt idx="1">
                  <c:v>2nd Qtr</c:v>
                </c:pt>
              </c:strCache>
            </c:strRef>
          </c:cat>
          <c:val>
            <c:numRef>
              <c:f>Sheet1!$B$2:$B$5</c:f>
              <c:numCache>
                <c:formatCode>General</c:formatCode>
                <c:ptCount val="4"/>
                <c:pt idx="0">
                  <c:v>0.43</c:v>
                </c:pt>
                <c:pt idx="1">
                  <c:v>0.56999999999999995</c:v>
                </c:pt>
              </c:numCache>
            </c:numRef>
          </c:val>
          <c:extLst xmlns:c16r2="http://schemas.microsoft.com/office/drawing/2015/06/chart">
            <c:ext xmlns:c16="http://schemas.microsoft.com/office/drawing/2014/chart" uri="{C3380CC4-5D6E-409C-BE32-E72D297353CC}">
              <c16:uniqueId val="{00000000-DD17-4938-9607-27AC516B11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27569399454"/>
          <c:w val="0.86734248949279857"/>
          <c:h val="0.79023840281212032"/>
        </c:manualLayout>
      </c:layout>
      <c:barChart>
        <c:barDir val="col"/>
        <c:grouping val="clustered"/>
        <c:varyColors val="0"/>
        <c:ser>
          <c:idx val="1"/>
          <c:order val="0"/>
          <c:tx>
            <c:strRef>
              <c:f>Sheet1!$B$1</c:f>
              <c:strCache>
                <c:ptCount val="1"/>
                <c:pt idx="0">
                  <c:v>PBO SC</c:v>
                </c:pt>
              </c:strCache>
            </c:strRef>
          </c:tx>
          <c:spPr>
            <a:pattFill prst="dkUpDiag">
              <a:fgClr>
                <a:srgbClr val="D5D2CA"/>
              </a:fgClr>
              <a:bgClr>
                <a:srgbClr val="F36A50"/>
              </a:bgClr>
            </a:pattFill>
            <a:ln>
              <a:noFill/>
            </a:ln>
            <a:effectLst/>
          </c:spPr>
          <c:invertIfNegative val="0"/>
          <c:dPt>
            <c:idx val="0"/>
            <c:invertIfNegative val="0"/>
            <c:bubble3D val="0"/>
            <c:spPr>
              <a:pattFill prst="pct75">
                <a:fgClr>
                  <a:srgbClr val="E6E6E6"/>
                </a:fgClr>
                <a:bgClr>
                  <a:srgbClr val="F36A50"/>
                </a:bgClr>
              </a:pattFill>
              <a:ln>
                <a:noFill/>
              </a:ln>
              <a:effectLst/>
            </c:spPr>
            <c:extLst xmlns:c16r2="http://schemas.microsoft.com/office/drawing/2015/06/chart">
              <c:ext xmlns:c16="http://schemas.microsoft.com/office/drawing/2014/chart" uri="{C3380CC4-5D6E-409C-BE32-E72D297353CC}">
                <c16:uniqueId val="{00000002-DE88-48B0-8AC4-690D68458655}"/>
              </c:ext>
            </c:extLst>
          </c:dPt>
          <c:dLbls>
            <c:delete val="1"/>
          </c:dLbls>
          <c:errBars>
            <c:errBarType val="both"/>
            <c:errValType val="cust"/>
            <c:noEndCap val="0"/>
            <c:plus>
              <c:numRef>
                <c:f>Sheet1!$B$9</c:f>
                <c:numCache>
                  <c:formatCode>General</c:formatCode>
                  <c:ptCount val="1"/>
                  <c:pt idx="0">
                    <c:v>6.6000000000000014</c:v>
                  </c:pt>
                </c:numCache>
              </c:numRef>
            </c:plus>
            <c:minus>
              <c:numRef>
                <c:f>Sheet1!$B$8</c:f>
                <c:numCache>
                  <c:formatCode>General</c:formatCode>
                  <c:ptCount val="1"/>
                  <c:pt idx="0">
                    <c:v>6.7000000000000028</c:v>
                  </c:pt>
                </c:numCache>
              </c:numRef>
            </c:minus>
          </c:errBars>
          <c:cat>
            <c:strRef>
              <c:f>Sheet1!$A$2</c:f>
              <c:strCache>
                <c:ptCount val="1"/>
                <c:pt idx="0">
                  <c:v>All Patients</c:v>
                </c:pt>
              </c:strCache>
            </c:strRef>
          </c:cat>
          <c:val>
            <c:numRef>
              <c:f>Sheet1!$B$2</c:f>
              <c:numCache>
                <c:formatCode>General</c:formatCode>
                <c:ptCount val="1"/>
                <c:pt idx="0">
                  <c:v>29.1</c:v>
                </c:pt>
              </c:numCache>
            </c:numRef>
          </c:val>
          <c:extLst xmlns:c16r2="http://schemas.microsoft.com/office/drawing/2015/06/chart">
            <c:ext xmlns:c16="http://schemas.microsoft.com/office/drawing/2014/chart" uri="{C3380CC4-5D6E-409C-BE32-E72D297353CC}">
              <c16:uniqueId val="{00000000-79F1-4B48-BF8B-CE87318C3555}"/>
            </c:ext>
          </c:extLst>
        </c:ser>
        <c:ser>
          <c:idx val="0"/>
          <c:order val="1"/>
          <c:tx>
            <c:strRef>
              <c:f>Sheet1!$C$1</c:f>
              <c:strCache>
                <c:ptCount val="1"/>
                <c:pt idx="0">
                  <c:v>MIRI 200 SC</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2-79F1-4B48-BF8B-CE87318C3555}"/>
              </c:ext>
            </c:extLst>
          </c:dPt>
          <c:dLbls>
            <c:delete val="1"/>
          </c:dLbls>
          <c:errBars>
            <c:errBarType val="both"/>
            <c:errValType val="cust"/>
            <c:noEndCap val="0"/>
            <c:plus>
              <c:numRef>
                <c:f>Sheet1!$C$8</c:f>
                <c:numCache>
                  <c:formatCode>General</c:formatCode>
                  <c:ptCount val="1"/>
                  <c:pt idx="0">
                    <c:v>5</c:v>
                  </c:pt>
                </c:numCache>
              </c:numRef>
            </c:plus>
            <c:minus>
              <c:numRef>
                <c:f>Sheet1!$C$9</c:f>
                <c:numCache>
                  <c:formatCode>General</c:formatCode>
                  <c:ptCount val="1"/>
                  <c:pt idx="0">
                    <c:v>5.1000000000000014</c:v>
                  </c:pt>
                </c:numCache>
              </c:numRef>
            </c:minus>
            <c:spPr>
              <a:ln>
                <a:solidFill>
                  <a:schemeClr val="tx1"/>
                </a:solidFill>
              </a:ln>
            </c:spPr>
          </c:errBars>
          <c:cat>
            <c:strRef>
              <c:f>Sheet1!$A$2</c:f>
              <c:strCache>
                <c:ptCount val="1"/>
                <c:pt idx="0">
                  <c:v>All Patients</c:v>
                </c:pt>
              </c:strCache>
            </c:strRef>
          </c:cat>
          <c:val>
            <c:numRef>
              <c:f>Sheet1!$C$2</c:f>
              <c:numCache>
                <c:formatCode>General</c:formatCode>
                <c:ptCount val="1"/>
                <c:pt idx="0">
                  <c:v>58.6</c:v>
                </c:pt>
              </c:numCache>
            </c:numRef>
          </c:val>
          <c:extLst xmlns:c16r2="http://schemas.microsoft.com/office/drawing/2015/06/chart">
            <c:ext xmlns:c16="http://schemas.microsoft.com/office/drawing/2014/chart" uri="{C3380CC4-5D6E-409C-BE32-E72D297353CC}">
              <c16:uniqueId val="{00000003-79F1-4B48-BF8B-CE87318C3555}"/>
            </c:ext>
          </c:extLst>
        </c:ser>
        <c:dLbls>
          <c:dLblPos val="outEnd"/>
          <c:showLegendKey val="0"/>
          <c:showVal val="1"/>
          <c:showCatName val="0"/>
          <c:showSerName val="0"/>
          <c:showPercent val="0"/>
          <c:showBubbleSize val="0"/>
        </c:dLbls>
        <c:gapWidth val="281"/>
        <c:axId val="528996344"/>
        <c:axId val="529000264"/>
      </c:barChart>
      <c:catAx>
        <c:axId val="528996344"/>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9000264"/>
        <c:crosses val="autoZero"/>
        <c:auto val="1"/>
        <c:lblAlgn val="ctr"/>
        <c:lblOffset val="100"/>
        <c:noMultiLvlLbl val="0"/>
      </c:catAx>
      <c:valAx>
        <c:axId val="529000264"/>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8996344"/>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27569399454"/>
          <c:w val="0.86734248949279857"/>
          <c:h val="0.78510464431870786"/>
        </c:manualLayout>
      </c:layout>
      <c:barChart>
        <c:barDir val="col"/>
        <c:grouping val="clustered"/>
        <c:varyColors val="0"/>
        <c:ser>
          <c:idx val="1"/>
          <c:order val="0"/>
          <c:tx>
            <c:strRef>
              <c:f>Sheet1!$B$1</c:f>
              <c:strCache>
                <c:ptCount val="1"/>
                <c:pt idx="0">
                  <c:v>PBO SC</c:v>
                </c:pt>
              </c:strCache>
            </c:strRef>
          </c:tx>
          <c:spPr>
            <a:solidFill>
              <a:srgbClr val="D5D2CA"/>
            </a:solidFill>
            <a:ln>
              <a:noFill/>
            </a:ln>
            <a:effectLst/>
          </c:spPr>
          <c:invertIfNegative val="0"/>
          <c:dPt>
            <c:idx val="0"/>
            <c:invertIfNegative val="0"/>
            <c:bubble3D val="0"/>
            <c:spPr>
              <a:pattFill prst="pct75">
                <a:fgClr>
                  <a:srgbClr val="E6E6E6"/>
                </a:fgClr>
                <a:bgClr>
                  <a:srgbClr val="F36A50"/>
                </a:bgClr>
              </a:pattFill>
              <a:ln>
                <a:noFill/>
              </a:ln>
              <a:effectLst/>
            </c:spPr>
            <c:extLst xmlns:c16r2="http://schemas.microsoft.com/office/drawing/2015/06/chart">
              <c:ext xmlns:c16="http://schemas.microsoft.com/office/drawing/2014/chart" uri="{C3380CC4-5D6E-409C-BE32-E72D297353CC}">
                <c16:uniqueId val="{00000001-D15A-45CC-BA71-C2CFC867CF7E}"/>
              </c:ext>
            </c:extLst>
          </c:dPt>
          <c:dPt>
            <c:idx val="1"/>
            <c:invertIfNegative val="0"/>
            <c:bubble3D val="0"/>
            <c:spPr>
              <a:pattFill prst="pct75">
                <a:fgClr>
                  <a:srgbClr val="E6E6E6"/>
                </a:fgClr>
                <a:bgClr>
                  <a:srgbClr val="F36A50"/>
                </a:bgClr>
              </a:pattFill>
              <a:ln>
                <a:noFill/>
              </a:ln>
              <a:effectLst/>
            </c:spPr>
            <c:extLst xmlns:c16r2="http://schemas.microsoft.com/office/drawing/2015/06/chart">
              <c:ext xmlns:c16="http://schemas.microsoft.com/office/drawing/2014/chart" uri="{C3380CC4-5D6E-409C-BE32-E72D297353CC}">
                <c16:uniqueId val="{00000003-D15A-45CC-BA71-C2CFC867CF7E}"/>
              </c:ext>
            </c:extLst>
          </c:dPt>
          <c:dLbls>
            <c:delete val="1"/>
          </c:dLbls>
          <c:errBars>
            <c:errBarType val="both"/>
            <c:errValType val="cust"/>
            <c:noEndCap val="0"/>
            <c:plus>
              <c:numRef>
                <c:f>Sheet1!$B$15:$B$16</c:f>
                <c:numCache>
                  <c:formatCode>General</c:formatCode>
                  <c:ptCount val="2"/>
                  <c:pt idx="0">
                    <c:v>8.0999999999999979</c:v>
                  </c:pt>
                  <c:pt idx="1">
                    <c:v>8.5000000000000018</c:v>
                  </c:pt>
                </c:numCache>
              </c:numRef>
            </c:plus>
            <c:minus>
              <c:numRef>
                <c:f>Sheet1!$B$12:$B$13</c:f>
                <c:numCache>
                  <c:formatCode>General</c:formatCode>
                  <c:ptCount val="2"/>
                  <c:pt idx="0">
                    <c:v>8.1000000000000014</c:v>
                  </c:pt>
                  <c:pt idx="1">
                    <c:v>8.6</c:v>
                  </c:pt>
                </c:numCache>
              </c:numRef>
            </c:minus>
          </c:errBars>
          <c:cat>
            <c:strRef>
              <c:f>Sheet1!$A$2:$A$3</c:f>
              <c:strCache>
                <c:ptCount val="2"/>
                <c:pt idx="0">
                  <c:v>Biologic-Naïve</c:v>
                </c:pt>
                <c:pt idx="1">
                  <c:v>Biologic-Failed</c:v>
                </c:pt>
              </c:strCache>
            </c:strRef>
          </c:cat>
          <c:val>
            <c:numRef>
              <c:f>Sheet1!$B$2:$B$3</c:f>
              <c:numCache>
                <c:formatCode>General</c:formatCode>
                <c:ptCount val="2"/>
                <c:pt idx="0">
                  <c:v>26.3</c:v>
                </c:pt>
                <c:pt idx="1">
                  <c:v>14.1</c:v>
                </c:pt>
              </c:numCache>
            </c:numRef>
          </c:val>
          <c:extLst xmlns:c16r2="http://schemas.microsoft.com/office/drawing/2015/06/chart">
            <c:ext xmlns:c16="http://schemas.microsoft.com/office/drawing/2014/chart" uri="{C3380CC4-5D6E-409C-BE32-E72D297353CC}">
              <c16:uniqueId val="{00000004-D15A-45CC-BA71-C2CFC867CF7E}"/>
            </c:ext>
          </c:extLst>
        </c:ser>
        <c:ser>
          <c:idx val="0"/>
          <c:order val="1"/>
          <c:tx>
            <c:strRef>
              <c:f>Sheet1!$C$1</c:f>
              <c:strCache>
                <c:ptCount val="1"/>
                <c:pt idx="0">
                  <c:v>MIRI 200 SC</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5-D15A-45CC-BA71-C2CFC867CF7E}"/>
              </c:ext>
            </c:extLst>
          </c:dPt>
          <c:dLbls>
            <c:delete val="1"/>
          </c:dLbls>
          <c:errBars>
            <c:errBarType val="both"/>
            <c:errValType val="cust"/>
            <c:noEndCap val="0"/>
            <c:plus>
              <c:numRef>
                <c:f>Sheet1!$C$15:$C$16</c:f>
                <c:numCache>
                  <c:formatCode>General</c:formatCode>
                  <c:ptCount val="2"/>
                  <c:pt idx="0">
                    <c:v>6.3999999999999986</c:v>
                  </c:pt>
                  <c:pt idx="1">
                    <c:v>8.3000000000000043</c:v>
                  </c:pt>
                </c:numCache>
              </c:numRef>
            </c:plus>
            <c:minus>
              <c:numRef>
                <c:f>Sheet1!$C$12:$C$13</c:f>
                <c:numCache>
                  <c:formatCode>General</c:formatCode>
                  <c:ptCount val="2"/>
                  <c:pt idx="0">
                    <c:v>6.5</c:v>
                  </c:pt>
                  <c:pt idx="1">
                    <c:v>8.2999999999999972</c:v>
                  </c:pt>
                </c:numCache>
              </c:numRef>
            </c:minus>
            <c:spPr>
              <a:ln w="9525"/>
            </c:spPr>
          </c:errBars>
          <c:cat>
            <c:strRef>
              <c:f>Sheet1!$A$2:$A$3</c:f>
              <c:strCache>
                <c:ptCount val="2"/>
                <c:pt idx="0">
                  <c:v>Biologic-Naïve</c:v>
                </c:pt>
                <c:pt idx="1">
                  <c:v>Biologic-Failed</c:v>
                </c:pt>
              </c:strCache>
            </c:strRef>
          </c:cat>
          <c:val>
            <c:numRef>
              <c:f>Sheet1!$C$2:$C$3</c:f>
              <c:numCache>
                <c:formatCode>General</c:formatCode>
                <c:ptCount val="2"/>
                <c:pt idx="0">
                  <c:v>47.2</c:v>
                </c:pt>
                <c:pt idx="1">
                  <c:v>35.9</c:v>
                </c:pt>
              </c:numCache>
            </c:numRef>
          </c:val>
          <c:extLst xmlns:c16r2="http://schemas.microsoft.com/office/drawing/2015/06/chart">
            <c:ext xmlns:c16="http://schemas.microsoft.com/office/drawing/2014/chart" uri="{C3380CC4-5D6E-409C-BE32-E72D297353CC}">
              <c16:uniqueId val="{00000006-D15A-45CC-BA71-C2CFC867CF7E}"/>
            </c:ext>
          </c:extLst>
        </c:ser>
        <c:dLbls>
          <c:dLblPos val="outEnd"/>
          <c:showLegendKey val="0"/>
          <c:showVal val="1"/>
          <c:showCatName val="0"/>
          <c:showSerName val="0"/>
          <c:showPercent val="0"/>
          <c:showBubbleSize val="0"/>
        </c:dLbls>
        <c:gapWidth val="281"/>
        <c:axId val="528994776"/>
        <c:axId val="529000656"/>
      </c:barChart>
      <c:catAx>
        <c:axId val="528994776"/>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9000656"/>
        <c:crosses val="autoZero"/>
        <c:auto val="1"/>
        <c:lblAlgn val="ctr"/>
        <c:lblOffset val="100"/>
        <c:noMultiLvlLbl val="0"/>
      </c:catAx>
      <c:valAx>
        <c:axId val="529000656"/>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8994776"/>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27569399454"/>
          <c:w val="0.86734248949279857"/>
          <c:h val="0.79023840281212032"/>
        </c:manualLayout>
      </c:layout>
      <c:barChart>
        <c:barDir val="col"/>
        <c:grouping val="clustered"/>
        <c:varyColors val="0"/>
        <c:ser>
          <c:idx val="1"/>
          <c:order val="0"/>
          <c:tx>
            <c:strRef>
              <c:f>Sheet1!$B$1</c:f>
              <c:strCache>
                <c:ptCount val="1"/>
                <c:pt idx="0">
                  <c:v>PBO SC</c:v>
                </c:pt>
              </c:strCache>
            </c:strRef>
          </c:tx>
          <c:spPr>
            <a:pattFill prst="pct75">
              <a:fgClr>
                <a:srgbClr val="E6E6E6"/>
              </a:fgClr>
              <a:bgClr>
                <a:srgbClr val="F36A50"/>
              </a:bgClr>
            </a:pattFill>
            <a:ln>
              <a:noFill/>
            </a:ln>
            <a:effectLst/>
          </c:spPr>
          <c:invertIfNegative val="0"/>
          <c:dLbls>
            <c:delete val="1"/>
          </c:dLbls>
          <c:errBars>
            <c:errBarType val="both"/>
            <c:errValType val="cust"/>
            <c:noEndCap val="0"/>
            <c:plus>
              <c:numRef>
                <c:f>Sheet1!$B$9</c:f>
                <c:numCache>
                  <c:formatCode>General</c:formatCode>
                  <c:ptCount val="1"/>
                  <c:pt idx="0">
                    <c:v>6</c:v>
                  </c:pt>
                </c:numCache>
              </c:numRef>
            </c:plus>
            <c:minus>
              <c:numRef>
                <c:f>Sheet1!$B$8</c:f>
                <c:numCache>
                  <c:formatCode>General</c:formatCode>
                  <c:ptCount val="1"/>
                  <c:pt idx="0">
                    <c:v>6.1000000000000014</c:v>
                  </c:pt>
                </c:numCache>
              </c:numRef>
            </c:minus>
          </c:errBars>
          <c:cat>
            <c:strRef>
              <c:f>Sheet1!$A$2</c:f>
              <c:strCache>
                <c:ptCount val="1"/>
                <c:pt idx="0">
                  <c:v>All Patients</c:v>
                </c:pt>
              </c:strCache>
            </c:strRef>
          </c:cat>
          <c:val>
            <c:numRef>
              <c:f>Sheet1!$B$2</c:f>
              <c:numCache>
                <c:formatCode>General</c:formatCode>
                <c:ptCount val="1"/>
                <c:pt idx="0">
                  <c:v>21.8</c:v>
                </c:pt>
              </c:numCache>
            </c:numRef>
          </c:val>
          <c:extLst xmlns:c16r2="http://schemas.microsoft.com/office/drawing/2015/06/chart">
            <c:ext xmlns:c16="http://schemas.microsoft.com/office/drawing/2014/chart" uri="{C3380CC4-5D6E-409C-BE32-E72D297353CC}">
              <c16:uniqueId val="{00000000-855B-4298-A0D6-801D62D98321}"/>
            </c:ext>
          </c:extLst>
        </c:ser>
        <c:ser>
          <c:idx val="0"/>
          <c:order val="1"/>
          <c:tx>
            <c:strRef>
              <c:f>Sheet1!$C$1</c:f>
              <c:strCache>
                <c:ptCount val="1"/>
                <c:pt idx="0">
                  <c:v>MIRI 200 SC</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2-855B-4298-A0D6-801D62D98321}"/>
              </c:ext>
            </c:extLst>
          </c:dPt>
          <c:dLbls>
            <c:delete val="1"/>
          </c:dLbls>
          <c:errBars>
            <c:errBarType val="both"/>
            <c:errValType val="cust"/>
            <c:noEndCap val="0"/>
            <c:plus>
              <c:numRef>
                <c:f>Sheet1!$C$8</c:f>
                <c:numCache>
                  <c:formatCode>General</c:formatCode>
                  <c:ptCount val="1"/>
                  <c:pt idx="0">
                    <c:v>5.0999999999999943</c:v>
                  </c:pt>
                </c:numCache>
              </c:numRef>
            </c:plus>
            <c:minus>
              <c:numRef>
                <c:f>Sheet1!$C$9</c:f>
                <c:numCache>
                  <c:formatCode>General</c:formatCode>
                  <c:ptCount val="1"/>
                  <c:pt idx="0">
                    <c:v>5.1000000000000014</c:v>
                  </c:pt>
                </c:numCache>
              </c:numRef>
            </c:minus>
            <c:spPr>
              <a:ln>
                <a:solidFill>
                  <a:schemeClr val="tx1"/>
                </a:solidFill>
              </a:ln>
            </c:spPr>
          </c:errBars>
          <c:cat>
            <c:strRef>
              <c:f>Sheet1!$A$2</c:f>
              <c:strCache>
                <c:ptCount val="1"/>
                <c:pt idx="0">
                  <c:v>All Patients</c:v>
                </c:pt>
              </c:strCache>
            </c:strRef>
          </c:cat>
          <c:val>
            <c:numRef>
              <c:f>Sheet1!$C$2</c:f>
              <c:numCache>
                <c:formatCode>General</c:formatCode>
                <c:ptCount val="1"/>
                <c:pt idx="0">
                  <c:v>43.3</c:v>
                </c:pt>
              </c:numCache>
            </c:numRef>
          </c:val>
          <c:extLst xmlns:c16r2="http://schemas.microsoft.com/office/drawing/2015/06/chart">
            <c:ext xmlns:c16="http://schemas.microsoft.com/office/drawing/2014/chart" uri="{C3380CC4-5D6E-409C-BE32-E72D297353CC}">
              <c16:uniqueId val="{00000003-855B-4298-A0D6-801D62D98321}"/>
            </c:ext>
          </c:extLst>
        </c:ser>
        <c:dLbls>
          <c:dLblPos val="outEnd"/>
          <c:showLegendKey val="0"/>
          <c:showVal val="1"/>
          <c:showCatName val="0"/>
          <c:showSerName val="0"/>
          <c:showPercent val="0"/>
          <c:showBubbleSize val="0"/>
        </c:dLbls>
        <c:gapWidth val="281"/>
        <c:axId val="306351904"/>
        <c:axId val="306349160"/>
      </c:barChart>
      <c:catAx>
        <c:axId val="306351904"/>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306349160"/>
        <c:crosses val="autoZero"/>
        <c:auto val="1"/>
        <c:lblAlgn val="ctr"/>
        <c:lblOffset val="100"/>
        <c:noMultiLvlLbl val="0"/>
      </c:catAx>
      <c:valAx>
        <c:axId val="306349160"/>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6351904"/>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2-DD17-4938-9607-27AC516B11F7}"/>
              </c:ext>
            </c:extLst>
          </c:dPt>
          <c:dPt>
            <c:idx val="1"/>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1-DD17-4938-9607-27AC516B11F7}"/>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6441-4C88-B1F8-CFDEECE21272}"/>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6441-4C88-B1F8-CFDEECE21272}"/>
              </c:ext>
            </c:extLst>
          </c:dPt>
          <c:cat>
            <c:strRef>
              <c:f>Sheet1!$A$2:$A$5</c:f>
              <c:strCache>
                <c:ptCount val="2"/>
                <c:pt idx="0">
                  <c:v>1st Qtr</c:v>
                </c:pt>
                <c:pt idx="1">
                  <c:v>2nd Qtr</c:v>
                </c:pt>
              </c:strCache>
            </c:strRef>
          </c:cat>
          <c:val>
            <c:numRef>
              <c:f>Sheet1!$B$2:$B$5</c:f>
              <c:numCache>
                <c:formatCode>General</c:formatCode>
                <c:ptCount val="4"/>
                <c:pt idx="0">
                  <c:v>0.72</c:v>
                </c:pt>
                <c:pt idx="1">
                  <c:v>0.28000000000000003</c:v>
                </c:pt>
              </c:numCache>
            </c:numRef>
          </c:val>
          <c:extLst xmlns:c16r2="http://schemas.microsoft.com/office/drawing/2015/06/chart">
            <c:ext xmlns:c16="http://schemas.microsoft.com/office/drawing/2014/chart" uri="{C3380CC4-5D6E-409C-BE32-E72D297353CC}">
              <c16:uniqueId val="{00000000-DD17-4938-9607-27AC516B11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1-382F-DA4F-B81A-C0F29EC839FC}"/>
              </c:ext>
            </c:extLst>
          </c:dPt>
          <c:dPt>
            <c:idx val="1"/>
            <c:bubble3D val="0"/>
            <c:spPr>
              <a:solidFill>
                <a:srgbClr val="E8E6E4"/>
              </a:solidFill>
              <a:ln w="19050">
                <a:noFill/>
              </a:ln>
              <a:effectLst/>
            </c:spPr>
            <c:extLst xmlns:c16r2="http://schemas.microsoft.com/office/drawing/2015/06/chart">
              <c:ext xmlns:c16="http://schemas.microsoft.com/office/drawing/2014/chart" uri="{C3380CC4-5D6E-409C-BE32-E72D297353CC}">
                <c16:uniqueId val="{00000003-382F-DA4F-B81A-C0F29EC839FC}"/>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382F-DA4F-B81A-C0F29EC839FC}"/>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382F-DA4F-B81A-C0F29EC839FC}"/>
              </c:ext>
            </c:extLst>
          </c:dPt>
          <c:cat>
            <c:strRef>
              <c:f>Sheet1!$A$2:$A$5</c:f>
              <c:strCache>
                <c:ptCount val="2"/>
                <c:pt idx="0">
                  <c:v>1st Qtr</c:v>
                </c:pt>
                <c:pt idx="1">
                  <c:v>2nd Qtr</c:v>
                </c:pt>
              </c:strCache>
            </c:strRef>
          </c:cat>
          <c:val>
            <c:numRef>
              <c:f>Sheet1!$B$2:$B$5</c:f>
              <c:numCache>
                <c:formatCode>General</c:formatCode>
                <c:ptCount val="4"/>
                <c:pt idx="0">
                  <c:v>0.5</c:v>
                </c:pt>
                <c:pt idx="1">
                  <c:v>0.5</c:v>
                </c:pt>
              </c:numCache>
            </c:numRef>
          </c:val>
          <c:extLst xmlns:c16r2="http://schemas.microsoft.com/office/drawing/2015/06/chart">
            <c:ext xmlns:c16="http://schemas.microsoft.com/office/drawing/2014/chart" uri="{C3380CC4-5D6E-409C-BE32-E72D297353CC}">
              <c16:uniqueId val="{00000008-382F-DA4F-B81A-C0F29EC839F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1-382F-DA4F-B81A-C0F29EC839FC}"/>
              </c:ext>
            </c:extLst>
          </c:dPt>
          <c:dPt>
            <c:idx val="1"/>
            <c:bubble3D val="0"/>
            <c:spPr>
              <a:solidFill>
                <a:srgbClr val="E8E6E4"/>
              </a:solidFill>
              <a:ln w="19050">
                <a:noFill/>
              </a:ln>
              <a:effectLst/>
            </c:spPr>
            <c:extLst xmlns:c16r2="http://schemas.microsoft.com/office/drawing/2015/06/chart">
              <c:ext xmlns:c16="http://schemas.microsoft.com/office/drawing/2014/chart" uri="{C3380CC4-5D6E-409C-BE32-E72D297353CC}">
                <c16:uniqueId val="{00000003-382F-DA4F-B81A-C0F29EC839FC}"/>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382F-DA4F-B81A-C0F29EC839FC}"/>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382F-DA4F-B81A-C0F29EC839FC}"/>
              </c:ext>
            </c:extLst>
          </c:dPt>
          <c:cat>
            <c:strRef>
              <c:f>Sheet1!$A$2:$A$5</c:f>
              <c:strCache>
                <c:ptCount val="2"/>
                <c:pt idx="0">
                  <c:v>1st Qtr</c:v>
                </c:pt>
                <c:pt idx="1">
                  <c:v>2nd Qtr</c:v>
                </c:pt>
              </c:strCache>
            </c:strRef>
          </c:cat>
          <c:val>
            <c:numRef>
              <c:f>Sheet1!$B$2:$B$5</c:f>
              <c:numCache>
                <c:formatCode>General</c:formatCode>
                <c:ptCount val="4"/>
                <c:pt idx="0">
                  <c:v>0.2</c:v>
                </c:pt>
                <c:pt idx="1">
                  <c:v>0.8</c:v>
                </c:pt>
              </c:numCache>
            </c:numRef>
          </c:val>
          <c:extLst xmlns:c16r2="http://schemas.microsoft.com/office/drawing/2015/06/chart">
            <c:ext xmlns:c16="http://schemas.microsoft.com/office/drawing/2014/chart" uri="{C3380CC4-5D6E-409C-BE32-E72D297353CC}">
              <c16:uniqueId val="{00000008-382F-DA4F-B81A-C0F29EC839F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1-382F-DA4F-B81A-C0F29EC839FC}"/>
              </c:ext>
            </c:extLst>
          </c:dPt>
          <c:dPt>
            <c:idx val="1"/>
            <c:bubble3D val="0"/>
            <c:spPr>
              <a:solidFill>
                <a:srgbClr val="E8E6E4"/>
              </a:solidFill>
              <a:ln w="19050">
                <a:noFill/>
              </a:ln>
              <a:effectLst/>
            </c:spPr>
            <c:extLst xmlns:c16r2="http://schemas.microsoft.com/office/drawing/2015/06/chart">
              <c:ext xmlns:c16="http://schemas.microsoft.com/office/drawing/2014/chart" uri="{C3380CC4-5D6E-409C-BE32-E72D297353CC}">
                <c16:uniqueId val="{00000003-382F-DA4F-B81A-C0F29EC839FC}"/>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382F-DA4F-B81A-C0F29EC839FC}"/>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382F-DA4F-B81A-C0F29EC839FC}"/>
              </c:ext>
            </c:extLst>
          </c:dPt>
          <c:cat>
            <c:strRef>
              <c:f>Sheet1!$A$2:$A$5</c:f>
              <c:strCache>
                <c:ptCount val="2"/>
                <c:pt idx="0">
                  <c:v>1st Qtr</c:v>
                </c:pt>
                <c:pt idx="1">
                  <c:v>2nd Qtr</c:v>
                </c:pt>
              </c:strCache>
            </c:strRef>
          </c:cat>
          <c:val>
            <c:numRef>
              <c:f>Sheet1!$B$2:$B$5</c:f>
              <c:numCache>
                <c:formatCode>General</c:formatCode>
                <c:ptCount val="4"/>
                <c:pt idx="0">
                  <c:v>0.12</c:v>
                </c:pt>
                <c:pt idx="1">
                  <c:v>0.88</c:v>
                </c:pt>
              </c:numCache>
            </c:numRef>
          </c:val>
          <c:extLst xmlns:c16r2="http://schemas.microsoft.com/office/drawing/2015/06/chart">
            <c:ext xmlns:c16="http://schemas.microsoft.com/office/drawing/2014/chart" uri="{C3380CC4-5D6E-409C-BE32-E72D297353CC}">
              <c16:uniqueId val="{00000008-382F-DA4F-B81A-C0F29EC839F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88.1</c:v>
                </c:pt>
              </c:numCache>
            </c:numRef>
          </c:val>
          <c:extLst xmlns:c16r2="http://schemas.microsoft.com/office/drawing/2015/06/chart">
            <c:ext xmlns:c16="http://schemas.microsoft.com/office/drawing/2014/chart" uri="{C3380CC4-5D6E-409C-BE32-E72D297353CC}">
              <c16:uniqueId val="{00000000-52B7-2D42-9C15-8ABB5688614C}"/>
            </c:ext>
          </c:extLst>
        </c:ser>
        <c:ser>
          <c:idx val="1"/>
          <c:order val="1"/>
          <c:tx>
            <c:strRef>
              <c:f>Sheet1!$C$1</c:f>
              <c:strCache>
                <c:ptCount val="1"/>
                <c:pt idx="0">
                  <c:v>Column2</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General</c:formatCode>
                <c:ptCount val="1"/>
                <c:pt idx="0">
                  <c:v>45.5</c:v>
                </c:pt>
              </c:numCache>
            </c:numRef>
          </c:val>
          <c:extLst xmlns:c16r2="http://schemas.microsoft.com/office/drawing/2015/06/chart">
            <c:ext xmlns:c16="http://schemas.microsoft.com/office/drawing/2014/chart" uri="{C3380CC4-5D6E-409C-BE32-E72D297353CC}">
              <c16:uniqueId val="{00000001-52B7-2D42-9C15-8ABB5688614C}"/>
            </c:ext>
          </c:extLst>
        </c:ser>
        <c:ser>
          <c:idx val="2"/>
          <c:order val="2"/>
          <c:tx>
            <c:strRef>
              <c:f>Sheet1!$D$1</c:f>
              <c:strCache>
                <c:ptCount val="1"/>
                <c:pt idx="0">
                  <c:v>Column1</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8.3000000000000007</c:v>
                </c:pt>
              </c:numCache>
            </c:numRef>
          </c:val>
          <c:extLst xmlns:c16r2="http://schemas.microsoft.com/office/drawing/2015/06/chart">
            <c:ext xmlns:c16="http://schemas.microsoft.com/office/drawing/2014/chart" uri="{C3380CC4-5D6E-409C-BE32-E72D297353CC}">
              <c16:uniqueId val="{00000002-52B7-2D42-9C15-8ABB5688614C}"/>
            </c:ext>
          </c:extLst>
        </c:ser>
        <c:dLbls>
          <c:showLegendKey val="0"/>
          <c:showVal val="0"/>
          <c:showCatName val="0"/>
          <c:showSerName val="0"/>
          <c:showPercent val="0"/>
          <c:showBubbleSize val="0"/>
        </c:dLbls>
        <c:gapWidth val="182"/>
        <c:axId val="293778968"/>
        <c:axId val="293779360"/>
      </c:barChart>
      <c:catAx>
        <c:axId val="29377896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t>
                </a:r>
                <a:r>
                  <a:rPr lang="en-US" baseline="0" dirty="0"/>
                  <a:t> of Patients </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3779360"/>
        <c:crosses val="autoZero"/>
        <c:auto val="1"/>
        <c:lblAlgn val="ctr"/>
        <c:lblOffset val="100"/>
        <c:noMultiLvlLbl val="0"/>
      </c:catAx>
      <c:valAx>
        <c:axId val="2937793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377896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88.5</c:v>
                </c:pt>
              </c:numCache>
            </c:numRef>
          </c:val>
          <c:extLst xmlns:c16r2="http://schemas.microsoft.com/office/drawing/2015/06/chart">
            <c:ext xmlns:c16="http://schemas.microsoft.com/office/drawing/2014/chart" uri="{C3380CC4-5D6E-409C-BE32-E72D297353CC}">
              <c16:uniqueId val="{00000000-52B7-2D42-9C15-8ABB5688614C}"/>
            </c:ext>
          </c:extLst>
        </c:ser>
        <c:ser>
          <c:idx val="1"/>
          <c:order val="1"/>
          <c:tx>
            <c:strRef>
              <c:f>Sheet1!$C$1</c:f>
              <c:strCache>
                <c:ptCount val="1"/>
                <c:pt idx="0">
                  <c:v>Column2</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General</c:formatCode>
                <c:ptCount val="1"/>
                <c:pt idx="0">
                  <c:v>36.4</c:v>
                </c:pt>
              </c:numCache>
            </c:numRef>
          </c:val>
          <c:extLst xmlns:c16r2="http://schemas.microsoft.com/office/drawing/2015/06/chart">
            <c:ext xmlns:c16="http://schemas.microsoft.com/office/drawing/2014/chart" uri="{C3380CC4-5D6E-409C-BE32-E72D297353CC}">
              <c16:uniqueId val="{00000001-52B7-2D42-9C15-8ABB5688614C}"/>
            </c:ext>
          </c:extLst>
        </c:ser>
        <c:ser>
          <c:idx val="2"/>
          <c:order val="2"/>
          <c:tx>
            <c:strRef>
              <c:f>Sheet1!$D$1</c:f>
              <c:strCache>
                <c:ptCount val="1"/>
                <c:pt idx="0">
                  <c:v>Column1</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8.3000000000000007</c:v>
                </c:pt>
              </c:numCache>
            </c:numRef>
          </c:val>
          <c:extLst xmlns:c16r2="http://schemas.microsoft.com/office/drawing/2015/06/chart">
            <c:ext xmlns:c16="http://schemas.microsoft.com/office/drawing/2014/chart" uri="{C3380CC4-5D6E-409C-BE32-E72D297353CC}">
              <c16:uniqueId val="{00000002-52B7-2D42-9C15-8ABB5688614C}"/>
            </c:ext>
          </c:extLst>
        </c:ser>
        <c:dLbls>
          <c:showLegendKey val="0"/>
          <c:showVal val="0"/>
          <c:showCatName val="0"/>
          <c:showSerName val="0"/>
          <c:showPercent val="0"/>
          <c:showBubbleSize val="0"/>
        </c:dLbls>
        <c:gapWidth val="182"/>
        <c:axId val="293781320"/>
        <c:axId val="293775048"/>
      </c:barChart>
      <c:catAx>
        <c:axId val="29378132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aseline="0" dirty="0"/>
                  <a:t>% of Patients </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3775048"/>
        <c:crosses val="autoZero"/>
        <c:auto val="1"/>
        <c:lblAlgn val="ctr"/>
        <c:lblOffset val="100"/>
        <c:noMultiLvlLbl val="0"/>
      </c:catAx>
      <c:valAx>
        <c:axId val="293775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378132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65751050720145"/>
          <c:y val="0.12034327569399454"/>
          <c:w val="0.86734248949279857"/>
          <c:h val="0.78510464431870786"/>
        </c:manualLayout>
      </c:layout>
      <c:barChart>
        <c:barDir val="col"/>
        <c:grouping val="clustered"/>
        <c:varyColors val="0"/>
        <c:ser>
          <c:idx val="1"/>
          <c:order val="0"/>
          <c:tx>
            <c:strRef>
              <c:f>Sheet1!$B$1</c:f>
              <c:strCache>
                <c:ptCount val="1"/>
                <c:pt idx="0">
                  <c:v>PBO</c:v>
                </c:pt>
              </c:strCache>
            </c:strRef>
          </c:tx>
          <c:spPr>
            <a:solidFill>
              <a:srgbClr val="D5D2CA"/>
            </a:solidFill>
            <a:ln>
              <a:noFill/>
            </a:ln>
            <a:effectLst/>
          </c:spPr>
          <c:invertIfNegative val="0"/>
          <c:dLbls>
            <c:delete val="1"/>
          </c:dLbls>
          <c:errBars>
            <c:errBarType val="both"/>
            <c:errValType val="cust"/>
            <c:noEndCap val="0"/>
            <c:plus>
              <c:numRef>
                <c:f>Sheet1!$B$15:$B$16</c:f>
                <c:numCache>
                  <c:formatCode>General</c:formatCode>
                  <c:ptCount val="2"/>
                  <c:pt idx="0">
                    <c:v>5.5</c:v>
                  </c:pt>
                  <c:pt idx="1">
                    <c:v>5</c:v>
                  </c:pt>
                </c:numCache>
              </c:numRef>
            </c:plus>
            <c:minus>
              <c:numRef>
                <c:f>Sheet1!$B$12:$B$13</c:f>
                <c:numCache>
                  <c:formatCode>General</c:formatCode>
                  <c:ptCount val="2"/>
                  <c:pt idx="0">
                    <c:v>5.5</c:v>
                  </c:pt>
                  <c:pt idx="1">
                    <c:v>5.0999999999999996</c:v>
                  </c:pt>
                </c:numCache>
              </c:numRef>
            </c:minus>
          </c:errBars>
          <c:cat>
            <c:strRef>
              <c:f>Sheet1!$A$2:$A$3</c:f>
              <c:strCache>
                <c:ptCount val="2"/>
                <c:pt idx="0">
                  <c:v>Kein Biologika-Versagen</c:v>
                </c:pt>
                <c:pt idx="1">
                  <c:v>Biologika-Versagen</c:v>
                </c:pt>
              </c:strCache>
            </c:strRef>
          </c:cat>
          <c:val>
            <c:numRef>
              <c:f>Sheet1!$B$2:$B$3</c:f>
              <c:numCache>
                <c:formatCode>General</c:formatCode>
                <c:ptCount val="2"/>
                <c:pt idx="0">
                  <c:v>16.5</c:v>
                </c:pt>
                <c:pt idx="1">
                  <c:v>8.5</c:v>
                </c:pt>
              </c:numCache>
            </c:numRef>
          </c:val>
          <c:extLst xmlns:c16r2="http://schemas.microsoft.com/office/drawing/2015/06/chart">
            <c:ext xmlns:c16="http://schemas.microsoft.com/office/drawing/2014/chart" uri="{C3380CC4-5D6E-409C-BE32-E72D297353CC}">
              <c16:uniqueId val="{00000000-3107-48F9-A267-6D0D0ACEAD30}"/>
            </c:ext>
          </c:extLst>
        </c:ser>
        <c:ser>
          <c:idx val="0"/>
          <c:order val="1"/>
          <c:tx>
            <c:strRef>
              <c:f>Sheet1!$C$1</c:f>
              <c:strCache>
                <c:ptCount val="1"/>
                <c:pt idx="0">
                  <c:v>MIRI 250</c:v>
                </c:pt>
              </c:strCache>
            </c:strRef>
          </c:tx>
          <c:spPr>
            <a:solidFill>
              <a:schemeClr val="tx2"/>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3107-48F9-A267-6D0D0ACEAD30}"/>
              </c:ext>
            </c:extLst>
          </c:dPt>
          <c:dLbls>
            <c:delete val="1"/>
          </c:dLbls>
          <c:errBars>
            <c:errBarType val="both"/>
            <c:errValType val="cust"/>
            <c:noEndCap val="0"/>
            <c:plus>
              <c:numRef>
                <c:f>Sheet1!$C$15:$C$16</c:f>
                <c:numCache>
                  <c:formatCode>General</c:formatCode>
                  <c:ptCount val="2"/>
                  <c:pt idx="0">
                    <c:v>4</c:v>
                  </c:pt>
                  <c:pt idx="1">
                    <c:v>3.6999999999999993</c:v>
                  </c:pt>
                </c:numCache>
              </c:numRef>
            </c:plus>
            <c:minus>
              <c:numRef>
                <c:f>Sheet1!$C$12:$C$13</c:f>
                <c:numCache>
                  <c:formatCode>General</c:formatCode>
                  <c:ptCount val="2"/>
                  <c:pt idx="0">
                    <c:v>4</c:v>
                  </c:pt>
                  <c:pt idx="1">
                    <c:v>3.6999999999999993</c:v>
                  </c:pt>
                </c:numCache>
              </c:numRef>
            </c:minus>
            <c:spPr>
              <a:ln w="9525"/>
            </c:spPr>
          </c:errBars>
          <c:cat>
            <c:strRef>
              <c:f>Sheet1!$A$2:$A$3</c:f>
              <c:strCache>
                <c:ptCount val="2"/>
                <c:pt idx="0">
                  <c:v>Kein Biologika-Versagen</c:v>
                </c:pt>
                <c:pt idx="1">
                  <c:v>Biologika-Versagen</c:v>
                </c:pt>
              </c:strCache>
            </c:strRef>
          </c:cat>
          <c:val>
            <c:numRef>
              <c:f>Sheet1!$C$2:$C$3</c:f>
              <c:numCache>
                <c:formatCode>General</c:formatCode>
                <c:ptCount val="2"/>
                <c:pt idx="0">
                  <c:v>30.6</c:v>
                </c:pt>
                <c:pt idx="1">
                  <c:v>15.2</c:v>
                </c:pt>
              </c:numCache>
            </c:numRef>
          </c:val>
          <c:extLst xmlns:c16r2="http://schemas.microsoft.com/office/drawing/2015/06/chart">
            <c:ext xmlns:c16="http://schemas.microsoft.com/office/drawing/2014/chart" uri="{C3380CC4-5D6E-409C-BE32-E72D297353CC}">
              <c16:uniqueId val="{00000002-3107-48F9-A267-6D0D0ACEAD30}"/>
            </c:ext>
          </c:extLst>
        </c:ser>
        <c:dLbls>
          <c:dLblPos val="outEnd"/>
          <c:showLegendKey val="0"/>
          <c:showVal val="1"/>
          <c:showCatName val="0"/>
          <c:showSerName val="0"/>
          <c:showPercent val="0"/>
          <c:showBubbleSize val="0"/>
        </c:dLbls>
        <c:gapWidth val="281"/>
        <c:axId val="525477368"/>
        <c:axId val="525473840"/>
      </c:barChart>
      <c:catAx>
        <c:axId val="525477368"/>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25473840"/>
        <c:crosses val="autoZero"/>
        <c:auto val="1"/>
        <c:lblAlgn val="ctr"/>
        <c:lblOffset val="100"/>
        <c:noMultiLvlLbl val="0"/>
      </c:catAx>
      <c:valAx>
        <c:axId val="525473840"/>
        <c:scaling>
          <c:orientation val="minMax"/>
          <c:max val="100"/>
        </c:scaling>
        <c:delete val="0"/>
        <c:axPos val="l"/>
        <c:numFmt formatCode="General" sourceLinked="1"/>
        <c:majorTickMark val="out"/>
        <c:minorTickMark val="none"/>
        <c:tickLblPos val="nextTo"/>
        <c:spPr>
          <a:noFill/>
          <a:ln w="12700">
            <a:solidFill>
              <a:srgbClr val="868686"/>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25477368"/>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0.92923</cdr:x>
      <cdr:y>0.91877</cdr:y>
    </cdr:from>
    <cdr:to>
      <cdr:x>0.94706</cdr:x>
      <cdr:y>0.95237</cdr:y>
    </cdr:to>
    <cdr:sp macro="" textlink="">
      <cdr:nvSpPr>
        <cdr:cNvPr id="2" name="Rectangle 1">
          <a:extLst xmlns:a="http://schemas.openxmlformats.org/drawingml/2006/main">
            <a:ext uri="{FF2B5EF4-FFF2-40B4-BE49-F238E27FC236}">
              <a16:creationId xmlns="" xmlns:a16="http://schemas.microsoft.com/office/drawing/2014/main" id="{EDC94839-6E7C-43D7-A45C-C95DAF5D5078}"/>
            </a:ext>
          </a:extLst>
        </cdr:cNvPr>
        <cdr:cNvSpPr/>
      </cdr:nvSpPr>
      <cdr:spPr>
        <a:xfrm xmlns:a="http://schemas.openxmlformats.org/drawingml/2006/main">
          <a:off x="5336302" y="3326002"/>
          <a:ext cx="102393" cy="121634"/>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lIns="0" tIns="0" rIns="0" bIns="0" rtlCol="0" anchor="ctr"/>
        <a:lstStyle xmlns:a="http://schemas.openxmlformats.org/drawingml/2006/main"/>
        <a:p xmlns:a="http://schemas.openxmlformats.org/drawingml/2006/main">
          <a:pPr rtl="0"/>
          <a:r>
            <a:rPr lang="de-DE" b="1" dirty="0">
              <a:solidFill>
                <a:schemeClr val="tx1"/>
              </a:solidFill>
            </a:rPr>
            <a:t>a</a:t>
          </a:r>
        </a:p>
      </cdr:txBody>
    </cdr:sp>
  </cdr:relSizeAnchor>
</c:userShapes>
</file>

<file path=ppt/drawings/drawing2.xml><?xml version="1.0" encoding="utf-8"?>
<c:userShapes xmlns:c="http://schemas.openxmlformats.org/drawingml/2006/chart">
  <cdr:relSizeAnchor xmlns:cdr="http://schemas.openxmlformats.org/drawingml/2006/chartDrawing">
    <cdr:from>
      <cdr:x>0.92551</cdr:x>
      <cdr:y>0.91792</cdr:y>
    </cdr:from>
    <cdr:to>
      <cdr:x>0.94334</cdr:x>
      <cdr:y>0.95152</cdr:y>
    </cdr:to>
    <cdr:sp macro="" textlink="">
      <cdr:nvSpPr>
        <cdr:cNvPr id="2" name="Rectangle 1">
          <a:extLst xmlns:a="http://schemas.openxmlformats.org/drawingml/2006/main">
            <a:ext uri="{FF2B5EF4-FFF2-40B4-BE49-F238E27FC236}">
              <a16:creationId xmlns="" xmlns:a16="http://schemas.microsoft.com/office/drawing/2014/main" id="{EDC94839-6E7C-43D7-A45C-C95DAF5D5078}"/>
            </a:ext>
          </a:extLst>
        </cdr:cNvPr>
        <cdr:cNvSpPr/>
      </cdr:nvSpPr>
      <cdr:spPr>
        <a:xfrm xmlns:a="http://schemas.openxmlformats.org/drawingml/2006/main">
          <a:off x="5314941" y="3373235"/>
          <a:ext cx="102393" cy="123476"/>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lIns="0" tIns="0" rIns="0" bIns="0" rtlCol="0" anchor="ctr"/>
        <a:lstStyle xmlns:a="http://schemas.openxmlformats.org/drawingml/2006/main"/>
        <a:p xmlns:a="http://schemas.openxmlformats.org/drawingml/2006/main">
          <a:pPr rtl="0"/>
          <a:r>
            <a:rPr lang="de-DE" b="1" dirty="0">
              <a:solidFill>
                <a:schemeClr val="tx1"/>
              </a:solidFill>
            </a:rPr>
            <a:t>a</a:t>
          </a:r>
        </a:p>
      </cdr:txBody>
    </cdr:sp>
  </cdr:relSizeAnchor>
</c:userShapes>
</file>

<file path=ppt/drawings/drawing3.xml><?xml version="1.0" encoding="utf-8"?>
<c:userShapes xmlns:c="http://schemas.openxmlformats.org/drawingml/2006/chart">
  <cdr:relSizeAnchor xmlns:cdr="http://schemas.openxmlformats.org/drawingml/2006/chartDrawing">
    <cdr:from>
      <cdr:x>0.92295</cdr:x>
      <cdr:y>0.91792</cdr:y>
    </cdr:from>
    <cdr:to>
      <cdr:x>0.94078</cdr:x>
      <cdr:y>0.95152</cdr:y>
    </cdr:to>
    <cdr:sp macro="" textlink="">
      <cdr:nvSpPr>
        <cdr:cNvPr id="2" name="Rectangle 1">
          <a:extLst xmlns:a="http://schemas.openxmlformats.org/drawingml/2006/main">
            <a:ext uri="{FF2B5EF4-FFF2-40B4-BE49-F238E27FC236}">
              <a16:creationId xmlns="" xmlns:a16="http://schemas.microsoft.com/office/drawing/2014/main" id="{EDC94839-6E7C-43D7-A45C-C95DAF5D5078}"/>
            </a:ext>
          </a:extLst>
        </cdr:cNvPr>
        <cdr:cNvSpPr/>
      </cdr:nvSpPr>
      <cdr:spPr>
        <a:xfrm xmlns:a="http://schemas.openxmlformats.org/drawingml/2006/main">
          <a:off x="5300229" y="3373235"/>
          <a:ext cx="102393" cy="123476"/>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lIns="0" tIns="0" rIns="0" bIns="0" rtlCol="0" anchor="ctr"/>
        <a:lstStyle xmlns:a="http://schemas.openxmlformats.org/drawingml/2006/main"/>
        <a:p xmlns:a="http://schemas.openxmlformats.org/drawingml/2006/main">
          <a:pPr rtl="0"/>
          <a:r>
            <a:rPr lang="de-DE" b="1" dirty="0">
              <a:solidFill>
                <a:schemeClr val="tx1"/>
              </a:solidFill>
            </a:rPr>
            <a:t>a</a:t>
          </a:r>
        </a:p>
      </cdr:txBody>
    </cdr:sp>
  </cdr:relSizeAnchor>
</c:userShapes>
</file>

<file path=ppt/drawings/drawing4.xml><?xml version="1.0" encoding="utf-8"?>
<c:userShapes xmlns:c="http://schemas.openxmlformats.org/drawingml/2006/chart">
  <cdr:relSizeAnchor xmlns:cdr="http://schemas.openxmlformats.org/drawingml/2006/chartDrawing">
    <cdr:from>
      <cdr:x>0.71561</cdr:x>
      <cdr:y>0.91745</cdr:y>
    </cdr:from>
    <cdr:to>
      <cdr:x>0.73343</cdr:x>
      <cdr:y>0.95105</cdr:y>
    </cdr:to>
    <cdr:sp macro="" textlink="">
      <cdr:nvSpPr>
        <cdr:cNvPr id="2" name="Rectangle 1">
          <a:extLst xmlns:a="http://schemas.openxmlformats.org/drawingml/2006/main">
            <a:ext uri="{FF2B5EF4-FFF2-40B4-BE49-F238E27FC236}">
              <a16:creationId xmlns="" xmlns:a16="http://schemas.microsoft.com/office/drawing/2014/main" id="{EDC94839-6E7C-43D7-A45C-C95DAF5D5078}"/>
            </a:ext>
          </a:extLst>
        </cdr:cNvPr>
        <cdr:cNvSpPr/>
      </cdr:nvSpPr>
      <cdr:spPr>
        <a:xfrm xmlns:a="http://schemas.openxmlformats.org/drawingml/2006/main">
          <a:off x="4109525" y="3371516"/>
          <a:ext cx="102392" cy="123476"/>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lIns="0" tIns="0" rIns="0" bIns="0" rtlCol="0" anchor="ctr"/>
        <a:lstStyle xmlns:a="http://schemas.openxmlformats.org/drawingml/2006/main"/>
        <a:p xmlns:a="http://schemas.openxmlformats.org/drawingml/2006/main">
          <a:pPr rtl="0"/>
          <a:r>
            <a:rPr lang="de-DE" b="1" dirty="0">
              <a:solidFill>
                <a:schemeClr val="tx1"/>
              </a:solidFill>
            </a:rPr>
            <a:t>a</a:t>
          </a:r>
        </a:p>
      </cdr:txBody>
    </cdr:sp>
  </cdr:relSizeAnchor>
</c:userShapes>
</file>

<file path=ppt/drawings/drawing5.xml><?xml version="1.0" encoding="utf-8"?>
<c:userShapes xmlns:c="http://schemas.openxmlformats.org/drawingml/2006/chart">
  <cdr:relSizeAnchor xmlns:cdr="http://schemas.openxmlformats.org/drawingml/2006/chartDrawing">
    <cdr:from>
      <cdr:x>0.8971</cdr:x>
      <cdr:y>0.92095</cdr:y>
    </cdr:from>
    <cdr:to>
      <cdr:x>0.91493</cdr:x>
      <cdr:y>0.95455</cdr:y>
    </cdr:to>
    <cdr:sp macro="" textlink="">
      <cdr:nvSpPr>
        <cdr:cNvPr id="2" name="Rectangle 1">
          <a:extLst xmlns:a="http://schemas.openxmlformats.org/drawingml/2006/main">
            <a:ext uri="{FF2B5EF4-FFF2-40B4-BE49-F238E27FC236}">
              <a16:creationId xmlns="" xmlns:a16="http://schemas.microsoft.com/office/drawing/2014/main" id="{EDC94839-6E7C-43D7-A45C-C95DAF5D5078}"/>
            </a:ext>
          </a:extLst>
        </cdr:cNvPr>
        <cdr:cNvSpPr/>
      </cdr:nvSpPr>
      <cdr:spPr>
        <a:xfrm xmlns:a="http://schemas.openxmlformats.org/drawingml/2006/main">
          <a:off x="5151810" y="3384390"/>
          <a:ext cx="102394" cy="12345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lIns="0" tIns="0" rIns="0" bIns="0" rtlCol="0" anchor="ctr"/>
        <a:lstStyle xmlns:a="http://schemas.openxmlformats.org/drawingml/2006/main"/>
        <a:p xmlns:a="http://schemas.openxmlformats.org/drawingml/2006/main">
          <a:r>
            <a:rPr lang="en-US" b="1" dirty="0">
              <a:solidFill>
                <a:schemeClr val="tx1"/>
              </a:solidFill>
            </a:rPr>
            <a:t>a</a:t>
          </a:r>
        </a:p>
      </cdr:txBody>
    </cdr:sp>
  </cdr:relSizeAnchor>
</c:userShapes>
</file>

<file path=ppt/drawings/drawing6.xml><?xml version="1.0" encoding="utf-8"?>
<c:userShapes xmlns:c="http://schemas.openxmlformats.org/drawingml/2006/chart">
  <cdr:relSizeAnchor xmlns:cdr="http://schemas.openxmlformats.org/drawingml/2006/chartDrawing">
    <cdr:from>
      <cdr:x>0.8971</cdr:x>
      <cdr:y>0.92095</cdr:y>
    </cdr:from>
    <cdr:to>
      <cdr:x>0.91493</cdr:x>
      <cdr:y>0.95455</cdr:y>
    </cdr:to>
    <cdr:sp macro="" textlink="">
      <cdr:nvSpPr>
        <cdr:cNvPr id="2" name="Rectangle 1">
          <a:extLst xmlns:a="http://schemas.openxmlformats.org/drawingml/2006/main">
            <a:ext uri="{FF2B5EF4-FFF2-40B4-BE49-F238E27FC236}">
              <a16:creationId xmlns="" xmlns:a16="http://schemas.microsoft.com/office/drawing/2014/main" id="{EDC94839-6E7C-43D7-A45C-C95DAF5D5078}"/>
            </a:ext>
          </a:extLst>
        </cdr:cNvPr>
        <cdr:cNvSpPr/>
      </cdr:nvSpPr>
      <cdr:spPr>
        <a:xfrm xmlns:a="http://schemas.openxmlformats.org/drawingml/2006/main">
          <a:off x="5151810" y="3384390"/>
          <a:ext cx="102394" cy="12345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lIns="0" tIns="0" rIns="0" bIns="0" rtlCol="0" anchor="ctr"/>
        <a:lstStyle xmlns:a="http://schemas.openxmlformats.org/drawingml/2006/main"/>
        <a:p xmlns:a="http://schemas.openxmlformats.org/drawingml/2006/main">
          <a:r>
            <a:rPr lang="en-US" b="1" dirty="0">
              <a:solidFill>
                <a:schemeClr val="tx1"/>
              </a:solidFill>
            </a:rPr>
            <a:t>a</a:t>
          </a:r>
        </a:p>
      </cdr:txBody>
    </cdr:sp>
  </cdr:relSizeAnchor>
</c:userShapes>
</file>

<file path=ppt/drawings/drawing7.xml><?xml version="1.0" encoding="utf-8"?>
<c:userShapes xmlns:c="http://schemas.openxmlformats.org/drawingml/2006/chart">
  <cdr:relSizeAnchor xmlns:cdr="http://schemas.openxmlformats.org/drawingml/2006/chartDrawing">
    <cdr:from>
      <cdr:x>0.8971</cdr:x>
      <cdr:y>0.92095</cdr:y>
    </cdr:from>
    <cdr:to>
      <cdr:x>0.91493</cdr:x>
      <cdr:y>0.95455</cdr:y>
    </cdr:to>
    <cdr:sp macro="" textlink="">
      <cdr:nvSpPr>
        <cdr:cNvPr id="2" name="Rectangle 1">
          <a:extLst xmlns:a="http://schemas.openxmlformats.org/drawingml/2006/main">
            <a:ext uri="{FF2B5EF4-FFF2-40B4-BE49-F238E27FC236}">
              <a16:creationId xmlns="" xmlns:a16="http://schemas.microsoft.com/office/drawing/2014/main" id="{EDC94839-6E7C-43D7-A45C-C95DAF5D5078}"/>
            </a:ext>
          </a:extLst>
        </cdr:cNvPr>
        <cdr:cNvSpPr/>
      </cdr:nvSpPr>
      <cdr:spPr>
        <a:xfrm xmlns:a="http://schemas.openxmlformats.org/drawingml/2006/main">
          <a:off x="5151810" y="3384390"/>
          <a:ext cx="102394" cy="12345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lIns="0" tIns="0" rIns="0" bIns="0" rtlCol="0" anchor="ctr"/>
        <a:lstStyle xmlns:a="http://schemas.openxmlformats.org/drawingml/2006/main"/>
        <a:p xmlns:a="http://schemas.openxmlformats.org/drawingml/2006/main">
          <a:r>
            <a:rPr lang="en-US" b="1" dirty="0">
              <a:solidFill>
                <a:schemeClr val="tx1"/>
              </a:solidFill>
            </a:rPr>
            <a:t>b</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293F9BB6-ADFD-4EB2-B6A1-8D54080EC42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venir Next LT Pro" panose="020B0504020202020204" pitchFamily="34" charset="0"/>
            </a:endParaRPr>
          </a:p>
        </p:txBody>
      </p:sp>
      <p:sp>
        <p:nvSpPr>
          <p:cNvPr id="3" name="Date Placeholder 2">
            <a:extLst>
              <a:ext uri="{FF2B5EF4-FFF2-40B4-BE49-F238E27FC236}">
                <a16:creationId xmlns="" xmlns:a16="http://schemas.microsoft.com/office/drawing/2014/main" id="{F8320B38-DBC1-4763-ACD6-EB69E34BA4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C43724-4C0A-45C5-B1A4-B09893B1E135}" type="datetimeFigureOut">
              <a:rPr lang="en-US" smtClean="0">
                <a:latin typeface="Avenir Next LT Pro" panose="020B0504020202020204" pitchFamily="34" charset="0"/>
              </a:rPr>
              <a:t>26-Jun-23</a:t>
            </a:fld>
            <a:endParaRPr lang="en-US" dirty="0">
              <a:latin typeface="Avenir Next LT Pro" panose="020B0504020202020204" pitchFamily="34" charset="0"/>
            </a:endParaRPr>
          </a:p>
        </p:txBody>
      </p:sp>
      <p:sp>
        <p:nvSpPr>
          <p:cNvPr id="4" name="Footer Placeholder 3">
            <a:extLst>
              <a:ext uri="{FF2B5EF4-FFF2-40B4-BE49-F238E27FC236}">
                <a16:creationId xmlns="" xmlns:a16="http://schemas.microsoft.com/office/drawing/2014/main" id="{4B1F8510-329E-4E74-9590-B48E4A6CC6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venir Next LT Pro" panose="020B0504020202020204" pitchFamily="34" charset="0"/>
            </a:endParaRPr>
          </a:p>
        </p:txBody>
      </p:sp>
      <p:sp>
        <p:nvSpPr>
          <p:cNvPr id="5" name="Slide Number Placeholder 4">
            <a:extLst>
              <a:ext uri="{FF2B5EF4-FFF2-40B4-BE49-F238E27FC236}">
                <a16:creationId xmlns="" xmlns:a16="http://schemas.microsoft.com/office/drawing/2014/main" id="{AE961EF9-0595-47C0-A704-96A2252D2E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98C246-C469-4F0D-8BF3-2412D531C32E}" type="slidenum">
              <a:rPr lang="en-US" smtClean="0">
                <a:latin typeface="Avenir Next LT Pro" panose="020B0504020202020204" pitchFamily="34" charset="0"/>
              </a:rPr>
              <a:t>‹#›</a:t>
            </a:fld>
            <a:endParaRPr lang="en-US" dirty="0">
              <a:latin typeface="Avenir Next LT Pro" panose="020B0504020202020204" pitchFamily="34" charset="0"/>
            </a:endParaRPr>
          </a:p>
        </p:txBody>
      </p:sp>
    </p:spTree>
    <p:extLst>
      <p:ext uri="{BB962C8B-B14F-4D97-AF65-F5344CB8AC3E}">
        <p14:creationId xmlns:p14="http://schemas.microsoft.com/office/powerpoint/2010/main" val="93794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Next LT Pro Regular" panose="020B0504020202020204" pitchFamily="34"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Next LT Pro Regular" panose="020B0504020202020204" pitchFamily="34" charset="77"/>
              </a:defRPr>
            </a:lvl1pPr>
          </a:lstStyle>
          <a:p>
            <a:fld id="{30796CA9-2C35-0C40-B0C3-4FC9EB0D7F7A}" type="datetimeFigureOut">
              <a:rPr lang="en-US" smtClean="0"/>
              <a:pPr/>
              <a:t>26-Jun-23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Next LT Pro Regular" panose="020B0504020202020204" pitchFamily="34"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Next LT Pro Regular" panose="020B0504020202020204" pitchFamily="34" charset="77"/>
              </a:defRPr>
            </a:lvl1pPr>
          </a:lstStyle>
          <a:p>
            <a:fld id="{32712D94-4FC6-794D-9A55-DB1872873871}" type="slidenum">
              <a:rPr lang="en-US" smtClean="0"/>
              <a:pPr/>
              <a:t>‹#›</a:t>
            </a:fld>
            <a:endParaRPr lang="en-US"/>
          </a:p>
        </p:txBody>
      </p:sp>
    </p:spTree>
    <p:extLst>
      <p:ext uri="{BB962C8B-B14F-4D97-AF65-F5344CB8AC3E}">
        <p14:creationId xmlns:p14="http://schemas.microsoft.com/office/powerpoint/2010/main" val="1448469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Next LT Pro Regular" panose="020B0504020202020204" pitchFamily="34" charset="77"/>
        <a:ea typeface="+mn-ea"/>
        <a:cs typeface="+mn-cs"/>
      </a:defRPr>
    </a:lvl1pPr>
    <a:lvl2pPr marL="457200" algn="l" defTabSz="914400" rtl="0" eaLnBrk="1" latinLnBrk="0" hangingPunct="1">
      <a:defRPr sz="1200" b="0" i="0" kern="1200">
        <a:solidFill>
          <a:schemeClr val="tx1"/>
        </a:solidFill>
        <a:latin typeface="AvenirNext LT Pro Regular" panose="020B0504020202020204" pitchFamily="34" charset="77"/>
        <a:ea typeface="+mn-ea"/>
        <a:cs typeface="+mn-cs"/>
      </a:defRPr>
    </a:lvl2pPr>
    <a:lvl3pPr marL="914400" algn="l" defTabSz="914400" rtl="0" eaLnBrk="1" latinLnBrk="0" hangingPunct="1">
      <a:defRPr sz="1200" b="0" i="0" kern="1200">
        <a:solidFill>
          <a:schemeClr val="tx1"/>
        </a:solidFill>
        <a:latin typeface="AvenirNext LT Pro Regular" panose="020B0504020202020204" pitchFamily="34" charset="77"/>
        <a:ea typeface="+mn-ea"/>
        <a:cs typeface="+mn-cs"/>
      </a:defRPr>
    </a:lvl3pPr>
    <a:lvl4pPr marL="1371600" algn="l" defTabSz="914400" rtl="0" eaLnBrk="1" latinLnBrk="0" hangingPunct="1">
      <a:defRPr sz="1200" b="0" i="0" kern="1200">
        <a:solidFill>
          <a:schemeClr val="tx1"/>
        </a:solidFill>
        <a:latin typeface="AvenirNext LT Pro Regular" panose="020B0504020202020204" pitchFamily="34" charset="77"/>
        <a:ea typeface="+mn-ea"/>
        <a:cs typeface="+mn-cs"/>
      </a:defRPr>
    </a:lvl4pPr>
    <a:lvl5pPr marL="1828800" algn="l" defTabSz="914400" rtl="0" eaLnBrk="1" latinLnBrk="0" hangingPunct="1">
      <a:defRPr sz="1200" b="0" i="0" kern="1200">
        <a:solidFill>
          <a:schemeClr val="tx1"/>
        </a:solidFill>
        <a:latin typeface="AvenirNext LT Pro Regular"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dirty="0">
                <a:solidFill>
                  <a:srgbClr val="000000"/>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CA" sz="1000" b="0" dirty="0">
                <a:solidFill>
                  <a:srgbClr val="000000"/>
                </a:solidFill>
                <a:latin typeface="Avenir Next LT Pro" panose="020B0504020202020204" pitchFamily="34" charset="0"/>
                <a:cs typeface="Arial" panose="020B0604020202020204" pitchFamily="34" charset="0"/>
              </a:rPr>
              <a:t>Review topic of program with audience</a:t>
            </a:r>
          </a:p>
          <a:p>
            <a:endParaRPr lang="en-CA" sz="1000" b="1" dirty="0">
              <a:solidFill>
                <a:srgbClr val="000000"/>
              </a:solidFill>
              <a:latin typeface="Avenir Next LT Pro" panose="020B0504020202020204" pitchFamily="34" charset="0"/>
              <a:cs typeface="Arial" panose="020B0604020202020204" pitchFamily="34" charset="0"/>
            </a:endParaRPr>
          </a:p>
          <a:p>
            <a:r>
              <a:rPr lang="en-CA" sz="1000" b="1" dirty="0">
                <a:solidFill>
                  <a:srgbClr val="000000"/>
                </a:solidFill>
                <a:latin typeface="Avenir Next LT Pro" panose="020B0504020202020204" pitchFamily="34" charset="0"/>
                <a:cs typeface="Arial" panose="020B0604020202020204" pitchFamily="34" charset="0"/>
              </a:rPr>
              <a:t>References:</a:t>
            </a:r>
          </a:p>
          <a:p>
            <a:pPr marL="171450" indent="-171450">
              <a:buFont typeface="+mj-lt"/>
              <a:buAutoNum type="arabicPeriod"/>
            </a:pPr>
            <a:r>
              <a:rPr lang="en-US" sz="1000" dirty="0" err="1">
                <a:solidFill>
                  <a:srgbClr val="000000"/>
                </a:solidFill>
                <a:latin typeface="Avenir Next LT Pro" panose="020B0504020202020204" pitchFamily="34" charset="0"/>
                <a:cs typeface="Arial" panose="020B0604020202020204" pitchFamily="34" charset="0"/>
              </a:rPr>
              <a:t>Omvoh</a:t>
            </a:r>
            <a:r>
              <a:rPr lang="en-US" sz="1000" dirty="0">
                <a:solidFill>
                  <a:srgbClr val="000000"/>
                </a:solidFill>
                <a:latin typeface="Avenir Next LT Pro" panose="020B0504020202020204" pitchFamily="34" charset="0"/>
                <a:cs typeface="Arial" panose="020B0604020202020204" pitchFamily="34" charset="0"/>
              </a:rPr>
              <a:t> Summary of Product Characteristics, Eli Lilly Nederland B.V., Utrecht, </a:t>
            </a:r>
            <a:br>
              <a:rPr lang="en-US" sz="1000" dirty="0">
                <a:solidFill>
                  <a:srgbClr val="000000"/>
                </a:solidFill>
                <a:latin typeface="Avenir Next LT Pro" panose="020B0504020202020204" pitchFamily="34" charset="0"/>
                <a:cs typeface="Arial" panose="020B0604020202020204" pitchFamily="34" charset="0"/>
              </a:rPr>
            </a:br>
            <a:r>
              <a:rPr lang="en-US" sz="1000" dirty="0">
                <a:solidFill>
                  <a:srgbClr val="000000"/>
                </a:solidFill>
                <a:latin typeface="Avenir Next LT Pro" panose="020B0504020202020204" pitchFamily="34" charset="0"/>
                <a:cs typeface="Arial" panose="020B0604020202020204" pitchFamily="34" charset="0"/>
              </a:rPr>
              <a:t>The Netherlands; 2023.</a:t>
            </a:r>
          </a:p>
          <a:p>
            <a:pPr marL="171450" indent="-171450">
              <a:lnSpc>
                <a:spcPct val="107000"/>
              </a:lnSpc>
              <a:spcAft>
                <a:spcPts val="800"/>
              </a:spcAft>
              <a:buAutoNum type="arabicPeriod"/>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D’Haens</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G, Dubinsky M, Kobayashi T, et al. </a:t>
            </a: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Mirikizumab</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as induction and maintenance therapy for ulcerative colitis. </a:t>
            </a:r>
            <a:r>
              <a:rPr lang="en-US" sz="1000" i="1"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Draft Manuscript</a:t>
            </a: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 2023;(TK):TK-TK.</a:t>
            </a:r>
            <a:r>
              <a:rPr lang="en-US" sz="1000" dirty="0">
                <a:solidFill>
                  <a:srgbClr val="FF40FF"/>
                </a:solidFill>
                <a:effectLst/>
                <a:latin typeface="Avenir Next LT Pro" panose="020B050402020202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32712D94-4FC6-794D-9A55-DB1872873871}" type="slidenum">
              <a:rPr lang="en-US" smtClean="0"/>
              <a:pPr/>
              <a:t>1</a:t>
            </a:fld>
            <a:endParaRPr lang="en-US"/>
          </a:p>
        </p:txBody>
      </p:sp>
    </p:spTree>
    <p:extLst>
      <p:ext uri="{BB962C8B-B14F-4D97-AF65-F5344CB8AC3E}">
        <p14:creationId xmlns:p14="http://schemas.microsoft.com/office/powerpoint/2010/main" val="118279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95776">
              <a:defRPr/>
            </a:pPr>
            <a:r>
              <a:rPr lang="en-GB" b="1" dirty="0">
                <a:latin typeface="Avenir Next LT Pro" panose="020B0504020202020204" pitchFamily="34" charset="0"/>
              </a:rPr>
              <a:t>Abbreviation(s):</a:t>
            </a:r>
          </a:p>
          <a:p>
            <a:pPr defTabSz="1495776">
              <a:defRPr/>
            </a:pPr>
            <a:r>
              <a:rPr lang="en-GB" sz="2000" dirty="0">
                <a:latin typeface="Avenir Next LT Pro" panose="020B0504020202020204" pitchFamily="34" charset="0"/>
                <a:ea typeface="Arial" charset="0"/>
                <a:cs typeface="Arial" charset="0"/>
              </a:rPr>
              <a:t>IBD=Inflammatory Bowel Disease.</a:t>
            </a:r>
          </a:p>
          <a:p>
            <a:pPr defTabSz="1495776">
              <a:defRPr/>
            </a:pPr>
            <a:endParaRPr lang="en-GB" b="1" dirty="0">
              <a:latin typeface="Avenir Next LT Pro" panose="020B0504020202020204" pitchFamily="34" charset="0"/>
            </a:endParaRPr>
          </a:p>
          <a:p>
            <a:pPr defTabSz="1495776">
              <a:defRPr/>
            </a:pPr>
            <a:r>
              <a:rPr lang="en-GB" b="1" dirty="0">
                <a:latin typeface="Avenir Next LT Pro" panose="020B0504020202020204" pitchFamily="34" charset="0"/>
              </a:rPr>
              <a:t>Reference(s):</a:t>
            </a:r>
          </a:p>
          <a:p>
            <a:pPr marL="373944" indent="-373944" defTabSz="1495776">
              <a:buFontTx/>
              <a:buAutoNum type="arabicPeriod"/>
              <a:defRPr/>
            </a:pPr>
            <a:r>
              <a:rPr lang="en-GB" dirty="0" err="1">
                <a:latin typeface="Avenir Next LT Pro" panose="020B0504020202020204" pitchFamily="34" charset="0"/>
              </a:rPr>
              <a:t>Neurath</a:t>
            </a:r>
            <a:r>
              <a:rPr lang="en-GB" dirty="0">
                <a:latin typeface="Avenir Next LT Pro" panose="020B0504020202020204" pitchFamily="34" charset="0"/>
              </a:rPr>
              <a:t> MF. </a:t>
            </a:r>
            <a:r>
              <a:rPr lang="en-GB" b="0" dirty="0">
                <a:latin typeface="Avenir Next LT Pro" panose="020B0504020202020204" pitchFamily="34" charset="0"/>
              </a:rPr>
              <a:t>Cytokines in inflammatory bowel disease. </a:t>
            </a:r>
            <a:r>
              <a:rPr lang="en-GB" i="1" dirty="0">
                <a:latin typeface="Avenir Next LT Pro" panose="020B0504020202020204" pitchFamily="34" charset="0"/>
              </a:rPr>
              <a:t>Nat Rev Immunol</a:t>
            </a:r>
            <a:r>
              <a:rPr lang="en-GB" dirty="0">
                <a:latin typeface="Avenir Next LT Pro" panose="020B0504020202020204" pitchFamily="34" charset="0"/>
              </a:rPr>
              <a:t>. 2014;14:329-342.</a:t>
            </a:r>
          </a:p>
          <a:p>
            <a:pPr marL="373944" indent="-373944" defTabSz="1495776">
              <a:buFontTx/>
              <a:buAutoNum type="arabicPeriod"/>
              <a:defRPr/>
            </a:pPr>
            <a:r>
              <a:rPr lang="nl-NL" sz="2000" dirty="0">
                <a:latin typeface="Avenir Next LT Pro" panose="020B0504020202020204" pitchFamily="34" charset="0"/>
              </a:rPr>
              <a:t>Van Rees EP, Palmen MJ, Van De Goot FR, </a:t>
            </a:r>
            <a:r>
              <a:rPr lang="en-GB" sz="2000" dirty="0">
                <a:latin typeface="Avenir Next LT Pro" panose="020B0504020202020204" pitchFamily="34" charset="0"/>
              </a:rPr>
              <a:t>et al. Leukocyte migration in experimental inflammatory bowel disease. </a:t>
            </a:r>
            <a:r>
              <a:rPr lang="en-GB" sz="2000" i="1" dirty="0">
                <a:latin typeface="Avenir Next LT Pro" panose="020B0504020202020204" pitchFamily="34" charset="0"/>
              </a:rPr>
              <a:t>Mediators </a:t>
            </a:r>
            <a:r>
              <a:rPr lang="en-GB" sz="2000" i="1" dirty="0" err="1">
                <a:latin typeface="Avenir Next LT Pro" panose="020B0504020202020204" pitchFamily="34" charset="0"/>
              </a:rPr>
              <a:t>Inflamm</a:t>
            </a:r>
            <a:r>
              <a:rPr lang="en-GB" sz="2000" i="1" dirty="0">
                <a:latin typeface="Avenir Next LT Pro" panose="020B0504020202020204" pitchFamily="34" charset="0"/>
              </a:rPr>
              <a:t>.</a:t>
            </a:r>
            <a:r>
              <a:rPr lang="en-GB" sz="2000" dirty="0">
                <a:latin typeface="Avenir Next LT Pro" panose="020B0504020202020204" pitchFamily="34" charset="0"/>
              </a:rPr>
              <a:t> 1997;6:85-93. </a:t>
            </a:r>
            <a:endParaRPr lang="en-GB" dirty="0">
              <a:latin typeface="Avenir Next LT Pro" panose="020B0504020202020204" pitchFamily="34" charset="0"/>
            </a:endParaRPr>
          </a:p>
          <a:p>
            <a:endParaRPr lang="en-US" dirty="0">
              <a:latin typeface="Avenir Next LT Pro" panose="020B05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01EB7-BFB1-4EAC-B6EF-BDA817858E16}" type="slidenum">
              <a:rPr kumimoji="0" lang="en-GB" sz="20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20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1431328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95776">
              <a:defRPr/>
            </a:pPr>
            <a:r>
              <a:rPr lang="en-GB" b="1" dirty="0">
                <a:latin typeface="Avenir Next LT Pro" panose="020B0504020202020204" pitchFamily="34" charset="0"/>
              </a:rPr>
              <a:t>Abbreviation(s):</a:t>
            </a:r>
          </a:p>
          <a:p>
            <a:pPr defTabSz="1495776">
              <a:defRPr/>
            </a:pPr>
            <a:r>
              <a:rPr lang="en-GB" sz="2000" dirty="0">
                <a:solidFill>
                  <a:schemeClr val="tx1">
                    <a:lumMod val="75000"/>
                    <a:lumOff val="25000"/>
                  </a:schemeClr>
                </a:solidFill>
                <a:latin typeface="Avenir Next LT Pro" panose="020B0504020202020204" pitchFamily="34" charset="0"/>
                <a:ea typeface="Arial" charset="0"/>
                <a:cs typeface="Arial" charset="0"/>
              </a:rPr>
              <a:t>CD=Crohn’s Disease; IBD=Inflammatory Bowel Disease.</a:t>
            </a:r>
          </a:p>
          <a:p>
            <a:pPr defTabSz="1495776">
              <a:defRPr/>
            </a:pPr>
            <a:endParaRPr lang="en-GB" sz="2000" b="1" dirty="0">
              <a:solidFill>
                <a:schemeClr val="tx1">
                  <a:lumMod val="75000"/>
                  <a:lumOff val="25000"/>
                </a:schemeClr>
              </a:solidFill>
              <a:latin typeface="Avenir Next LT Pro" panose="020B0504020202020204" pitchFamily="34" charset="0"/>
              <a:cs typeface="Arial" charset="0"/>
            </a:endParaRPr>
          </a:p>
          <a:p>
            <a:pPr defTabSz="1495776">
              <a:defRPr/>
            </a:pPr>
            <a:r>
              <a:rPr lang="en-GB" b="1" dirty="0">
                <a:latin typeface="Avenir Next LT Pro" panose="020B0504020202020204" pitchFamily="34" charset="0"/>
              </a:rPr>
              <a:t>Reference(s):</a:t>
            </a:r>
          </a:p>
          <a:p>
            <a:pPr defTabSz="1495776">
              <a:defRPr/>
            </a:pPr>
            <a:r>
              <a:rPr lang="en-GB" dirty="0" err="1">
                <a:latin typeface="Avenir Next LT Pro" panose="020B0504020202020204" pitchFamily="34" charset="0"/>
              </a:rPr>
              <a:t>Neurath</a:t>
            </a:r>
            <a:r>
              <a:rPr lang="en-GB" dirty="0">
                <a:latin typeface="Avenir Next LT Pro" panose="020B0504020202020204" pitchFamily="34" charset="0"/>
              </a:rPr>
              <a:t> MF. </a:t>
            </a:r>
            <a:r>
              <a:rPr lang="en-GB" b="0" dirty="0">
                <a:latin typeface="Avenir Next LT Pro" panose="020B0504020202020204" pitchFamily="34" charset="0"/>
              </a:rPr>
              <a:t>Cytokines in inflammatory bowel disease. </a:t>
            </a:r>
            <a:r>
              <a:rPr lang="en-GB" i="1" dirty="0">
                <a:latin typeface="Avenir Next LT Pro" panose="020B0504020202020204" pitchFamily="34" charset="0"/>
              </a:rPr>
              <a:t>Nat Rev Immunol. </a:t>
            </a:r>
            <a:r>
              <a:rPr lang="en-GB" dirty="0">
                <a:latin typeface="Avenir Next LT Pro" panose="020B0504020202020204" pitchFamily="34" charset="0"/>
              </a:rPr>
              <a:t>2014;14:329-342.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01EB7-BFB1-4EAC-B6EF-BDA817858E16}" type="slidenum">
              <a:rPr kumimoji="0" lang="en-GB" sz="20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20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789635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76725"/>
            <a:ext cx="5486400" cy="3863975"/>
          </a:xfrm>
        </p:spPr>
        <p:txBody>
          <a:bodyPr/>
          <a:lstStyle/>
          <a:p>
            <a:r>
              <a:rPr lang="en-US" sz="1000" b="1" dirty="0">
                <a:solidFill>
                  <a:srgbClr val="FF40FF"/>
                </a:solidFill>
                <a:effectLst/>
                <a:latin typeface="Avenir Next LT Pro" panose="020B0504020202020204" pitchFamily="34" charset="0"/>
                <a:ea typeface="Arial" panose="020B0604020202020204" pitchFamily="34" charset="0"/>
                <a:cs typeface="Arial" panose="020B0604020202020204" pitchFamily="34" charset="0"/>
              </a:rPr>
              <a:t>Claim TK</a:t>
            </a:r>
            <a:endParaRPr lang="en-US" sz="1000" b="0" dirty="0">
              <a:solidFill>
                <a:srgbClr val="FF40FF"/>
              </a:solidFill>
              <a:effectLst/>
              <a:latin typeface="Avenir Next LT Pro" panose="020B0504020202020204" pitchFamily="34" charset="0"/>
              <a:ea typeface="Arial" panose="020B0604020202020204" pitchFamily="34" charset="0"/>
              <a:cs typeface="Arial" panose="020B0604020202020204" pitchFamily="34" charset="0"/>
            </a:endParaRPr>
          </a:p>
          <a:p>
            <a:endParaRPr lang="en-US" sz="1000" dirty="0">
              <a:solidFill>
                <a:srgbClr val="202020"/>
              </a:solidFill>
              <a:effectLst/>
              <a:latin typeface="Avenir Next LT Pro" panose="020B0504020202020204" pitchFamily="34" charset="0"/>
              <a:cs typeface="Arial" panose="020B0604020202020204" pitchFamily="34" charset="0"/>
            </a:endParaRPr>
          </a:p>
          <a:p>
            <a:r>
              <a:rPr lang="en-US" sz="1000" b="1" dirty="0">
                <a:solidFill>
                  <a:srgbClr val="202020"/>
                </a:solidFill>
                <a:effectLst/>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US" sz="1000" dirty="0">
                <a:latin typeface="Avenir Next LT Pro" panose="020B0504020202020204" pitchFamily="34" charset="0"/>
                <a:ea typeface="Arial" panose="020B0604020202020204" pitchFamily="34" charset="0"/>
                <a:cs typeface="Arial" panose="020B0604020202020204" pitchFamily="34" charset="0"/>
              </a:rPr>
              <a:t>At the cellular level, active disease results in</a:t>
            </a:r>
            <a:r>
              <a:rPr lang="en-US" sz="1000" dirty="0">
                <a:effectLst/>
                <a:latin typeface="Avenir Next LT Pro" panose="020B0504020202020204" pitchFamily="34" charset="0"/>
                <a:ea typeface="Arial" panose="020B0604020202020204" pitchFamily="34" charset="0"/>
                <a:cs typeface="Arial" panose="020B0604020202020204" pitchFamily="34" charset="0"/>
              </a:rPr>
              <a:t> exacerbated inflammation of the intestinal mucosa</a:t>
            </a:r>
            <a:r>
              <a:rPr lang="en-US" sz="1000" baseline="30000" dirty="0">
                <a:effectLst/>
                <a:latin typeface="Avenir Next LT Pro" panose="020B0504020202020204" pitchFamily="34" charset="0"/>
                <a:ea typeface="Arial" panose="020B0604020202020204" pitchFamily="34" charset="0"/>
                <a:cs typeface="Arial" panose="020B0604020202020204" pitchFamily="34" charset="0"/>
              </a:rPr>
              <a:t>1,2</a:t>
            </a:r>
          </a:p>
          <a:p>
            <a:pPr marL="628650" lvl="1" indent="-171450">
              <a:buFont typeface="Arial" panose="020B0604020202020204" pitchFamily="34" charset="0"/>
              <a:buChar char="–"/>
            </a:pPr>
            <a:r>
              <a:rPr lang="en-US" sz="1000" dirty="0">
                <a:effectLst/>
                <a:latin typeface="Avenir Next LT Pro" panose="020B0504020202020204" pitchFamily="34" charset="0"/>
                <a:ea typeface="Arial" panose="020B0604020202020204" pitchFamily="34" charset="0"/>
                <a:cs typeface="Arial" panose="020B0604020202020204" pitchFamily="34" charset="0"/>
              </a:rPr>
              <a:t>This weakens the epithelial barrier and allows luminal antigens and bacteria </a:t>
            </a:r>
            <a:r>
              <a:rPr lang="en-US" sz="1000" dirty="0">
                <a:latin typeface="Avenir Next LT Pro" panose="020B0504020202020204" pitchFamily="34" charset="0"/>
                <a:ea typeface="Arial" panose="020B0604020202020204" pitchFamily="34" charset="0"/>
                <a:cs typeface="Arial" panose="020B0604020202020204" pitchFamily="34" charset="0"/>
              </a:rPr>
              <a:t>to invade the mucosa</a:t>
            </a:r>
            <a:endParaRPr lang="en-US" sz="1000" dirty="0">
              <a:effectLst/>
              <a:latin typeface="Avenir Next LT Pro" panose="020B0504020202020204" pitchFamily="34" charset="0"/>
              <a:ea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effectLst/>
                <a:latin typeface="Avenir Next LT Pro" panose="020B0504020202020204" pitchFamily="34" charset="0"/>
                <a:ea typeface="Arial" panose="020B0604020202020204" pitchFamily="34" charset="0"/>
                <a:cs typeface="Arial" panose="020B0604020202020204" pitchFamily="34" charset="0"/>
              </a:rPr>
              <a:t>In response, cells in the mucosa produce IL-23, which</a:t>
            </a:r>
            <a:r>
              <a:rPr lang="en-US" sz="1000" spc="-45" dirty="0">
                <a:effectLst/>
                <a:latin typeface="Avenir Next LT Pro" panose="020B0504020202020204" pitchFamily="34" charset="0"/>
                <a:ea typeface="Arial" panose="020B0604020202020204" pitchFamily="34" charset="0"/>
                <a:cs typeface="Arial" panose="020B0604020202020204" pitchFamily="34" charset="0"/>
              </a:rPr>
              <a:t> </a:t>
            </a:r>
            <a:r>
              <a:rPr lang="en-US" sz="1000" dirty="0">
                <a:effectLst/>
                <a:latin typeface="Avenir Next LT Pro" panose="020B0504020202020204" pitchFamily="34" charset="0"/>
                <a:ea typeface="Arial" panose="020B0604020202020204" pitchFamily="34" charset="0"/>
                <a:cs typeface="Arial" panose="020B0604020202020204" pitchFamily="34" charset="0"/>
              </a:rPr>
              <a:t>amplifies Th17</a:t>
            </a:r>
            <a:r>
              <a:rPr lang="en-US" sz="1000" spc="-20" dirty="0">
                <a:effectLst/>
                <a:latin typeface="Avenir Next LT Pro" panose="020B0504020202020204" pitchFamily="34" charset="0"/>
                <a:ea typeface="Arial" panose="020B0604020202020204" pitchFamily="34" charset="0"/>
                <a:cs typeface="Arial" panose="020B0604020202020204" pitchFamily="34" charset="0"/>
              </a:rPr>
              <a:t> </a:t>
            </a:r>
            <a:r>
              <a:rPr lang="en-US" sz="1000" dirty="0">
                <a:effectLst/>
                <a:latin typeface="Avenir Next LT Pro" panose="020B0504020202020204" pitchFamily="34" charset="0"/>
                <a:ea typeface="Arial" panose="020B0604020202020204" pitchFamily="34" charset="0"/>
                <a:cs typeface="Arial" panose="020B0604020202020204" pitchFamily="34" charset="0"/>
              </a:rPr>
              <a:t>cell</a:t>
            </a:r>
            <a:r>
              <a:rPr lang="en-US" sz="1000" spc="-10" dirty="0">
                <a:effectLst/>
                <a:latin typeface="Avenir Next LT Pro" panose="020B0504020202020204" pitchFamily="34" charset="0"/>
                <a:ea typeface="Arial" panose="020B0604020202020204" pitchFamily="34" charset="0"/>
                <a:cs typeface="Arial" panose="020B0604020202020204" pitchFamily="34" charset="0"/>
              </a:rPr>
              <a:t> </a:t>
            </a:r>
            <a:r>
              <a:rPr lang="en-US" sz="1000" dirty="0">
                <a:effectLst/>
                <a:latin typeface="Avenir Next LT Pro" panose="020B0504020202020204" pitchFamily="34" charset="0"/>
                <a:ea typeface="Arial" panose="020B0604020202020204" pitchFamily="34" charset="0"/>
                <a:cs typeface="Arial" panose="020B0604020202020204" pitchFamily="34" charset="0"/>
              </a:rPr>
              <a:t>differentiation; the Th17 cells </a:t>
            </a:r>
            <a:r>
              <a:rPr lang="en-US" sz="1000" dirty="0">
                <a:latin typeface="Avenir Next LT Pro" panose="020B0504020202020204" pitchFamily="34" charset="0"/>
                <a:ea typeface="Arial" panose="020B0604020202020204" pitchFamily="34" charset="0"/>
                <a:cs typeface="Arial" panose="020B0604020202020204" pitchFamily="34" charset="0"/>
              </a:rPr>
              <a:t>then release I</a:t>
            </a:r>
            <a:r>
              <a:rPr lang="en-US" sz="1000" dirty="0">
                <a:effectLst/>
                <a:latin typeface="Avenir Next LT Pro" panose="020B0504020202020204" pitchFamily="34" charset="0"/>
                <a:ea typeface="Arial" panose="020B0604020202020204" pitchFamily="34" charset="0"/>
                <a:cs typeface="Arial" panose="020B0604020202020204" pitchFamily="34" charset="0"/>
              </a:rPr>
              <a:t>L-17</a:t>
            </a:r>
            <a:r>
              <a:rPr lang="en-US" sz="1000" baseline="30000" dirty="0">
                <a:effectLst/>
                <a:latin typeface="Avenir Next LT Pro" panose="020B0504020202020204" pitchFamily="34" charset="0"/>
                <a:ea typeface="Arial" panose="020B0604020202020204" pitchFamily="34" charset="0"/>
                <a:cs typeface="Arial" panose="020B0604020202020204" pitchFamily="34" charset="0"/>
              </a:rPr>
              <a:t>1,2</a:t>
            </a:r>
            <a:r>
              <a:rPr lang="en-US" sz="1000" dirty="0">
                <a:effectLst/>
                <a:latin typeface="Avenir Next LT Pro" panose="020B0504020202020204" pitchFamily="34" charset="0"/>
                <a:ea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1000" dirty="0">
                <a:latin typeface="Avenir Next LT Pro" panose="020B0504020202020204" pitchFamily="34" charset="0"/>
                <a:ea typeface="Arial" panose="020B0604020202020204" pitchFamily="34" charset="0"/>
                <a:cs typeface="Arial" panose="020B0604020202020204" pitchFamily="34" charset="0"/>
              </a:rPr>
              <a:t>IL-17 is a cytokine involved in recruiting neutrophils to the mucosa, where neutrophils contribute to inflammation and tissue damage</a:t>
            </a:r>
            <a:r>
              <a:rPr lang="en-US" sz="1000" baseline="30000" dirty="0">
                <a:effectLst/>
                <a:latin typeface="Avenir Next LT Pro" panose="020B0504020202020204" pitchFamily="34" charset="0"/>
                <a:ea typeface="Arial" panose="020B0604020202020204" pitchFamily="34" charset="0"/>
                <a:cs typeface="Arial" panose="020B0604020202020204" pitchFamily="34" charset="0"/>
              </a:rPr>
              <a:t>1,2</a:t>
            </a:r>
            <a:endParaRPr lang="en-US" sz="1000" dirty="0">
              <a:latin typeface="Avenir Next LT Pro" panose="020B0504020202020204" pitchFamily="34" charset="0"/>
              <a:ea typeface="Arial" panose="020B0604020202020204" pitchFamily="34" charset="0"/>
              <a:cs typeface="Arial" panose="020B0604020202020204" pitchFamily="34" charset="0"/>
            </a:endParaRPr>
          </a:p>
          <a:p>
            <a:endParaRPr lang="en-US" sz="1000" b="1" dirty="0">
              <a:solidFill>
                <a:srgbClr val="202020"/>
              </a:solidFill>
              <a:effectLst/>
              <a:latin typeface="Avenir Next LT Pro" panose="020B0504020202020204" pitchFamily="34" charset="0"/>
              <a:cs typeface="Arial" panose="020B0604020202020204" pitchFamily="34" charset="0"/>
            </a:endParaRPr>
          </a:p>
          <a:p>
            <a:pPr>
              <a:spcAft>
                <a:spcPts val="0"/>
              </a:spcAft>
            </a:pPr>
            <a:r>
              <a:rPr lang="en-US" sz="1000" b="1" dirty="0">
                <a:solidFill>
                  <a:schemeClr val="tx1"/>
                </a:solidFill>
                <a:effectLst/>
                <a:latin typeface="Avenir Next LT Pro" panose="020B0504020202020204" pitchFamily="34" charset="0"/>
                <a:cs typeface="Arial" panose="020B0604020202020204" pitchFamily="34" charset="0"/>
              </a:rPr>
              <a:t>References:</a:t>
            </a:r>
          </a:p>
          <a:p>
            <a:pPr marL="171450" indent="-171450">
              <a:lnSpc>
                <a:spcPct val="107000"/>
              </a:lnSpc>
              <a:spcAft>
                <a:spcPts val="0"/>
              </a:spcAft>
              <a:buAutoNum type="arabicPeriod"/>
            </a:pP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Neurath</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MF. Cytokines in inflammatory bowel disease. </a:t>
            </a:r>
            <a:r>
              <a:rPr lang="en-US" sz="1000" i="1"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Nat Rev Immunol</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2014;14(5):329-342. doi:10.1038/nri3661</a:t>
            </a:r>
          </a:p>
          <a:p>
            <a:pPr marL="171450" indent="-171450">
              <a:lnSpc>
                <a:spcPct val="107000"/>
              </a:lnSpc>
              <a:spcAft>
                <a:spcPts val="0"/>
              </a:spcAft>
              <a:buAutoNum type="arabicPeriod"/>
            </a:pP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Neurath</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MF. IL-23 in inflammatory bowel diseases and colon cancer. </a:t>
            </a:r>
            <a:r>
              <a:rPr lang="en-US" sz="1000" i="1"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Cytokine Growth Factor Rev</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2019;45:1-8. doi:10.1016/j.cytogfr.2018.12.002</a:t>
            </a:r>
            <a:endParaRPr lang="en-US" sz="1000" b="1" dirty="0">
              <a:solidFill>
                <a:schemeClr val="tx1"/>
              </a:solidFill>
              <a:effectLst/>
              <a:latin typeface="Avenir Next LT Pro" panose="020B05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2712D94-4FC6-794D-9A55-DB1872873871}" type="slidenum">
              <a:rPr lang="en-US" smtClean="0"/>
              <a:pPr/>
              <a:t>12</a:t>
            </a:fld>
            <a:endParaRPr lang="en-US"/>
          </a:p>
        </p:txBody>
      </p:sp>
    </p:spTree>
    <p:extLst>
      <p:ext uri="{BB962C8B-B14F-4D97-AF65-F5344CB8AC3E}">
        <p14:creationId xmlns:p14="http://schemas.microsoft.com/office/powerpoint/2010/main" val="1229301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712D94-4FC6-794D-9A55-DB1872873871}" type="slidenum">
              <a:rPr lang="en-US" smtClean="0"/>
              <a:pPr/>
              <a:t>13</a:t>
            </a:fld>
            <a:endParaRPr lang="en-US"/>
          </a:p>
        </p:txBody>
      </p:sp>
    </p:spTree>
    <p:extLst>
      <p:ext uri="{BB962C8B-B14F-4D97-AF65-F5344CB8AC3E}">
        <p14:creationId xmlns:p14="http://schemas.microsoft.com/office/powerpoint/2010/main" val="351634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solidFill>
                  <a:srgbClr val="000000"/>
                </a:solidFill>
                <a:effectLst/>
                <a:latin typeface="Avenir Next LT Pro" panose="020B0504020202020204" pitchFamily="34" charset="0"/>
                <a:cs typeface="Arial" panose="020B0604020202020204" pitchFamily="34" charset="0"/>
              </a:rPr>
              <a:t>References:</a:t>
            </a:r>
          </a:p>
          <a:p>
            <a:pPr marL="171450" indent="-171450">
              <a:lnSpc>
                <a:spcPct val="107000"/>
              </a:lnSpc>
              <a:buAutoNum type="arabicPeriod"/>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r>
              <a:rPr lang="en-US" sz="1000" dirty="0">
                <a:solidFill>
                  <a:srgbClr val="000000"/>
                </a:solidFill>
                <a:effectLst/>
                <a:latin typeface="Avenir Next LT Pro" panose="020B0504020202020204" pitchFamily="34" charset="0"/>
                <a:cs typeface="Arial" panose="020B0604020202020204" pitchFamily="34" charset="0"/>
              </a:rPr>
              <a:t> </a:t>
            </a:r>
          </a:p>
          <a:p>
            <a:pPr marL="171450" indent="-171450">
              <a:lnSpc>
                <a:spcPct val="107000"/>
              </a:lnSpc>
              <a:buClr>
                <a:schemeClr val="tx1"/>
              </a:buClr>
              <a:buAutoNum type="arabicPeriod"/>
            </a:pP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PLACEHOLDER</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a:t>
            </a:r>
            <a:r>
              <a:rPr lang="en-US" sz="1000" dirty="0" err="1">
                <a:solidFill>
                  <a:srgbClr val="000000"/>
                </a:solidFill>
                <a:latin typeface="Avenir Next LT Pro" panose="020B0504020202020204" pitchFamily="34" charset="0"/>
                <a:cs typeface="Arial" panose="020B0604020202020204" pitchFamily="34" charset="0"/>
              </a:rPr>
              <a:t>Mirikizumab</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demonstrates superiority over placebo in phase 3 maintenance study in ulcerative colitis, supporting regulatory submissions in 2022. Eli Lilly and Company. December 14, 2021. Accessed May 18, 2022. https://investor.lilly.com/news-releases/news-release-details/</a:t>
            </a:r>
            <a:r>
              <a:rPr lang="en-US" sz="1000" b="0" i="0" dirty="0">
                <a:solidFill>
                  <a:srgbClr val="222222"/>
                </a:solidFill>
                <a:effectLst/>
                <a:latin typeface="Avenir Next LT Pro" panose="020B0504020202020204" pitchFamily="34" charset="0"/>
                <a:cs typeface="Arial" panose="020B0604020202020204" pitchFamily="34" charset="0"/>
              </a:rPr>
              <a:t>mirikizumab</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-demonstrates-superiority-over-placebo-phase-3 </a:t>
            </a:r>
            <a:endParaRPr lang="en-CA"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endParaRPr>
          </a:p>
          <a:p>
            <a:pPr marL="171450" indent="-171450">
              <a:lnSpc>
                <a:spcPct val="107000"/>
              </a:lnSpc>
              <a:buAutoNum type="arabicPeriod"/>
            </a:pP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Teng MW, Bowman EP, McElwee JJ, et al. IL-12 and IL-23 cytokines: from discovery to targeted therapies for immune-mediated inflammatory diseases. </a:t>
            </a:r>
            <a:r>
              <a:rPr lang="en-US" sz="1000" i="1"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Nat Med</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2015;21(7):719-729. doi:10.1038.nm.3895</a:t>
            </a:r>
            <a:endParaRPr lang="en-CA"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endParaRPr>
          </a:p>
          <a:p>
            <a:pPr marL="171450" indent="-171450">
              <a:lnSpc>
                <a:spcPct val="107000"/>
              </a:lnSpc>
              <a:buAutoNum type="arabicPeriod"/>
            </a:pP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Hamza T, Barnett JB, Li B. Interleukin 12 a key immunoregulatory cytokine in infection applications. </a:t>
            </a:r>
            <a:r>
              <a:rPr lang="en-US" sz="1000" i="1"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Int J Mol Sci</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2010;11(3):789-806. doi:10.3390/ijms11030789</a:t>
            </a:r>
            <a:endParaRPr lang="en-US" sz="1000" dirty="0">
              <a:solidFill>
                <a:srgbClr val="000000"/>
              </a:solidFill>
              <a:latin typeface="Avenir Next LT Pro" panose="020B05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12D94-4FC6-794D-9A55-DB1872873871}" type="slidenum">
              <a:rPr kumimoji="0" lang="en-US" sz="12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783314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solidFill>
                  <a:srgbClr val="000000"/>
                </a:solidFill>
                <a:effectLst/>
                <a:latin typeface="Avenir Next LT Pro" panose="020B0504020202020204" pitchFamily="34" charset="0"/>
                <a:cs typeface="Arial" panose="020B0604020202020204" pitchFamily="34" charset="0"/>
              </a:rPr>
              <a:t>References:</a:t>
            </a:r>
          </a:p>
          <a:p>
            <a:pPr marL="171450" indent="-171450">
              <a:lnSpc>
                <a:spcPct val="107000"/>
              </a:lnSpc>
              <a:buAutoNum type="arabicPeriod"/>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r>
              <a:rPr lang="en-US" sz="1000" dirty="0">
                <a:solidFill>
                  <a:srgbClr val="000000"/>
                </a:solidFill>
                <a:effectLst/>
                <a:latin typeface="Avenir Next LT Pro" panose="020B0504020202020204" pitchFamily="34" charset="0"/>
                <a:cs typeface="Arial" panose="020B0604020202020204" pitchFamily="34" charset="0"/>
              </a:rPr>
              <a:t> </a:t>
            </a:r>
          </a:p>
          <a:p>
            <a:pPr marL="171450" indent="-171450">
              <a:lnSpc>
                <a:spcPct val="107000"/>
              </a:lnSpc>
              <a:buClr>
                <a:schemeClr val="tx1"/>
              </a:buClr>
              <a:buAutoNum type="arabicPeriod"/>
            </a:pP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PLACEHOLDER</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a:t>
            </a:r>
            <a:r>
              <a:rPr lang="en-US" sz="1000" dirty="0" err="1">
                <a:solidFill>
                  <a:srgbClr val="000000"/>
                </a:solidFill>
                <a:latin typeface="Avenir Next LT Pro" panose="020B0504020202020204" pitchFamily="34" charset="0"/>
                <a:cs typeface="Arial" panose="020B0604020202020204" pitchFamily="34" charset="0"/>
              </a:rPr>
              <a:t>Mirikizumab</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demonstrates superiority over placebo in phase 3 maintenance study in ulcerative colitis, supporting regulatory submissions in 2022. Eli Lilly and Company. December 14, 2021. Accessed May 18, 2022. https://investor.lilly.com/news-releases/news-release-details/</a:t>
            </a:r>
            <a:r>
              <a:rPr lang="en-US" sz="1000" b="0" i="0" dirty="0">
                <a:solidFill>
                  <a:srgbClr val="222222"/>
                </a:solidFill>
                <a:effectLst/>
                <a:latin typeface="Avenir Next LT Pro" panose="020B0504020202020204" pitchFamily="34" charset="0"/>
                <a:cs typeface="Arial" panose="020B0604020202020204" pitchFamily="34" charset="0"/>
              </a:rPr>
              <a:t>mirikizumab</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-demonstrates-superiority-over-placebo-phase-3 </a:t>
            </a:r>
            <a:endParaRPr lang="en-CA"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endParaRPr>
          </a:p>
          <a:p>
            <a:pPr marL="171450" indent="-171450">
              <a:lnSpc>
                <a:spcPct val="107000"/>
              </a:lnSpc>
              <a:buAutoNum type="arabicPeriod"/>
            </a:pP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Teng MW, Bowman EP, McElwee JJ, et al. IL-12 and IL-23 cytokines: from discovery to targeted therapies for immune-mediated inflammatory diseases. </a:t>
            </a:r>
            <a:r>
              <a:rPr lang="en-US" sz="1000" i="1"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Nat Med</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2015;21(7):719-729. doi:10.1038.nm.3895</a:t>
            </a:r>
            <a:endParaRPr lang="en-CA"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endParaRPr>
          </a:p>
          <a:p>
            <a:pPr marL="171450" indent="-171450">
              <a:lnSpc>
                <a:spcPct val="107000"/>
              </a:lnSpc>
              <a:buAutoNum type="arabicPeriod"/>
            </a:pP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Hamza T, Barnett JB, Li B. Interleukin 12 a key immunoregulatory cytokine in infection applications. </a:t>
            </a:r>
            <a:r>
              <a:rPr lang="en-US" sz="1000" i="1"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Int J Mol Sci</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2010;11(3):789-806. doi:10.3390/ijms11030789</a:t>
            </a:r>
            <a:endParaRPr lang="en-US" sz="1000" dirty="0">
              <a:solidFill>
                <a:srgbClr val="000000"/>
              </a:solidFill>
              <a:latin typeface="Avenir Next LT Pro" panose="020B05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12D94-4FC6-794D-9A55-DB1872873871}" type="slidenum">
              <a:rPr kumimoji="0" lang="en-US" sz="12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068982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103826" y="4229815"/>
            <a:ext cx="6650350" cy="4739732"/>
          </a:xfrm>
        </p:spPr>
        <p:txBody>
          <a:bodyPr/>
          <a:lstStyle/>
          <a:p>
            <a:pPr marL="0" indent="0">
              <a:buFont typeface="+mj-lt"/>
              <a:buNone/>
            </a:pPr>
            <a:r>
              <a:rPr lang="en-US" sz="1000" b="1" i="0" kern="1200" dirty="0">
                <a:solidFill>
                  <a:schemeClr val="tx1"/>
                </a:solidFill>
                <a:effectLst/>
                <a:latin typeface="Avenir Next LT Pro" panose="020B0504020202020204" pitchFamily="34" charset="0"/>
                <a:ea typeface="ＭＳ Ｐゴシック" charset="0"/>
                <a:cs typeface="ＭＳ Ｐゴシック" charset="0"/>
              </a:rPr>
              <a:t>Abbreviations:</a:t>
            </a:r>
          </a:p>
          <a:p>
            <a:pPr marL="0" indent="0">
              <a:buFont typeface="+mj-lt"/>
              <a:buNone/>
            </a:pPr>
            <a:r>
              <a:rPr lang="en-US" sz="1000" b="0" i="0" kern="1200" dirty="0">
                <a:solidFill>
                  <a:schemeClr val="tx1"/>
                </a:solidFill>
                <a:effectLst/>
                <a:latin typeface="Avenir Next LT Pro" panose="020B0504020202020204" pitchFamily="34" charset="0"/>
                <a:ea typeface="ＭＳ Ｐゴシック" charset="0"/>
                <a:cs typeface="ＭＳ Ｐゴシック" charset="0"/>
              </a:rPr>
              <a:t>IgG4=Immunoglobulin G4; IL=Interleukin; K</a:t>
            </a:r>
            <a:r>
              <a:rPr lang="en-US" sz="1000" b="0" i="0" kern="1200" baseline="-25000" dirty="0">
                <a:solidFill>
                  <a:schemeClr val="tx1"/>
                </a:solidFill>
                <a:effectLst/>
                <a:latin typeface="Avenir Next LT Pro" panose="020B0504020202020204" pitchFamily="34" charset="0"/>
                <a:ea typeface="ＭＳ Ｐゴシック" charset="0"/>
                <a:cs typeface="ＭＳ Ｐゴシック" charset="0"/>
              </a:rPr>
              <a:t>D</a:t>
            </a:r>
            <a:r>
              <a:rPr lang="en-US" sz="1000" b="0" i="0" kern="1200" dirty="0">
                <a:solidFill>
                  <a:schemeClr val="tx1"/>
                </a:solidFill>
                <a:effectLst/>
                <a:latin typeface="Avenir Next LT Pro" panose="020B0504020202020204" pitchFamily="34" charset="0"/>
                <a:ea typeface="ＭＳ Ｐゴシック" charset="0"/>
                <a:cs typeface="ＭＳ Ｐゴシック" charset="0"/>
              </a:rPr>
              <a:t>=Equilibrium Disassociation Constant; R=Receptor. </a:t>
            </a:r>
          </a:p>
          <a:p>
            <a:pPr marL="0" indent="0">
              <a:buFont typeface="+mj-lt"/>
              <a:buNone/>
            </a:pPr>
            <a:endParaRPr lang="en-US" sz="1000" b="1" dirty="0">
              <a:latin typeface="Avenir Next LT Pro" panose="020B0504020202020204" pitchFamily="34" charset="0"/>
              <a:ea typeface="Arial" charset="0"/>
              <a:cs typeface="Arial" charset="0"/>
            </a:endParaRPr>
          </a:p>
          <a:p>
            <a:pPr marL="230766" marR="0" lvl="0" indent="-230766" algn="l" defTabSz="914400" rtl="0" eaLnBrk="1" fontAlgn="auto" latinLnBrk="0" hangingPunct="1">
              <a:lnSpc>
                <a:spcPct val="100000"/>
              </a:lnSpc>
              <a:spcBef>
                <a:spcPts val="0"/>
              </a:spcBef>
              <a:spcAft>
                <a:spcPts val="0"/>
              </a:spcAft>
              <a:buClrTx/>
              <a:buSzTx/>
              <a:buFontTx/>
              <a:buNone/>
              <a:tabLst/>
              <a:defRPr/>
            </a:pPr>
            <a:r>
              <a:rPr lang="en-US" sz="1000" b="1" dirty="0">
                <a:latin typeface="Avenir Next LT Pro" panose="020B0504020202020204" pitchFamily="34" charset="0"/>
                <a:ea typeface="Arial" charset="0"/>
                <a:cs typeface="Arial" charset="0"/>
              </a:rPr>
              <a:t>Notes:</a:t>
            </a:r>
          </a:p>
          <a:p>
            <a:pPr marL="230766" marR="0" lvl="0" indent="-230766" algn="l" defTabSz="914400" rtl="0" eaLnBrk="1" fontAlgn="auto" latinLnBrk="0" hangingPunct="1">
              <a:lnSpc>
                <a:spcPct val="100000"/>
              </a:lnSpc>
              <a:spcBef>
                <a:spcPts val="0"/>
              </a:spcBef>
              <a:spcAft>
                <a:spcPts val="0"/>
              </a:spcAft>
              <a:buClrTx/>
              <a:buSzTx/>
              <a:buFontTx/>
              <a:buChar char="-"/>
              <a:tabLst/>
              <a:defRPr/>
            </a:pPr>
            <a:r>
              <a:rPr lang="en-US" sz="1000" b="0" dirty="0" err="1">
                <a:latin typeface="Avenir Next LT Pro" panose="020B0504020202020204" pitchFamily="34" charset="0"/>
                <a:ea typeface="Arial" charset="0"/>
                <a:cs typeface="Arial" charset="0"/>
              </a:rPr>
              <a:t>Mirikizumab</a:t>
            </a:r>
            <a:r>
              <a:rPr lang="en-US" sz="1000" b="0" dirty="0">
                <a:latin typeface="Avenir Next LT Pro" panose="020B0504020202020204" pitchFamily="34" charset="0"/>
                <a:ea typeface="Arial" charset="0"/>
                <a:cs typeface="Arial" charset="0"/>
              </a:rPr>
              <a:t> is an IgG4 monoclonal antibody. As an IgG4, it results in minimal activation of complement and has a low affinity for Fc</a:t>
            </a:r>
            <a:r>
              <a:rPr lang="el-GR" sz="1000" b="0" dirty="0">
                <a:latin typeface="Avenir Next LT Pro" panose="020B0504020202020204" pitchFamily="34" charset="0"/>
                <a:ea typeface="Arial" charset="0"/>
                <a:cs typeface="Arial" charset="0"/>
              </a:rPr>
              <a:t>γ</a:t>
            </a:r>
            <a:r>
              <a:rPr lang="en-US" sz="1000" b="0" dirty="0">
                <a:latin typeface="Avenir Next LT Pro" panose="020B0504020202020204" pitchFamily="34" charset="0"/>
                <a:ea typeface="Arial" charset="0"/>
                <a:cs typeface="Arial" charset="0"/>
              </a:rPr>
              <a:t> receptors involved in stimulation of the immune system and antibody-dependent cellular cytotoxicity</a:t>
            </a:r>
          </a:p>
          <a:p>
            <a:pPr marL="230766" marR="0" lvl="0" indent="-230766" algn="l" defTabSz="914400" rtl="0" eaLnBrk="1" fontAlgn="auto" latinLnBrk="0" hangingPunct="1">
              <a:lnSpc>
                <a:spcPct val="100000"/>
              </a:lnSpc>
              <a:spcBef>
                <a:spcPts val="0"/>
              </a:spcBef>
              <a:spcAft>
                <a:spcPts val="0"/>
              </a:spcAft>
              <a:buClrTx/>
              <a:buSzTx/>
              <a:buFontTx/>
              <a:buChar char="-"/>
              <a:tabLst/>
              <a:defRPr/>
            </a:pPr>
            <a:r>
              <a:rPr lang="en-US" sz="1000" b="0" dirty="0" err="1">
                <a:latin typeface="Avenir Next LT Pro" panose="020B0504020202020204" pitchFamily="34" charset="0"/>
                <a:ea typeface="Arial" charset="0"/>
                <a:cs typeface="Arial" charset="0"/>
              </a:rPr>
              <a:t>Mirikizumab</a:t>
            </a:r>
            <a:r>
              <a:rPr lang="en-US" sz="1000" b="0" dirty="0">
                <a:latin typeface="Avenir Next LT Pro" panose="020B0504020202020204" pitchFamily="34" charset="0"/>
                <a:ea typeface="Arial" charset="0"/>
                <a:cs typeface="Arial" charset="0"/>
              </a:rPr>
              <a:t> has a bioavailability of 40% and has a half-life of approximately 10.5 days</a:t>
            </a:r>
          </a:p>
          <a:p>
            <a:pPr marL="230766" marR="0" lvl="0" indent="-230766" algn="l" defTabSz="914400" rtl="0" eaLnBrk="1" fontAlgn="auto" latinLnBrk="0" hangingPunct="1">
              <a:lnSpc>
                <a:spcPct val="100000"/>
              </a:lnSpc>
              <a:spcBef>
                <a:spcPts val="0"/>
              </a:spcBef>
              <a:spcAft>
                <a:spcPts val="0"/>
              </a:spcAft>
              <a:buClrTx/>
              <a:buSzTx/>
              <a:buFontTx/>
              <a:buChar char="-"/>
              <a:tabLst/>
              <a:defRPr/>
            </a:pPr>
            <a:r>
              <a:rPr lang="en-US" sz="1000" b="0" dirty="0" err="1">
                <a:latin typeface="Avenir Next LT Pro" panose="020B0504020202020204" pitchFamily="34" charset="0"/>
                <a:ea typeface="Arial" charset="0"/>
                <a:cs typeface="Arial" charset="0"/>
              </a:rPr>
              <a:t>Mirikizumab</a:t>
            </a:r>
            <a:r>
              <a:rPr lang="en-US" sz="1000" b="0" dirty="0">
                <a:latin typeface="Avenir Next LT Pro" panose="020B0504020202020204" pitchFamily="34" charset="0"/>
                <a:ea typeface="Arial" charset="0"/>
                <a:cs typeface="Arial" charset="0"/>
              </a:rPr>
              <a:t> is directed against the p19 subunit of IL-23 and therefore does not inhibit IL-12 binding to its receptor which has a common p40 subunit to IL-23</a:t>
            </a:r>
          </a:p>
          <a:p>
            <a:pPr marL="230766" marR="0" lvl="0" indent="-230766" algn="l" defTabSz="914400" rtl="0" eaLnBrk="1" fontAlgn="auto" latinLnBrk="0" hangingPunct="1">
              <a:lnSpc>
                <a:spcPct val="100000"/>
              </a:lnSpc>
              <a:spcBef>
                <a:spcPts val="0"/>
              </a:spcBef>
              <a:spcAft>
                <a:spcPts val="0"/>
              </a:spcAft>
              <a:buClrTx/>
              <a:buSzTx/>
              <a:buFontTx/>
              <a:buNone/>
              <a:tabLst/>
              <a:defRPr/>
            </a:pPr>
            <a:endParaRPr lang="en-US" sz="1000" b="1" dirty="0">
              <a:latin typeface="Avenir Next LT Pro" panose="020B0504020202020204" pitchFamily="34" charset="0"/>
              <a:ea typeface="Arial" charset="0"/>
              <a:cs typeface="Arial" charset="0"/>
            </a:endParaRPr>
          </a:p>
          <a:p>
            <a:pPr marL="230766" marR="0" lvl="0" indent="-230766" algn="l" defTabSz="914400" rtl="0" eaLnBrk="1" fontAlgn="auto" latinLnBrk="0" hangingPunct="1">
              <a:lnSpc>
                <a:spcPct val="100000"/>
              </a:lnSpc>
              <a:spcBef>
                <a:spcPts val="0"/>
              </a:spcBef>
              <a:spcAft>
                <a:spcPts val="0"/>
              </a:spcAft>
              <a:buClrTx/>
              <a:buSzTx/>
              <a:buFontTx/>
              <a:buNone/>
              <a:tabLst/>
              <a:defRPr/>
            </a:pPr>
            <a:r>
              <a:rPr lang="en-US" sz="1000" b="1" dirty="0">
                <a:latin typeface="Avenir Next LT Pro" panose="020B0504020202020204" pitchFamily="34" charset="0"/>
                <a:ea typeface="Arial" charset="0"/>
                <a:cs typeface="Arial" charset="0"/>
              </a:rPr>
              <a:t>Source Information:</a:t>
            </a:r>
          </a:p>
          <a:p>
            <a:pPr marL="230766" marR="0" lvl="0" indent="-230766" algn="l" defTabSz="914400" rtl="0" eaLnBrk="1" fontAlgn="auto" latinLnBrk="0" hangingPunct="1">
              <a:lnSpc>
                <a:spcPct val="100000"/>
              </a:lnSpc>
              <a:spcBef>
                <a:spcPts val="0"/>
              </a:spcBef>
              <a:spcAft>
                <a:spcPts val="0"/>
              </a:spcAft>
              <a:buClrTx/>
              <a:buSzTx/>
              <a:buFont typeface="+mj-lt"/>
              <a:buAutoNum type="arabicPeriod"/>
              <a:tabLst/>
              <a:defRPr/>
            </a:pPr>
            <a:r>
              <a:rPr lang="sv-SE" sz="1000" dirty="0">
                <a:latin typeface="Avenir Next LT Pro" panose="020B0504020202020204" pitchFamily="34" charset="0"/>
              </a:rPr>
              <a:t>Sandborn WJ, Ferrante M, Bhandari BR, et al. </a:t>
            </a:r>
            <a:r>
              <a:rPr lang="en-US" sz="1000" dirty="0">
                <a:latin typeface="Avenir Next LT Pro" panose="020B0504020202020204" pitchFamily="34" charset="0"/>
              </a:rPr>
              <a:t>Efficacy and safety of mirikizumab in a randomized phase 2 study of patients with ulcerative colitis. </a:t>
            </a:r>
            <a:r>
              <a:rPr lang="en-US" sz="1000" i="1" dirty="0">
                <a:latin typeface="Avenir Next LT Pro" panose="020B0504020202020204" pitchFamily="34" charset="0"/>
              </a:rPr>
              <a:t>Gastroenterology</a:t>
            </a:r>
            <a:r>
              <a:rPr lang="en-US" sz="1000" dirty="0">
                <a:latin typeface="Avenir Next LT Pro" panose="020B0504020202020204" pitchFamily="34" charset="0"/>
              </a:rPr>
              <a:t>. 2019; doi: 10.1053/j.gastro.2019.08.043 [Epub ahead of print].</a:t>
            </a:r>
            <a:endParaRPr lang="sv-SE" sz="1000" dirty="0">
              <a:latin typeface="Avenir Next LT Pro" panose="020B0504020202020204" pitchFamily="34" charset="0"/>
            </a:endParaRPr>
          </a:p>
          <a:p>
            <a:pPr marL="230766" marR="0" lvl="0" indent="-230766" algn="l" defTabSz="914400" rtl="0" eaLnBrk="1" fontAlgn="auto" latinLnBrk="0" hangingPunct="1">
              <a:lnSpc>
                <a:spcPct val="100000"/>
              </a:lnSpc>
              <a:spcBef>
                <a:spcPts val="0"/>
              </a:spcBef>
              <a:spcAft>
                <a:spcPts val="0"/>
              </a:spcAft>
              <a:buClrTx/>
              <a:buSzTx/>
              <a:buFont typeface="+mj-lt"/>
              <a:buAutoNum type="arabicPeriod"/>
              <a:tabLst/>
              <a:defRPr/>
            </a:pPr>
            <a:r>
              <a:rPr lang="en-US" sz="1000" dirty="0">
                <a:latin typeface="Avenir Next LT Pro" panose="020B0504020202020204" pitchFamily="34" charset="0"/>
              </a:rPr>
              <a:t>The United States Adopted Names (USAN) Council. Statement on a Nonproprietary Name Adopted by the USAN Council: Mirikizumab. Available at: https://searchusan.ama-assn.org/undefined/documentDownload?uri=%2Funstructured%2Fbinary%2Fusan%2Fmirikizumab.pdf (Accessed October 2019).</a:t>
            </a:r>
          </a:p>
          <a:p>
            <a:pPr marL="230766" marR="0" lvl="0" indent="-230766" algn="l" defTabSz="914400" rtl="0" eaLnBrk="1" fontAlgn="auto" latinLnBrk="0" hangingPunct="1">
              <a:lnSpc>
                <a:spcPct val="100000"/>
              </a:lnSpc>
              <a:spcBef>
                <a:spcPts val="0"/>
              </a:spcBef>
              <a:spcAft>
                <a:spcPts val="0"/>
              </a:spcAft>
              <a:buClrTx/>
              <a:buSzTx/>
              <a:buFont typeface="+mj-lt"/>
              <a:buAutoNum type="arabicPeriod"/>
              <a:tabLst/>
              <a:defRPr/>
            </a:pPr>
            <a:r>
              <a:rPr lang="de-DE" sz="1000" dirty="0">
                <a:latin typeface="Avenir Next LT Pro" panose="020B0504020202020204" pitchFamily="34" charset="0"/>
              </a:rPr>
              <a:t>van der Neut Kolfschoten M, Schuurman J, Losen M, et al. </a:t>
            </a:r>
            <a:r>
              <a:rPr lang="en-US" sz="1000" dirty="0">
                <a:latin typeface="Avenir Next LT Pro" panose="020B0504020202020204" pitchFamily="34" charset="0"/>
              </a:rPr>
              <a:t>Anti-inflammatory activity of human IgG4 antibodies by dynamic Fab arm exchange. </a:t>
            </a:r>
            <a:r>
              <a:rPr lang="fr-FR" sz="1000" i="1" dirty="0">
                <a:latin typeface="Avenir Next LT Pro" panose="020B0504020202020204" pitchFamily="34" charset="0"/>
              </a:rPr>
              <a:t>Science</a:t>
            </a:r>
            <a:r>
              <a:rPr lang="fr-FR" sz="1000" dirty="0">
                <a:latin typeface="Avenir Next LT Pro" panose="020B0504020202020204" pitchFamily="34" charset="0"/>
              </a:rPr>
              <a:t>. 2007;317(5844):1554-1557 [page 1554].</a:t>
            </a:r>
          </a:p>
          <a:p>
            <a:pPr marL="230766" marR="0" lvl="0" indent="-230766" algn="l" defTabSz="914400" rtl="0" eaLnBrk="1" fontAlgn="auto" latinLnBrk="0" hangingPunct="1">
              <a:lnSpc>
                <a:spcPct val="100000"/>
              </a:lnSpc>
              <a:spcBef>
                <a:spcPts val="0"/>
              </a:spcBef>
              <a:spcAft>
                <a:spcPts val="0"/>
              </a:spcAft>
              <a:buClrTx/>
              <a:buSzTx/>
              <a:buFont typeface="+mj-lt"/>
              <a:buAutoNum type="arabicPeriod"/>
              <a:tabLst/>
              <a:defRPr/>
            </a:pPr>
            <a:r>
              <a:rPr lang="sv-SE" sz="1000" kern="1200" dirty="0">
                <a:solidFill>
                  <a:schemeClr val="tx1"/>
                </a:solidFill>
                <a:latin typeface="Avenir Next LT Pro" panose="020B0504020202020204" pitchFamily="34" charset="0"/>
                <a:ea typeface="+mn-ea"/>
                <a:cs typeface="+mn-cs"/>
              </a:rPr>
              <a:t>Davies AM, Sutton BJ. </a:t>
            </a:r>
            <a:r>
              <a:rPr lang="en-US" sz="1000" kern="1200" dirty="0">
                <a:solidFill>
                  <a:schemeClr val="tx1"/>
                </a:solidFill>
                <a:latin typeface="Avenir Next LT Pro" panose="020B0504020202020204" pitchFamily="34" charset="0"/>
                <a:ea typeface="+mn-ea"/>
                <a:cs typeface="+mn-cs"/>
              </a:rPr>
              <a:t>Human IgG4: a structural perspective. </a:t>
            </a:r>
            <a:r>
              <a:rPr lang="en-US" sz="1000" i="1" kern="1200" dirty="0">
                <a:solidFill>
                  <a:schemeClr val="tx1"/>
                </a:solidFill>
                <a:latin typeface="Avenir Next LT Pro" panose="020B0504020202020204" pitchFamily="34" charset="0"/>
                <a:ea typeface="+mn-ea"/>
                <a:cs typeface="+mn-cs"/>
              </a:rPr>
              <a:t>Immunol Rev</a:t>
            </a:r>
            <a:r>
              <a:rPr lang="en-US" sz="1000" kern="1200" dirty="0">
                <a:solidFill>
                  <a:schemeClr val="tx1"/>
                </a:solidFill>
                <a:latin typeface="Avenir Next LT Pro" panose="020B0504020202020204" pitchFamily="34" charset="0"/>
                <a:ea typeface="+mn-ea"/>
                <a:cs typeface="+mn-cs"/>
              </a:rPr>
              <a:t>. 2015;268(1):139-159 [pages 143, 145, and 152].</a:t>
            </a:r>
          </a:p>
          <a:p>
            <a:pPr marL="230766" marR="0" lvl="0" indent="-230766" algn="l" defTabSz="914400" rtl="0" eaLnBrk="1" fontAlgn="auto" latinLnBrk="0" hangingPunct="1">
              <a:lnSpc>
                <a:spcPct val="100000"/>
              </a:lnSpc>
              <a:spcBef>
                <a:spcPts val="0"/>
              </a:spcBef>
              <a:spcAft>
                <a:spcPts val="0"/>
              </a:spcAft>
              <a:buClrTx/>
              <a:buSzTx/>
              <a:buFont typeface="+mj-lt"/>
              <a:buAutoNum type="arabicPeriod"/>
              <a:tabLst/>
              <a:defRPr/>
            </a:pPr>
            <a:r>
              <a:rPr lang="sv-SE" sz="1000" dirty="0">
                <a:latin typeface="Avenir Next LT Pro" panose="020B0504020202020204" pitchFamily="34" charset="0"/>
              </a:rPr>
              <a:t>Maari C, Bissonnette R, Papp K, et al. </a:t>
            </a:r>
            <a:r>
              <a:rPr lang="en-US" sz="1000" dirty="0">
                <a:latin typeface="Avenir Next LT Pro" panose="020B0504020202020204" pitchFamily="34" charset="0"/>
              </a:rPr>
              <a:t>Safety, efficacy, and pharmacokinetics of a p19-directed IL-23 antibody in patients with plaque psoriasis and healthy subjects. Presented at the 25</a:t>
            </a:r>
            <a:r>
              <a:rPr lang="en-US" sz="1000" baseline="30000" dirty="0">
                <a:latin typeface="Avenir Next LT Pro" panose="020B0504020202020204" pitchFamily="34" charset="0"/>
              </a:rPr>
              <a:t>th</a:t>
            </a:r>
            <a:r>
              <a:rPr lang="en-US" sz="1000" dirty="0">
                <a:latin typeface="Avenir Next LT Pro" panose="020B0504020202020204" pitchFamily="34" charset="0"/>
              </a:rPr>
              <a:t> </a:t>
            </a:r>
            <a:r>
              <a:rPr lang="en-US" sz="1000" i="1" dirty="0">
                <a:latin typeface="Avenir Next LT Pro" panose="020B0504020202020204" pitchFamily="34" charset="0"/>
              </a:rPr>
              <a:t>European Association of Dermatology and Venerology (EADV)</a:t>
            </a:r>
            <a:r>
              <a:rPr lang="en-US" sz="1000" dirty="0">
                <a:latin typeface="Avenir Next LT Pro" panose="020B0504020202020204" pitchFamily="34" charset="0"/>
              </a:rPr>
              <a:t> Congress, September 28-October 2, 2016, Vienna, Austria; Poster </a:t>
            </a:r>
            <a:r>
              <a:rPr lang="en-GB" sz="1200" b="0" i="0" u="none" strike="noStrike" kern="1200" baseline="0" dirty="0">
                <a:solidFill>
                  <a:schemeClr val="tx1"/>
                </a:solidFill>
                <a:latin typeface="Avenir Next LT Pro" panose="020B0504020202020204" pitchFamily="34" charset="0"/>
                <a:ea typeface="ＭＳ Ｐゴシック" charset="0"/>
                <a:cs typeface="ＭＳ Ｐゴシック" charset="0"/>
              </a:rPr>
              <a:t>P0456. </a:t>
            </a:r>
            <a:endParaRPr lang="sv-SE" sz="1000" dirty="0">
              <a:latin typeface="Avenir Next LT Pro" panose="020B0504020202020204" pitchFamily="34" charset="0"/>
            </a:endParaRPr>
          </a:p>
          <a:p>
            <a:pPr marL="230766" marR="0" lvl="0" indent="-230766" algn="l" defTabSz="914400" rtl="0" eaLnBrk="1" fontAlgn="auto" latinLnBrk="0" hangingPunct="1">
              <a:lnSpc>
                <a:spcPct val="100000"/>
              </a:lnSpc>
              <a:spcBef>
                <a:spcPts val="0"/>
              </a:spcBef>
              <a:spcAft>
                <a:spcPts val="0"/>
              </a:spcAft>
              <a:buClrTx/>
              <a:buSzTx/>
              <a:buFont typeface="+mj-lt"/>
              <a:buAutoNum type="arabicPeriod"/>
              <a:tabLst/>
              <a:defRPr/>
            </a:pPr>
            <a:r>
              <a:rPr lang="sv-SE" sz="1000" dirty="0">
                <a:latin typeface="Avenir Next LT Pro" panose="020B0504020202020204" pitchFamily="34" charset="0"/>
              </a:rPr>
              <a:t>Teng MW, Bowman EP, McElwee JJ, et al. </a:t>
            </a:r>
            <a:r>
              <a:rPr lang="en-US" sz="1000" dirty="0">
                <a:latin typeface="Avenir Next LT Pro" panose="020B0504020202020204" pitchFamily="34" charset="0"/>
              </a:rPr>
              <a:t>IL-12 and IL-23 cytokines: from discovery to targeted therapies for immune-mediated inflammatory diseases. </a:t>
            </a:r>
            <a:r>
              <a:rPr lang="en-US" sz="1000" i="1" dirty="0">
                <a:latin typeface="Avenir Next LT Pro" panose="020B0504020202020204" pitchFamily="34" charset="0"/>
              </a:rPr>
              <a:t>Nat Med. </a:t>
            </a:r>
            <a:r>
              <a:rPr lang="en-US" sz="1000" dirty="0">
                <a:latin typeface="Avenir Next LT Pro" panose="020B0504020202020204" pitchFamily="34" charset="0"/>
              </a:rPr>
              <a:t>2015;21(7):719-729 [page 721, figure 1].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sv-SE"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QC completed by Remedica, October 10, 2019. Separate individuals at Remedica (on file) redrew the slide (October 10, 2019) and performed data review (October 10, 2019)</a:t>
            </a:r>
            <a:r>
              <a:rPr lang="en-US" sz="1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QC updated November 12, 2019. </a:t>
            </a:r>
            <a:endParaRPr lang="en-GB" sz="100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kern="1200" dirty="0">
              <a:solidFill>
                <a:schemeClr val="tx1"/>
              </a:solidFill>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sv-SE"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BE29D-90A9-405C-A67D-B356D2275AC1}" type="slidenum">
              <a:rPr kumimoji="0" lang="en-US" sz="12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187471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57650"/>
          </a:xfrm>
        </p:spPr>
        <p:txBody>
          <a:bodyPr/>
          <a:lstStyle/>
          <a:p>
            <a:r>
              <a:rPr lang="en-CA" sz="1000" b="1" i="0" u="none" strike="noStrike" baseline="0" dirty="0">
                <a:solidFill>
                  <a:srgbClr val="000000"/>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CA" sz="1000" b="0" i="0" u="none" strike="noStrike" baseline="0" dirty="0" err="1">
                <a:solidFill>
                  <a:srgbClr val="000000"/>
                </a:solidFill>
                <a:latin typeface="Avenir Next LT Pro" panose="020B0504020202020204" pitchFamily="34" charset="0"/>
                <a:cs typeface="Arial" panose="020B0604020202020204" pitchFamily="34" charset="0"/>
              </a:rPr>
              <a:t>Omvoh</a:t>
            </a:r>
            <a:r>
              <a:rPr lang="en-CA" sz="1000" b="0" i="0" u="none" strike="noStrike" baseline="0" dirty="0">
                <a:solidFill>
                  <a:srgbClr val="000000"/>
                </a:solidFill>
                <a:latin typeface="Avenir Next LT Pro" panose="020B0504020202020204" pitchFamily="34" charset="0"/>
                <a:cs typeface="Arial" panose="020B0604020202020204" pitchFamily="34" charset="0"/>
              </a:rPr>
              <a:t> is given as three 300 mg intravenous (IV) induction doses, one every four weeks; after 12 weeks of induction, responders are shifted to maintenance doses of 200 mg every four weeks, given as two subsequent 100 mg subcutaneous (SC) injections</a:t>
            </a:r>
            <a:r>
              <a:rPr lang="en-CA" sz="1000" b="0" i="0" u="none" strike="noStrike" baseline="30000" dirty="0">
                <a:solidFill>
                  <a:srgbClr val="000000"/>
                </a:solidFill>
                <a:latin typeface="Avenir Next LT Pro" panose="020B0504020202020204" pitchFamily="34" charset="0"/>
                <a:cs typeface="Arial" panose="020B0604020202020204" pitchFamily="34" charset="0"/>
              </a:rPr>
              <a:t>1</a:t>
            </a:r>
          </a:p>
          <a:p>
            <a:pPr marL="628650" lvl="1" indent="-171450">
              <a:buFont typeface="Arial" panose="020B0604020202020204" pitchFamily="34" charset="0"/>
              <a:buChar char="–"/>
            </a:pPr>
            <a:r>
              <a:rPr lang="en-CA" sz="1000" b="0" i="0" u="none" strike="noStrike" baseline="0" dirty="0">
                <a:solidFill>
                  <a:srgbClr val="000000"/>
                </a:solidFill>
                <a:latin typeface="Avenir Next LT Pro" panose="020B0504020202020204" pitchFamily="34" charset="0"/>
                <a:cs typeface="Arial" panose="020B0604020202020204" pitchFamily="34" charset="0"/>
              </a:rPr>
              <a:t>The design of the LUCENT-1 and LUCENT-2 trials reflects the different induction and maintenance doses</a:t>
            </a:r>
            <a:r>
              <a:rPr lang="en-CA" sz="1000" b="0" i="0" u="none" strike="noStrike" baseline="30000" dirty="0">
                <a:solidFill>
                  <a:srgbClr val="000000"/>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rgbClr val="000000"/>
                </a:solidFill>
                <a:latin typeface="Avenir Next LT Pro" panose="020B0504020202020204" pitchFamily="34" charset="0"/>
                <a:cs typeface="Arial" panose="020B0604020202020204" pitchFamily="34" charset="0"/>
              </a:rPr>
              <a:t>The secondary endpoints of LUCENT-1 were clinical response, endoscopic improvement, symptomatic remission at Weeks 4 and 12, </a:t>
            </a:r>
            <a:r>
              <a:rPr lang="en-CA" sz="1000" b="0" i="0" u="none" strike="noStrike" baseline="0" dirty="0" err="1">
                <a:solidFill>
                  <a:srgbClr val="000000"/>
                </a:solidFill>
                <a:latin typeface="Avenir Next LT Pro" panose="020B0504020202020204" pitchFamily="34" charset="0"/>
                <a:cs typeface="Arial" panose="020B0604020202020204" pitchFamily="34" charset="0"/>
              </a:rPr>
              <a:t>histo</a:t>
            </a:r>
            <a:r>
              <a:rPr lang="en-CA" sz="1000" b="0" i="0" u="none" strike="noStrike" baseline="0" dirty="0">
                <a:solidFill>
                  <a:srgbClr val="000000"/>
                </a:solidFill>
                <a:latin typeface="Avenir Next LT Pro" panose="020B0504020202020204" pitchFamily="34" charset="0"/>
                <a:cs typeface="Arial" panose="020B0604020202020204" pitchFamily="34" charset="0"/>
              </a:rPr>
              <a:t>-endoscopic mucosal improvement (HEMI), and bowel urgency severity</a:t>
            </a:r>
            <a:r>
              <a:rPr lang="en-CA" sz="1000" b="0" i="0" u="none" strike="noStrike" baseline="30000" dirty="0">
                <a:solidFill>
                  <a:srgbClr val="000000"/>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rgbClr val="000000"/>
                </a:solidFill>
                <a:latin typeface="Avenir Next LT Pro" panose="020B0504020202020204" pitchFamily="34" charset="0"/>
                <a:cs typeface="Arial" panose="020B0604020202020204" pitchFamily="34" charset="0"/>
              </a:rPr>
              <a:t>The placebo arm in LUCENT-2 comprises participants treated with </a:t>
            </a:r>
            <a:r>
              <a:rPr lang="en-CA" sz="1000" b="0" i="0" u="none" strike="noStrike" baseline="0" dirty="0" err="1">
                <a:solidFill>
                  <a:srgbClr val="000000"/>
                </a:solidFill>
                <a:latin typeface="Avenir Next LT Pro" panose="020B0504020202020204" pitchFamily="34" charset="0"/>
                <a:cs typeface="Arial" panose="020B0604020202020204" pitchFamily="34" charset="0"/>
              </a:rPr>
              <a:t>Omvoh</a:t>
            </a:r>
            <a:r>
              <a:rPr lang="en-CA" sz="1000" b="0" i="0" u="none" strike="noStrike" baseline="0" dirty="0">
                <a:solidFill>
                  <a:srgbClr val="000000"/>
                </a:solidFill>
                <a:latin typeface="Avenir Next LT Pro" panose="020B0504020202020204" pitchFamily="34" charset="0"/>
                <a:cs typeface="Arial" panose="020B0604020202020204" pitchFamily="34" charset="0"/>
              </a:rPr>
              <a:t> during the induction study (LUCENT-1) who were then re-randomized to receive placebo from Week 12 to Week 52 in LUCENT-2</a:t>
            </a:r>
            <a:r>
              <a:rPr lang="en-CA" sz="1000" b="0" i="0" u="none" strike="noStrike" baseline="30000" dirty="0">
                <a:solidFill>
                  <a:srgbClr val="000000"/>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rgbClr val="000000"/>
                </a:solidFill>
                <a:latin typeface="Avenir Next LT Pro" panose="020B0504020202020204" pitchFamily="34" charset="0"/>
                <a:cs typeface="Arial" panose="020B0604020202020204" pitchFamily="34" charset="0"/>
              </a:rPr>
              <a:t>The secondary endpoints of LUCENT-2 were endoscopic improvement, maintenance of clinical remission in participants who had achieved clinical remission at Week 12, corticosteroid-free remission, </a:t>
            </a:r>
            <a:r>
              <a:rPr lang="en-CA" sz="1000" b="0" i="0" u="none" strike="noStrike" baseline="0" dirty="0" err="1">
                <a:solidFill>
                  <a:srgbClr val="000000"/>
                </a:solidFill>
                <a:latin typeface="Avenir Next LT Pro" panose="020B0504020202020204" pitchFamily="34" charset="0"/>
                <a:cs typeface="Arial" panose="020B0604020202020204" pitchFamily="34" charset="0"/>
              </a:rPr>
              <a:t>histo</a:t>
            </a:r>
            <a:r>
              <a:rPr lang="en-CA" sz="1000" b="0" i="0" u="none" strike="noStrike" baseline="0" dirty="0">
                <a:solidFill>
                  <a:srgbClr val="000000"/>
                </a:solidFill>
                <a:latin typeface="Avenir Next LT Pro" panose="020B0504020202020204" pitchFamily="34" charset="0"/>
                <a:cs typeface="Arial" panose="020B0604020202020204" pitchFamily="34" charset="0"/>
              </a:rPr>
              <a:t>-endoscopic mucosal remission (HEMR), and bowel urgency severity</a:t>
            </a:r>
            <a:r>
              <a:rPr lang="en-CA" sz="1000" b="0" i="0" u="none" strike="noStrike" baseline="30000" dirty="0">
                <a:solidFill>
                  <a:srgbClr val="000000"/>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endParaRPr lang="en-CA" sz="1000" b="0" i="0" u="none" strike="noStrike" baseline="0" dirty="0">
              <a:solidFill>
                <a:srgbClr val="000000"/>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endParaRPr lang="en-CA" sz="1000" b="0" i="0" u="none" strike="noStrike" baseline="0" dirty="0">
              <a:solidFill>
                <a:srgbClr val="000000"/>
              </a:solidFill>
              <a:latin typeface="Avenir Next LT Pro" panose="020B0504020202020204" pitchFamily="34" charset="0"/>
              <a:cs typeface="Arial" panose="020B0604020202020204" pitchFamily="34" charset="0"/>
            </a:endParaRPr>
          </a:p>
          <a:p>
            <a:pPr marL="171450" indent="-171450">
              <a:lnSpc>
                <a:spcPct val="107000"/>
              </a:lnSpc>
              <a:buAutoNum type="arabicPeriod"/>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indent="-171450">
              <a:lnSpc>
                <a:spcPct val="107000"/>
              </a:lnSpc>
              <a:spcAft>
                <a:spcPts val="800"/>
              </a:spcAft>
              <a:buAutoNum type="arabicPeriod"/>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D’Haens</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G, Dubinsky M, Kobayashi T, et al. Mirikizumab as induction and maintenance therapy for ulcerative colitis. </a:t>
            </a:r>
            <a:r>
              <a:rPr lang="en-US" sz="1000" i="1"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Draft Manuscript</a:t>
            </a: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 2023;(TK):TK-TK.</a:t>
            </a:r>
            <a:r>
              <a:rPr lang="en-US" sz="1000" dirty="0">
                <a:solidFill>
                  <a:srgbClr val="FF40FF"/>
                </a:solidFill>
                <a:effectLst/>
                <a:latin typeface="Avenir Next LT Pro" panose="020B050402020202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32712D94-4FC6-794D-9A55-DB1872873871}" type="slidenum">
              <a:rPr lang="en-US" smtClean="0"/>
              <a:pPr/>
              <a:t>17</a:t>
            </a:fld>
            <a:endParaRPr lang="en-US"/>
          </a:p>
        </p:txBody>
      </p:sp>
    </p:spTree>
    <p:extLst>
      <p:ext uri="{BB962C8B-B14F-4D97-AF65-F5344CB8AC3E}">
        <p14:creationId xmlns:p14="http://schemas.microsoft.com/office/powerpoint/2010/main" val="1910003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58468">
              <a:defRPr/>
            </a:pPr>
            <a:r>
              <a:rPr lang="en-US" b="1" dirty="0"/>
              <a:t>Abbreviation(s):</a:t>
            </a:r>
          </a:p>
          <a:p>
            <a:pPr defTabSz="1458468">
              <a:defRPr/>
            </a:pPr>
            <a:r>
              <a:rPr lang="en-GB" dirty="0"/>
              <a:t>IV=Intravenous; SC = Subcutaneous; MIRI=</a:t>
            </a:r>
            <a:r>
              <a:rPr lang="en-GB" sz="1900" dirty="0" err="1">
                <a:latin typeface="Avenir Next LT Pro" panose="020B0504020202020204" pitchFamily="34" charset="0"/>
                <a:cs typeface="Arial" panose="020B0604020202020204" pitchFamily="34" charset="0"/>
              </a:rPr>
              <a:t>Mirikizumab</a:t>
            </a:r>
            <a:r>
              <a:rPr lang="en-GB" dirty="0"/>
              <a:t>; PBO=Placebo; Q4W=Every 4 Weeks</a:t>
            </a:r>
            <a:r>
              <a:rPr lang="en-US" dirty="0"/>
              <a:t>; SC=Subcutaneous. </a:t>
            </a:r>
            <a:endParaRPr lang="en-GB" sz="1900" dirty="0">
              <a:latin typeface="Avenir Next LT Pro" panose="020B0504020202020204" pitchFamily="34" charset="0"/>
              <a:cs typeface="Arial" panose="020B0604020202020204" pitchFamily="34" charset="0"/>
            </a:endParaRPr>
          </a:p>
          <a:p>
            <a:endParaRPr lang="en-US" b="1" dirty="0"/>
          </a:p>
          <a:p>
            <a:r>
              <a:rPr lang="en-US" b="1" dirty="0"/>
              <a:t>Reference(s):</a:t>
            </a:r>
          </a:p>
          <a:p>
            <a:pPr defTabSz="1458468">
              <a:defRPr/>
            </a:pPr>
            <a:r>
              <a:rPr lang="en-US" sz="1900" dirty="0">
                <a:latin typeface="Avenir Next LT Pro" panose="020B0504020202020204" pitchFamily="34" charset="0"/>
                <a:cs typeface="Arial" panose="020B0604020202020204" pitchFamily="34" charset="0"/>
              </a:rPr>
              <a:t>I6T-MC-AMAN Clinical Protocol [Sections 5.1 and 5.6, Pages 30–32].</a:t>
            </a:r>
          </a:p>
          <a:p>
            <a:pPr defTabSz="1458468">
              <a:defRPr/>
            </a:pPr>
            <a:r>
              <a:rPr lang="en-US" sz="1900" dirty="0">
                <a:latin typeface="Avenir Next LT Pro" panose="020B0504020202020204" pitchFamily="34" charset="0"/>
                <a:cs typeface="Arial" panose="020B0604020202020204" pitchFamily="34" charset="0"/>
              </a:rPr>
              <a:t>I6T-MC-AMBG Clinical Protocol [Section 5.1, Pages 38-41].</a:t>
            </a:r>
          </a:p>
          <a:p>
            <a:pPr defTabSz="1458468">
              <a:defRPr/>
            </a:pPr>
            <a:r>
              <a:rPr lang="en-US" sz="1900" dirty="0">
                <a:latin typeface="Avenir Next LT Pro" panose="020B0504020202020204" pitchFamily="34" charset="0"/>
                <a:cs typeface="Arial" panose="020B0604020202020204" pitchFamily="34" charset="0"/>
              </a:rPr>
              <a:t>I6T-MC-AMAP Clinical Protocol [Section 5.1, Pages 39-41].</a:t>
            </a:r>
          </a:p>
          <a:p>
            <a:pPr marL="522484" lvl="1" defTabSz="2348862">
              <a:defRPr/>
            </a:pPr>
            <a:endParaRPr lang="en-US" sz="3000" dirty="0">
              <a:latin typeface="Avenir Next LT Pro" panose="020B0504020202020204" pitchFamily="34" charset="0"/>
              <a:cs typeface="Arial" panose="020B0604020202020204" pitchFamily="34"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2348862" rtl="0" eaLnBrk="1" fontAlgn="auto" latinLnBrk="0" hangingPunct="1">
              <a:lnSpc>
                <a:spcPct val="100000"/>
              </a:lnSpc>
              <a:spcBef>
                <a:spcPts val="0"/>
              </a:spcBef>
              <a:spcAft>
                <a:spcPts val="0"/>
              </a:spcAft>
              <a:buClrTx/>
              <a:buSzTx/>
              <a:buFontTx/>
              <a:buNone/>
              <a:tabLst/>
              <a:defRPr/>
            </a:pPr>
            <a:fld id="{C5D6FAB4-C311-48C5-90F5-A72E7B7A7C7D}" type="slidenum">
              <a:rPr kumimoji="0" lang="en-GB" sz="19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2348862" rtl="0" eaLnBrk="1" fontAlgn="auto" latinLnBrk="0" hangingPunct="1">
                <a:lnSpc>
                  <a:spcPct val="100000"/>
                </a:lnSpc>
                <a:spcBef>
                  <a:spcPts val="0"/>
                </a:spcBef>
                <a:spcAft>
                  <a:spcPts val="0"/>
                </a:spcAft>
                <a:buClrTx/>
                <a:buSzTx/>
                <a:buFontTx/>
                <a:buNone/>
                <a:tabLst/>
                <a:defRPr/>
              </a:pPr>
              <a:t>18</a:t>
            </a:fld>
            <a:endParaRPr kumimoji="0" lang="en-GB" sz="19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125495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58468" rtl="0">
              <a:defRPr/>
            </a:pPr>
            <a:r>
              <a:rPr lang="de-DE" b="1" dirty="0"/>
              <a:t>Abbreviation(s):</a:t>
            </a:r>
          </a:p>
          <a:p>
            <a:pPr defTabSz="1458468" rtl="0">
              <a:defRPr/>
            </a:pPr>
            <a:r>
              <a:rPr lang="de-DE" dirty="0"/>
              <a:t>IV=</a:t>
            </a:r>
            <a:r>
              <a:rPr lang="de-DE" dirty="0" err="1"/>
              <a:t>Intravenous</a:t>
            </a:r>
            <a:r>
              <a:rPr lang="de-DE" dirty="0"/>
              <a:t>; SC = </a:t>
            </a:r>
            <a:r>
              <a:rPr lang="de-DE" dirty="0" err="1"/>
              <a:t>Subcutaneous</a:t>
            </a:r>
            <a:r>
              <a:rPr lang="de-DE" dirty="0"/>
              <a:t>; MIRI=</a:t>
            </a:r>
            <a:r>
              <a:rPr lang="de-DE" sz="1900" dirty="0" err="1">
                <a:latin typeface="Avenir Next LT Pro" panose="020B0504020202020204" pitchFamily="34" charset="0"/>
                <a:cs typeface="Arial" panose="020B0604020202020204" pitchFamily="34" charset="0"/>
              </a:rPr>
              <a:t>Mirikizumab</a:t>
            </a:r>
            <a:r>
              <a:rPr lang="de-DE" dirty="0"/>
              <a:t>; PBO=Placebo; Q4W=Every 4 </a:t>
            </a:r>
            <a:r>
              <a:rPr lang="de-DE" dirty="0" err="1"/>
              <a:t>Weeks</a:t>
            </a:r>
            <a:r>
              <a:rPr lang="de-DE" dirty="0"/>
              <a:t>; SC=</a:t>
            </a:r>
            <a:r>
              <a:rPr lang="de-DE" dirty="0" err="1"/>
              <a:t>Subcutaneous</a:t>
            </a:r>
            <a:r>
              <a:rPr lang="de-DE" dirty="0"/>
              <a:t>. </a:t>
            </a:r>
          </a:p>
          <a:p>
            <a:endParaRPr lang="en-US" b="1" dirty="0"/>
          </a:p>
          <a:p>
            <a:pPr rtl="0"/>
            <a:r>
              <a:rPr lang="de-DE" b="1" dirty="0"/>
              <a:t>Reference(s):</a:t>
            </a:r>
          </a:p>
          <a:p>
            <a:pPr defTabSz="1458468" rtl="0">
              <a:defRPr/>
            </a:pPr>
            <a:r>
              <a:rPr lang="de-DE" sz="1900" dirty="0">
                <a:latin typeface="Avenir Next LT Pro" panose="020B0504020202020204" pitchFamily="34" charset="0"/>
                <a:cs typeface="Arial" panose="020B0604020202020204" pitchFamily="34" charset="0"/>
              </a:rPr>
              <a:t>I6T-MC-AMAN Clinical Protocol [</a:t>
            </a:r>
            <a:r>
              <a:rPr lang="de-DE" sz="1900" dirty="0" err="1">
                <a:latin typeface="Avenir Next LT Pro" panose="020B0504020202020204" pitchFamily="34" charset="0"/>
                <a:cs typeface="Arial" panose="020B0604020202020204" pitchFamily="34" charset="0"/>
              </a:rPr>
              <a:t>Sections</a:t>
            </a:r>
            <a:r>
              <a:rPr lang="de-DE" sz="1900" dirty="0">
                <a:latin typeface="Avenir Next LT Pro" panose="020B0504020202020204" pitchFamily="34" charset="0"/>
                <a:cs typeface="Arial" panose="020B0604020202020204" pitchFamily="34" charset="0"/>
              </a:rPr>
              <a:t> 5.1 and 5.6, Pages 30–32].</a:t>
            </a:r>
          </a:p>
          <a:p>
            <a:pPr defTabSz="1458468" rtl="0">
              <a:defRPr/>
            </a:pPr>
            <a:r>
              <a:rPr lang="de-DE" sz="1900" dirty="0">
                <a:latin typeface="Avenir Next LT Pro" panose="020B0504020202020204" pitchFamily="34" charset="0"/>
                <a:cs typeface="Arial" panose="020B0604020202020204" pitchFamily="34" charset="0"/>
              </a:rPr>
              <a:t>I6T-MC-AMBG Clinical Protocol [</a:t>
            </a:r>
            <a:r>
              <a:rPr lang="de-DE" sz="1900" dirty="0" err="1">
                <a:latin typeface="Avenir Next LT Pro" panose="020B0504020202020204" pitchFamily="34" charset="0"/>
                <a:cs typeface="Arial" panose="020B0604020202020204" pitchFamily="34" charset="0"/>
              </a:rPr>
              <a:t>Section</a:t>
            </a:r>
            <a:r>
              <a:rPr lang="de-DE" sz="1900" dirty="0">
                <a:latin typeface="Avenir Next LT Pro" panose="020B0504020202020204" pitchFamily="34" charset="0"/>
                <a:cs typeface="Arial" panose="020B0604020202020204" pitchFamily="34" charset="0"/>
              </a:rPr>
              <a:t> 5.1, Pages 38-41].</a:t>
            </a:r>
          </a:p>
          <a:p>
            <a:pPr defTabSz="1458468" rtl="0">
              <a:defRPr/>
            </a:pPr>
            <a:r>
              <a:rPr lang="de-DE" sz="1900" dirty="0">
                <a:latin typeface="Avenir Next LT Pro" panose="020B0504020202020204" pitchFamily="34" charset="0"/>
                <a:cs typeface="Arial" panose="020B0604020202020204" pitchFamily="34" charset="0"/>
              </a:rPr>
              <a:t>I6T-MC-AMAP Clinical Protocol [</a:t>
            </a:r>
            <a:r>
              <a:rPr lang="de-DE" sz="1900" dirty="0" err="1">
                <a:latin typeface="Avenir Next LT Pro" panose="020B0504020202020204" pitchFamily="34" charset="0"/>
                <a:cs typeface="Arial" panose="020B0604020202020204" pitchFamily="34" charset="0"/>
              </a:rPr>
              <a:t>Section</a:t>
            </a:r>
            <a:r>
              <a:rPr lang="de-DE" sz="1900" dirty="0">
                <a:latin typeface="Avenir Next LT Pro" panose="020B0504020202020204" pitchFamily="34" charset="0"/>
                <a:cs typeface="Arial" panose="020B0604020202020204" pitchFamily="34" charset="0"/>
              </a:rPr>
              <a:t> 5.1, Pages 39-41].</a:t>
            </a:r>
          </a:p>
          <a:p>
            <a:pPr marL="522484" lvl="1" defTabSz="2348862">
              <a:defRPr/>
            </a:pPr>
            <a:endParaRPr lang="en-US" sz="3000" dirty="0">
              <a:latin typeface="Avenir Next LT Pro" panose="020B0504020202020204" pitchFamily="34" charset="0"/>
              <a:cs typeface="Arial" panose="020B0604020202020204" pitchFamily="34"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2348862" rtl="0" eaLnBrk="1" fontAlgn="auto" latinLnBrk="0" hangingPunct="1">
              <a:lnSpc>
                <a:spcPct val="100000"/>
              </a:lnSpc>
              <a:spcBef>
                <a:spcPts val="0"/>
              </a:spcBef>
              <a:spcAft>
                <a:spcPts val="0"/>
              </a:spcAft>
              <a:buClrTx/>
              <a:buSzTx/>
              <a:buFontTx/>
              <a:buNone/>
              <a:tabLst/>
              <a:defRPr/>
            </a:pPr>
            <a:fld id="{C5D6FAB4-C311-48C5-90F5-A72E7B7A7C7D}" type="slidenum">
              <a:rPr kumimoji="0" sz="19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2348862" rtl="0" eaLnBrk="1" fontAlgn="auto" latinLnBrk="0" hangingPunct="1">
                <a:lnSpc>
                  <a:spcPct val="100000"/>
                </a:lnSpc>
                <a:spcBef>
                  <a:spcPts val="0"/>
                </a:spcBef>
                <a:spcAft>
                  <a:spcPts val="0"/>
                </a:spcAft>
                <a:buClrTx/>
                <a:buSzTx/>
                <a:buFontTx/>
                <a:buNone/>
                <a:tabLst/>
                <a:defRPr/>
              </a:pPr>
              <a:t>19</a:t>
            </a:fld>
            <a:endParaRPr kumimoji="0" sz="19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523285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dirty="0">
                <a:solidFill>
                  <a:srgbClr val="000000"/>
                </a:solidFill>
                <a:latin typeface="Avenir Next LT Pro" panose="020B0504020202020204" pitchFamily="34" charset="0"/>
                <a:cs typeface="Arial" panose="020B0604020202020204" pitchFamily="34" charset="0"/>
              </a:rPr>
              <a:t>Speaker Notes:  </a:t>
            </a:r>
          </a:p>
          <a:p>
            <a:pPr marL="171450" indent="-171450">
              <a:lnSpc>
                <a:spcPct val="107000"/>
              </a:lnSpc>
              <a:spcAft>
                <a:spcPts val="846"/>
              </a:spcAft>
              <a:buFont typeface="Arial" panose="020B0604020202020204" pitchFamily="34" charset="0"/>
              <a:buChar char="•"/>
            </a:pPr>
            <a:r>
              <a:rPr lang="en-CA" sz="1000" dirty="0">
                <a:solidFill>
                  <a:srgbClr val="000000"/>
                </a:solidFill>
                <a:latin typeface="Avenir Next LT Pro" panose="020B0504020202020204" pitchFamily="34" charset="0"/>
                <a:ea typeface="Calibri" panose="020F0502020204030204" pitchFamily="34" charset="0"/>
                <a:cs typeface="Arial" panose="020B0604020202020204" pitchFamily="34" charset="0"/>
              </a:rPr>
              <a:t>This slide describes program disclosures and how questions will be addressed</a:t>
            </a:r>
            <a:endParaRPr lang="en-US" sz="1000" dirty="0">
              <a:solidFill>
                <a:srgbClr val="000000"/>
              </a:solidFill>
              <a:latin typeface="Avenir Next LT Pro" panose="020B05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2712D94-4FC6-794D-9A55-DB1872873871}" type="slidenum">
              <a:rPr lang="en-US" smtClean="0"/>
              <a:pPr/>
              <a:t>2</a:t>
            </a:fld>
            <a:endParaRPr lang="en-US"/>
          </a:p>
        </p:txBody>
      </p:sp>
    </p:spTree>
    <p:extLst>
      <p:ext uri="{BB962C8B-B14F-4D97-AF65-F5344CB8AC3E}">
        <p14:creationId xmlns:p14="http://schemas.microsoft.com/office/powerpoint/2010/main" val="2425166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58356">
              <a:defRPr/>
            </a:pPr>
            <a:r>
              <a:rPr lang="en-US" b="1" dirty="0"/>
              <a:t>Abbreviation(s):</a:t>
            </a:r>
          </a:p>
          <a:p>
            <a:pPr defTabSz="1458356">
              <a:defRPr/>
            </a:pPr>
            <a:r>
              <a:rPr lang="en-GB" dirty="0"/>
              <a:t>IV=Intravenous; MIRI=</a:t>
            </a:r>
            <a:r>
              <a:rPr lang="en-GB" sz="1900" dirty="0" err="1">
                <a:latin typeface="Avenir Next LT Pro" panose="020B0504020202020204" pitchFamily="34" charset="0"/>
                <a:cs typeface="Arial" panose="020B0604020202020204" pitchFamily="34" charset="0"/>
              </a:rPr>
              <a:t>Mirikizumab</a:t>
            </a:r>
            <a:r>
              <a:rPr lang="en-GB" dirty="0"/>
              <a:t>; PBO=Placebo; Q4W=Every 4 Weeks</a:t>
            </a:r>
            <a:r>
              <a:rPr lang="en-US" dirty="0"/>
              <a:t>; SC=Subcutaneous. </a:t>
            </a:r>
            <a:endParaRPr lang="en-GB" sz="1900" dirty="0">
              <a:latin typeface="Avenir Next LT Pro" panose="020B0504020202020204" pitchFamily="34" charset="0"/>
              <a:cs typeface="Arial" panose="020B0604020202020204" pitchFamily="34" charset="0"/>
            </a:endParaRPr>
          </a:p>
          <a:p>
            <a:endParaRPr lang="en-US" b="1" dirty="0"/>
          </a:p>
          <a:p>
            <a:r>
              <a:rPr lang="en-US" b="1" dirty="0"/>
              <a:t>Reference(s):</a:t>
            </a:r>
          </a:p>
          <a:p>
            <a:pPr defTabSz="1458356">
              <a:defRPr/>
            </a:pPr>
            <a:r>
              <a:rPr lang="en-US" sz="1900" dirty="0">
                <a:latin typeface="Avenir Next LT Pro" panose="020B0504020202020204" pitchFamily="34" charset="0"/>
                <a:cs typeface="Arial" panose="020B0604020202020204" pitchFamily="34" charset="0"/>
              </a:rPr>
              <a:t>I6T-MC-AMAN Clinical Protocol [Sections 5.1 and 5.6, Pages 30–32].</a:t>
            </a:r>
          </a:p>
          <a:p>
            <a:pPr defTabSz="1458356">
              <a:defRPr/>
            </a:pPr>
            <a:r>
              <a:rPr lang="en-US" sz="1900" dirty="0">
                <a:latin typeface="Avenir Next LT Pro" panose="020B0504020202020204" pitchFamily="34" charset="0"/>
                <a:cs typeface="Arial" panose="020B0604020202020204" pitchFamily="34" charset="0"/>
              </a:rPr>
              <a:t>I6T-MC-AMBG Clinical Protocol [Section 5.1, Pages 38-41].</a:t>
            </a:r>
          </a:p>
          <a:p>
            <a:pPr defTabSz="1458356">
              <a:defRPr/>
            </a:pPr>
            <a:r>
              <a:rPr lang="en-US" sz="1900" dirty="0">
                <a:latin typeface="Avenir Next LT Pro" panose="020B0504020202020204" pitchFamily="34" charset="0"/>
                <a:cs typeface="Arial" panose="020B0604020202020204" pitchFamily="34" charset="0"/>
              </a:rPr>
              <a:t>I6T-MC-AMAP Clinical Protocol [Section 5.1, Pages 39-41].</a:t>
            </a:r>
          </a:p>
          <a:p>
            <a:pPr defTabSz="1458356">
              <a:defRPr/>
            </a:pPr>
            <a:endParaRPr lang="en-US" sz="1900" dirty="0">
              <a:latin typeface="Avenir Next LT Pro" panose="020B0504020202020204" pitchFamily="34" charset="0"/>
              <a:cs typeface="Arial" panose="020B0604020202020204" pitchFamily="34" charset="0"/>
            </a:endParaRPr>
          </a:p>
          <a:p>
            <a:pPr defTabSz="1458356">
              <a:defRPr/>
            </a:pPr>
            <a:r>
              <a:rPr lang="en-GB" sz="1900" dirty="0">
                <a:latin typeface="Avenir Next LT Pro" panose="020B0504020202020204" pitchFamily="34" charset="0"/>
                <a:cs typeface="Arial" panose="020B0604020202020204" pitchFamily="34" charset="0"/>
              </a:rPr>
              <a:t>QC completed by </a:t>
            </a:r>
            <a:r>
              <a:rPr lang="en-GB" sz="1900" dirty="0" err="1">
                <a:latin typeface="Avenir Next LT Pro" panose="020B0504020202020204" pitchFamily="34" charset="0"/>
                <a:cs typeface="Arial" panose="020B0604020202020204" pitchFamily="34" charset="0"/>
              </a:rPr>
              <a:t>Remedica</a:t>
            </a:r>
            <a:r>
              <a:rPr lang="en-GB" sz="1900" dirty="0">
                <a:latin typeface="Avenir Next LT Pro" panose="020B0504020202020204" pitchFamily="34" charset="0"/>
                <a:cs typeface="Arial" panose="020B0604020202020204" pitchFamily="34" charset="0"/>
              </a:rPr>
              <a:t>, February 26, 2021. Separate individuals at </a:t>
            </a:r>
            <a:r>
              <a:rPr lang="en-GB" sz="1900" dirty="0" err="1">
                <a:latin typeface="Avenir Next LT Pro" panose="020B0504020202020204" pitchFamily="34" charset="0"/>
                <a:cs typeface="Arial" panose="020B0604020202020204" pitchFamily="34" charset="0"/>
              </a:rPr>
              <a:t>Remedica</a:t>
            </a:r>
            <a:r>
              <a:rPr lang="en-GB" sz="1900" dirty="0">
                <a:latin typeface="Avenir Next LT Pro" panose="020B0504020202020204" pitchFamily="34" charset="0"/>
                <a:cs typeface="Arial" panose="020B0604020202020204" pitchFamily="34" charset="0"/>
              </a:rPr>
              <a:t> (on file) generated the slide (February 26, 2021) and performed data review (February 26, 2021).</a:t>
            </a:r>
            <a:endParaRPr lang="en-US" sz="1900" dirty="0">
              <a:latin typeface="Avenir Next LT Pro" panose="020B0504020202020204" pitchFamily="34" charset="0"/>
              <a:cs typeface="Arial" panose="020B0604020202020204" pitchFamily="34" charset="0"/>
            </a:endParaRPr>
          </a:p>
          <a:p>
            <a:pPr defTabSz="1458356">
              <a:defRPr/>
            </a:pPr>
            <a:endParaRPr lang="en-US" sz="1900" dirty="0">
              <a:latin typeface="Avenir Next LT Pro" panose="020B0504020202020204" pitchFamily="34" charset="0"/>
              <a:cs typeface="Arial" panose="020B0604020202020204" pitchFamily="34" charset="0"/>
            </a:endParaRPr>
          </a:p>
          <a:p>
            <a:pPr defTabSz="1458356">
              <a:defRPr/>
            </a:pPr>
            <a:endParaRPr lang="en-US" sz="1900" dirty="0">
              <a:latin typeface="Avenir Next LT Pro" panose="020B0504020202020204" pitchFamily="34" charset="0"/>
              <a:cs typeface="Arial" panose="020B0604020202020204" pitchFamily="34" charset="0"/>
            </a:endParaRPr>
          </a:p>
          <a:p>
            <a:pPr defTabSz="1458356">
              <a:defRPr/>
            </a:pPr>
            <a:endParaRPr lang="en-US" sz="1900" dirty="0">
              <a:latin typeface="Avenir Next LT Pro" panose="020B0504020202020204" pitchFamily="34" charset="0"/>
              <a:cs typeface="Arial" panose="020B0604020202020204" pitchFamily="34" charset="0"/>
            </a:endParaRPr>
          </a:p>
          <a:p>
            <a:pPr defTabSz="1458356">
              <a:defRPr/>
            </a:pPr>
            <a:endParaRPr lang="en-US" sz="1900" dirty="0">
              <a:latin typeface="Avenir Next LT Pro" panose="020B0504020202020204" pitchFamily="34" charset="0"/>
              <a:cs typeface="Arial" panose="020B0604020202020204" pitchFamily="34" charset="0"/>
            </a:endParaRPr>
          </a:p>
          <a:p>
            <a:pPr marL="688987" lvl="1" indent="-364589" defTabSz="1458356">
              <a:buFont typeface="Arial" panose="020B0604020202020204" pitchFamily="34" charset="0"/>
              <a:buChar char="•"/>
              <a:defRPr/>
            </a:pPr>
            <a:endParaRPr lang="en-US" sz="1900" dirty="0">
              <a:latin typeface="Avenir Next LT Pro" panose="020B0504020202020204" pitchFamily="34" charset="0"/>
              <a:cs typeface="Arial" panose="020B0604020202020204" pitchFamily="34" charset="0"/>
            </a:endParaRPr>
          </a:p>
          <a:p>
            <a:pPr marL="688987" lvl="1" indent="-364589" defTabSz="1458356">
              <a:buFont typeface="Arial" panose="020B0604020202020204" pitchFamily="34" charset="0"/>
              <a:buChar char="•"/>
              <a:defRPr/>
            </a:pPr>
            <a:endParaRPr lang="en-US" sz="1900" dirty="0">
              <a:latin typeface="Avenir Next LT Pro" panose="020B05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348691EE-D655-452C-9BD8-67AD8AD0074E}" type="slidenum">
              <a:rPr lang="en-US" smtClean="0"/>
              <a:t>20</a:t>
            </a:fld>
            <a:endParaRPr lang="en-US"/>
          </a:p>
        </p:txBody>
      </p:sp>
    </p:spTree>
    <p:extLst>
      <p:ext uri="{BB962C8B-B14F-4D97-AF65-F5344CB8AC3E}">
        <p14:creationId xmlns:p14="http://schemas.microsoft.com/office/powerpoint/2010/main" val="1970750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i="0" u="none" strike="noStrike" baseline="0" dirty="0">
                <a:solidFill>
                  <a:srgbClr val="000000"/>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US" sz="1000" b="0" i="0" u="none" strike="noStrike" baseline="0" dirty="0" err="1">
                <a:solidFill>
                  <a:srgbClr val="000000"/>
                </a:solidFill>
                <a:latin typeface="Avenir Next LT Pro" panose="020B0504020202020204" pitchFamily="34" charset="0"/>
                <a:cs typeface="Arial" panose="020B0604020202020204" pitchFamily="34" charset="0"/>
              </a:rPr>
              <a:t>Omvoh</a:t>
            </a:r>
            <a:r>
              <a:rPr lang="en-US" sz="1000" b="0" i="0" u="none" strike="noStrike" baseline="0" dirty="0">
                <a:solidFill>
                  <a:srgbClr val="000000"/>
                </a:solidFill>
                <a:latin typeface="Avenir Next LT Pro" panose="020B0504020202020204" pitchFamily="34" charset="0"/>
                <a:cs typeface="Arial" panose="020B0604020202020204" pitchFamily="34" charset="0"/>
              </a:rPr>
              <a:t> was studied in adult patients with </a:t>
            </a:r>
            <a:r>
              <a:rPr lang="en-US" sz="1000" dirty="0">
                <a:solidFill>
                  <a:srgbClr val="000000"/>
                </a:solidFill>
                <a:latin typeface="Avenir Next LT Pro" panose="020B0504020202020204" pitchFamily="34" charset="0"/>
                <a:cs typeface="Arial" panose="020B0604020202020204" pitchFamily="34" charset="0"/>
              </a:rPr>
              <a:t>moderately to severely active UC</a:t>
            </a:r>
            <a:r>
              <a:rPr lang="en-US" sz="1000" baseline="30000" dirty="0">
                <a:solidFill>
                  <a:srgbClr val="000000"/>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US" sz="1000" b="0" i="0" u="none" strike="noStrike" baseline="0" dirty="0">
                <a:solidFill>
                  <a:srgbClr val="000000"/>
                </a:solidFill>
                <a:latin typeface="Avenir Next LT Pro" panose="020B0504020202020204" pitchFamily="34" charset="0"/>
                <a:cs typeface="Arial" panose="020B0604020202020204" pitchFamily="34" charset="0"/>
              </a:rPr>
              <a:t>The modified Mayo score (MMS) is used in clinical trials to measure disease activity, with a score of 4-6 indicating moderate UC and a score of 7-9 indicating severe UC</a:t>
            </a:r>
            <a:r>
              <a:rPr lang="en-US" sz="1000" b="0" i="0" u="none" strike="noStrike" baseline="30000" dirty="0">
                <a:solidFill>
                  <a:srgbClr val="000000"/>
                </a:solidFill>
                <a:latin typeface="Avenir Next LT Pro" panose="020B0504020202020204" pitchFamily="34" charset="0"/>
                <a:cs typeface="Arial" panose="020B0604020202020204" pitchFamily="34" charset="0"/>
              </a:rPr>
              <a:t>2</a:t>
            </a:r>
          </a:p>
          <a:p>
            <a:pPr marL="171450" indent="-171450">
              <a:buFont typeface="Arial" panose="020B0604020202020204" pitchFamily="34" charset="0"/>
              <a:buChar char="•"/>
            </a:pPr>
            <a:r>
              <a:rPr lang="en-US" sz="1000" b="0" i="0" u="none" strike="noStrike" baseline="0" dirty="0">
                <a:solidFill>
                  <a:srgbClr val="000000"/>
                </a:solidFill>
                <a:latin typeface="Avenir Next LT Pro" panose="020B0504020202020204" pitchFamily="34" charset="0"/>
                <a:cs typeface="Arial" panose="020B0604020202020204" pitchFamily="34" charset="0"/>
              </a:rPr>
              <a:t>An endoscopic </a:t>
            </a:r>
            <a:r>
              <a:rPr lang="en-US" sz="1000" b="0" i="0" u="none" strike="noStrike" baseline="0" dirty="0" err="1">
                <a:solidFill>
                  <a:srgbClr val="000000"/>
                </a:solidFill>
                <a:latin typeface="Avenir Next LT Pro" panose="020B0504020202020204" pitchFamily="34" charset="0"/>
                <a:cs typeface="Arial" panose="020B0604020202020204" pitchFamily="34" charset="0"/>
              </a:rPr>
              <a:t>subscore</a:t>
            </a:r>
            <a:r>
              <a:rPr lang="en-US" sz="1000" b="0" i="0" u="none" strike="noStrike" baseline="0" dirty="0">
                <a:solidFill>
                  <a:srgbClr val="000000"/>
                </a:solidFill>
                <a:latin typeface="Avenir Next LT Pro" panose="020B0504020202020204" pitchFamily="34" charset="0"/>
                <a:cs typeface="Arial" panose="020B0604020202020204" pitchFamily="34" charset="0"/>
              </a:rPr>
              <a:t> of 2 is defined by marked erythema, absent vascular pattern, friability and erosions; a </a:t>
            </a:r>
            <a:r>
              <a:rPr lang="en-US" sz="1000" b="0" i="0" u="none" strike="noStrike" baseline="0" dirty="0" err="1">
                <a:solidFill>
                  <a:srgbClr val="000000"/>
                </a:solidFill>
                <a:latin typeface="Avenir Next LT Pro" panose="020B0504020202020204" pitchFamily="34" charset="0"/>
                <a:cs typeface="Arial" panose="020B0604020202020204" pitchFamily="34" charset="0"/>
              </a:rPr>
              <a:t>subscore</a:t>
            </a:r>
            <a:r>
              <a:rPr lang="en-US" sz="1000" b="0" i="0" u="none" strike="noStrike" baseline="0" dirty="0">
                <a:solidFill>
                  <a:srgbClr val="000000"/>
                </a:solidFill>
                <a:latin typeface="Avenir Next LT Pro" panose="020B0504020202020204" pitchFamily="34" charset="0"/>
                <a:cs typeface="Arial" panose="020B0604020202020204" pitchFamily="34" charset="0"/>
              </a:rPr>
              <a:t> of 3 is defined by spontaneous bleeding and ulceration</a:t>
            </a:r>
            <a:r>
              <a:rPr lang="en-US" sz="1000" b="0" i="0" u="none" strike="noStrike" baseline="30000" dirty="0">
                <a:solidFill>
                  <a:srgbClr val="000000"/>
                </a:solidFill>
                <a:latin typeface="Avenir Next LT Pro" panose="020B0504020202020204" pitchFamily="34" charset="0"/>
                <a:cs typeface="Arial" panose="020B0604020202020204" pitchFamily="34" charset="0"/>
              </a:rPr>
              <a:t>3</a:t>
            </a:r>
          </a:p>
          <a:p>
            <a:pPr marL="171450" indent="-171450">
              <a:buFont typeface="Arial" panose="020B0604020202020204" pitchFamily="34" charset="0"/>
              <a:buChar char="•"/>
            </a:pPr>
            <a:r>
              <a:rPr lang="en-US" sz="1000" b="0" i="0" u="none" strike="noStrike" baseline="0" dirty="0">
                <a:solidFill>
                  <a:srgbClr val="000000"/>
                </a:solidFill>
                <a:latin typeface="Avenir Next LT Pro" panose="020B0504020202020204" pitchFamily="34" charset="0"/>
                <a:cs typeface="Arial" panose="020B0604020202020204" pitchFamily="34" charset="0"/>
              </a:rPr>
              <a:t>At baseline, 53% of patients had severely active disease (MMS of 7 to 9)</a:t>
            </a:r>
            <a:r>
              <a:rPr lang="en-US" sz="1000" b="0" i="0" u="none" strike="noStrike" baseline="30000" dirty="0">
                <a:solidFill>
                  <a:srgbClr val="000000"/>
                </a:solidFill>
                <a:latin typeface="Avenir Next LT Pro" panose="020B0504020202020204" pitchFamily="34" charset="0"/>
                <a:cs typeface="Arial" panose="020B0604020202020204" pitchFamily="34" charset="0"/>
              </a:rPr>
              <a:t>1</a:t>
            </a:r>
            <a:endParaRPr lang="en-US" sz="1000" b="0" i="0" u="none" strike="noStrike" baseline="0" dirty="0">
              <a:solidFill>
                <a:srgbClr val="000000"/>
              </a:solidFill>
              <a:latin typeface="Avenir Next LT Pro" panose="020B0504020202020204" pitchFamily="34" charset="0"/>
              <a:cs typeface="Arial" panose="020B0604020202020204" pitchFamily="34" charset="0"/>
            </a:endParaRPr>
          </a:p>
          <a:p>
            <a:endParaRPr lang="en-CA" sz="1000" b="1" i="0" u="none" strike="noStrike" baseline="0" dirty="0">
              <a:solidFill>
                <a:srgbClr val="000000"/>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Naegeli</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AN, Hunter T, Dong Y, et al. Full, partial, and modified permutations of the </a:t>
            </a:r>
            <a:b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b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mayo score: characterizing clinical and patient-reported outcomes in ulcerative colitis patients. </a:t>
            </a:r>
            <a:r>
              <a:rPr lang="en-US" sz="1000" i="1"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Crohns</a:t>
            </a:r>
            <a:r>
              <a:rPr lang="en-US" sz="1000" i="1"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Colitis 360</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2021;3(1):1-8. doi:10.1093/</a:t>
            </a: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crocol</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/otab007</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Paine ER. </a:t>
            </a: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Colonoscopic</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evaluation in ulcerative colitis. </a:t>
            </a:r>
            <a:r>
              <a:rPr lang="en-US" sz="1000" i="1"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Gastroenterol Rep (</a:t>
            </a:r>
            <a:r>
              <a:rPr lang="en-US" sz="1000" i="1"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Oxf</a:t>
            </a:r>
            <a:r>
              <a:rPr lang="en-US" sz="1000" i="1"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a:t>
            </a:r>
            <a:b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br>
            <a:r>
              <a:rPr lang="pt-BR"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2014;2(3):161-168. doi:10.1093/</a:t>
            </a:r>
            <a:r>
              <a:rPr lang="pt-BR"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gastro</a:t>
            </a:r>
            <a:r>
              <a:rPr lang="pt-BR"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/gou028</a:t>
            </a:r>
            <a:endPar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2712D94-4FC6-794D-9A55-DB1872873871}" type="slidenum">
              <a:rPr lang="en-US" smtClean="0"/>
              <a:pPr/>
              <a:t>21</a:t>
            </a:fld>
            <a:endParaRPr lang="en-US"/>
          </a:p>
        </p:txBody>
      </p:sp>
    </p:spTree>
    <p:extLst>
      <p:ext uri="{BB962C8B-B14F-4D97-AF65-F5344CB8AC3E}">
        <p14:creationId xmlns:p14="http://schemas.microsoft.com/office/powerpoint/2010/main" val="608508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i="0" u="none" strike="noStrike" baseline="0" dirty="0">
                <a:solidFill>
                  <a:srgbClr val="000000"/>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US" sz="1000" b="0" i="0" u="none" strike="noStrike" baseline="0" dirty="0">
                <a:solidFill>
                  <a:srgbClr val="000000"/>
                </a:solidFill>
                <a:latin typeface="Avenir Next LT Pro" panose="020B0504020202020204" pitchFamily="34" charset="0"/>
                <a:cs typeface="Arial" panose="020B0604020202020204" pitchFamily="34" charset="0"/>
              </a:rPr>
              <a:t>At the start of the first Phase 3 trial (LUCENT-1) 57% of participants were biologic and </a:t>
            </a:r>
            <a:r>
              <a:rPr lang="en-US" sz="1000" b="0" i="0" u="none" strike="noStrike" baseline="0" dirty="0" err="1">
                <a:solidFill>
                  <a:srgbClr val="000000"/>
                </a:solidFill>
                <a:latin typeface="Avenir Next LT Pro" panose="020B0504020202020204" pitchFamily="34" charset="0"/>
                <a:cs typeface="Arial" panose="020B0604020202020204" pitchFamily="34" charset="0"/>
              </a:rPr>
              <a:t>JAKi</a:t>
            </a:r>
            <a:r>
              <a:rPr lang="en-US" sz="1000" b="0" i="0" u="none" strike="noStrike" baseline="0" dirty="0">
                <a:solidFill>
                  <a:srgbClr val="000000"/>
                </a:solidFill>
                <a:latin typeface="Avenir Next LT Pro" panose="020B0504020202020204" pitchFamily="34" charset="0"/>
                <a:cs typeface="Arial" panose="020B0604020202020204" pitchFamily="34" charset="0"/>
              </a:rPr>
              <a:t>-naive, 41% had failed at least one biologic or tofacitinib</a:t>
            </a:r>
            <a:r>
              <a:rPr lang="en-US" sz="1000" b="0" i="0" u="none" strike="noStrike" baseline="30000" dirty="0">
                <a:solidFill>
                  <a:srgbClr val="000000"/>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US" sz="1000" b="0" i="0" u="none" strike="noStrike" baseline="0" dirty="0">
                <a:solidFill>
                  <a:srgbClr val="000000"/>
                </a:solidFill>
                <a:latin typeface="Avenir Next LT Pro" panose="020B0504020202020204" pitchFamily="34" charset="0"/>
                <a:cs typeface="Arial" panose="020B0604020202020204" pitchFamily="34" charset="0"/>
              </a:rPr>
              <a:t>Of those who failed at least one prior biologic or tofacitinib in LUCENT-1, 9% had prior tofacitinib failure, 44% had prior vedolizumab failure, and 90% had prior anti-TNF failure</a:t>
            </a:r>
            <a:r>
              <a:rPr lang="en-US" sz="1000" b="0" i="0" u="none" strike="noStrike" baseline="30000" dirty="0">
                <a:solidFill>
                  <a:srgbClr val="000000"/>
                </a:solidFill>
                <a:latin typeface="Avenir Next LT Pro" panose="020B0504020202020204" pitchFamily="34" charset="0"/>
                <a:cs typeface="Arial" panose="020B0604020202020204" pitchFamily="34" charset="0"/>
              </a:rPr>
              <a:t>3</a:t>
            </a:r>
          </a:p>
          <a:p>
            <a:pPr marL="171450" indent="-171450">
              <a:buFont typeface="Arial" panose="020B0604020202020204" pitchFamily="34" charset="0"/>
              <a:buChar char="•"/>
            </a:pPr>
            <a:r>
              <a:rPr lang="en-US" sz="1000" b="0" i="0" u="none" strike="noStrike" baseline="0" dirty="0">
                <a:solidFill>
                  <a:srgbClr val="000000"/>
                </a:solidFill>
                <a:latin typeface="Avenir Next LT Pro" panose="020B0504020202020204" pitchFamily="34" charset="0"/>
                <a:cs typeface="Arial" panose="020B0604020202020204" pitchFamily="34" charset="0"/>
              </a:rPr>
              <a:t>In LUCENT-2, 6% had prior tofacitinib failure, 37% had prior vedolizumab failure, and 88% had prior anti-TNF failure</a:t>
            </a:r>
            <a:r>
              <a:rPr lang="en-US" sz="1000" b="0" i="0" u="none" strike="noStrike" baseline="30000" dirty="0">
                <a:solidFill>
                  <a:srgbClr val="000000"/>
                </a:solidFill>
                <a:latin typeface="Avenir Next LT Pro" panose="020B0504020202020204" pitchFamily="34" charset="0"/>
                <a:cs typeface="Arial" panose="020B0604020202020204" pitchFamily="34" charset="0"/>
              </a:rPr>
              <a:t>2</a:t>
            </a:r>
            <a:endParaRPr lang="en-CA" sz="1000" b="1" i="0" u="none" strike="noStrike" baseline="30000" dirty="0">
              <a:solidFill>
                <a:srgbClr val="000000"/>
              </a:solidFill>
              <a:latin typeface="Avenir Next LT Pro" panose="020B0504020202020204" pitchFamily="34" charset="0"/>
              <a:cs typeface="Arial" panose="020B0604020202020204" pitchFamily="34" charset="0"/>
            </a:endParaRPr>
          </a:p>
          <a:p>
            <a:endParaRPr lang="en-CA" sz="1000" b="1" i="0" u="none" strike="noStrike" baseline="0" dirty="0">
              <a:solidFill>
                <a:srgbClr val="000000"/>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Speaker Prompt: </a:t>
            </a:r>
            <a:r>
              <a:rPr lang="en-CA" sz="1000" b="0" i="0" u="none" strike="noStrike" baseline="0" dirty="0">
                <a:solidFill>
                  <a:srgbClr val="000000"/>
                </a:solidFill>
                <a:latin typeface="Avenir Next LT Pro" panose="020B0504020202020204" pitchFamily="34" charset="0"/>
                <a:cs typeface="Arial" panose="020B0604020202020204" pitchFamily="34" charset="0"/>
              </a:rPr>
              <a:t>The study population includes patients who had previously failed a biologic, a population that may struggle to find a treatment that will work better for them. Does anyone in your practice—or the case study you built earlier—come to mind? </a:t>
            </a:r>
            <a:endParaRPr lang="en-CA" sz="1000" b="1" i="0" u="none" strike="noStrike" baseline="0" dirty="0">
              <a:solidFill>
                <a:srgbClr val="000000"/>
              </a:solidFill>
              <a:latin typeface="Avenir Next LT Pro" panose="020B0504020202020204" pitchFamily="34" charset="0"/>
              <a:cs typeface="Arial" panose="020B0604020202020204" pitchFamily="34" charset="0"/>
            </a:endParaRPr>
          </a:p>
          <a:p>
            <a:endParaRPr lang="en-CA" sz="1000" b="1" i="0" u="none" strike="noStrike" baseline="0" dirty="0">
              <a:solidFill>
                <a:srgbClr val="000000"/>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D’Haens</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G, Dubinsky M, Kobayashi T, et al. Mirikizumab as induction and maintenance therapy for ulcerative colitis: supplementary appendix. </a:t>
            </a:r>
            <a:r>
              <a:rPr lang="en-US" sz="1000" i="1"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Draft Manuscript</a:t>
            </a: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 2023;(TK):TK-TK.</a:t>
            </a:r>
            <a:endParaRPr lang="en-US" sz="1000" dirty="0">
              <a:solidFill>
                <a:srgbClr val="FF40FF"/>
              </a:solidFill>
              <a:effectLst/>
              <a:latin typeface="Avenir Next LT Pro" panose="020B050402020202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D’Haens</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G, Dubinsky M, Kobayashi T, et al. Mirikizumab as induction and maintenance therapy for ulcerative colitis. </a:t>
            </a:r>
            <a:r>
              <a:rPr lang="en-US" sz="1000" i="1"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Draft Manuscript</a:t>
            </a: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 2023;(TK):TK-TK. </a:t>
            </a:r>
            <a:endParaRPr lang="en-US" sz="1000" dirty="0">
              <a:solidFill>
                <a:srgbClr val="FF40FF"/>
              </a:solidFill>
              <a:effectLst/>
              <a:latin typeface="Avenir Next LT Pro" panose="020B05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2712D94-4FC6-794D-9A55-DB1872873871}" type="slidenum">
              <a:rPr lang="en-US" smtClean="0"/>
              <a:pPr/>
              <a:t>22</a:t>
            </a:fld>
            <a:endParaRPr lang="en-US"/>
          </a:p>
        </p:txBody>
      </p:sp>
    </p:spTree>
    <p:extLst>
      <p:ext uri="{BB962C8B-B14F-4D97-AF65-F5344CB8AC3E}">
        <p14:creationId xmlns:p14="http://schemas.microsoft.com/office/powerpoint/2010/main" val="2297319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de-DE" b="1" dirty="0"/>
              <a:t>Abbreviation(s):</a:t>
            </a:r>
          </a:p>
          <a:p>
            <a:pPr defTabSz="1458356" rtl="0">
              <a:defRPr/>
            </a:pPr>
            <a:r>
              <a:rPr lang="de-DE" dirty="0"/>
              <a:t>IV=</a:t>
            </a:r>
            <a:r>
              <a:rPr lang="de-DE" dirty="0" err="1"/>
              <a:t>Intravenous</a:t>
            </a:r>
            <a:r>
              <a:rPr lang="de-DE" dirty="0"/>
              <a:t>; MIRI=Mirikizumab; </a:t>
            </a:r>
            <a:r>
              <a:rPr lang="de-DE" dirty="0" err="1"/>
              <a:t>mITT</a:t>
            </a:r>
            <a:r>
              <a:rPr lang="de-DE" dirty="0"/>
              <a:t>=</a:t>
            </a:r>
            <a:r>
              <a:rPr lang="de-DE" dirty="0" err="1"/>
              <a:t>Modified</a:t>
            </a:r>
            <a:r>
              <a:rPr lang="de-DE" dirty="0"/>
              <a:t> </a:t>
            </a:r>
            <a:r>
              <a:rPr lang="de-DE" dirty="0" err="1"/>
              <a:t>Intent-to-Treat</a:t>
            </a:r>
            <a:r>
              <a:rPr lang="de-DE" dirty="0"/>
              <a:t>; PBO=Placebo; SD=Standard Deviation. </a:t>
            </a:r>
          </a:p>
          <a:p>
            <a:pPr defTabSz="1458356">
              <a:defRPr/>
            </a:pPr>
            <a:endParaRPr lang="en-US" dirty="0"/>
          </a:p>
          <a:p>
            <a:pPr defTabSz="1458356" rtl="0">
              <a:defRPr/>
            </a:pPr>
            <a:r>
              <a:rPr lang="de-DE" b="1" dirty="0"/>
              <a:t>Reference(s):</a:t>
            </a:r>
          </a:p>
          <a:p>
            <a:pPr defTabSz="1458356" rtl="0">
              <a:defRPr/>
            </a:pP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lillyce</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prd</a:t>
            </a:r>
            <a:r>
              <a:rPr lang="de-DE" sz="1900" dirty="0">
                <a:latin typeface="Avenir Next LT Pro" panose="020B0504020202020204" pitchFamily="34" charset="0"/>
                <a:ea typeface="Times New Roman" panose="02020603050405020304" pitchFamily="18" charset="0"/>
              </a:rPr>
              <a:t>/ly3074828/i6t_mc_aman/intrm1/</a:t>
            </a:r>
            <a:r>
              <a:rPr lang="de-DE" sz="1900" dirty="0" err="1">
                <a:latin typeface="Avenir Next LT Pro" panose="020B0504020202020204" pitchFamily="34" charset="0"/>
                <a:ea typeface="Times New Roman" panose="02020603050405020304" pitchFamily="18" charset="0"/>
              </a:rPr>
              <a:t>output</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restricted</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tfl</a:t>
            </a:r>
            <a:r>
              <a:rPr lang="de-DE" sz="1900" dirty="0">
                <a:latin typeface="Avenir Next LT Pro" panose="020B0504020202020204" pitchFamily="34" charset="0"/>
                <a:ea typeface="Times New Roman" panose="02020603050405020304" pitchFamily="18" charset="0"/>
              </a:rPr>
              <a:t>/t_dm_sum_mitt.rtf                                    </a:t>
            </a:r>
          </a:p>
          <a:p>
            <a:pPr defTabSz="1458356">
              <a:defRPr/>
            </a:pPr>
            <a:endParaRPr lang="en-US" dirty="0"/>
          </a:p>
          <a:p>
            <a:pPr defTabSz="1458356" rtl="0">
              <a:defRPr/>
            </a:pPr>
            <a:r>
              <a:rPr lang="de-DE" dirty="0"/>
              <a:t>QC </a:t>
            </a:r>
            <a:r>
              <a:rPr lang="de-DE" dirty="0" err="1"/>
              <a:t>completed</a:t>
            </a:r>
            <a:r>
              <a:rPr lang="de-DE" dirty="0"/>
              <a:t> </a:t>
            </a:r>
            <a:r>
              <a:rPr lang="de-DE" dirty="0" err="1"/>
              <a:t>by</a:t>
            </a:r>
            <a:r>
              <a:rPr lang="de-DE" dirty="0"/>
              <a:t> Lu Zhang (March 9, 2021).</a:t>
            </a:r>
          </a:p>
          <a:p>
            <a:endParaRPr lang="en-US" dirty="0"/>
          </a:p>
        </p:txBody>
      </p:sp>
      <p:sp>
        <p:nvSpPr>
          <p:cNvPr id="4" name="Slide Number Placeholder 3"/>
          <p:cNvSpPr>
            <a:spLocks noGrp="1"/>
          </p:cNvSpPr>
          <p:nvPr>
            <p:ph type="sldNum" sz="quarter" idx="10"/>
          </p:nvPr>
        </p:nvSpPr>
        <p:spPr/>
        <p:txBody>
          <a:bodyPr/>
          <a:lstStyle/>
          <a:p>
            <a:pPr marL="0" marR="0" lvl="0" indent="0" algn="r" defTabSz="1458356" rtl="0" eaLnBrk="1" fontAlgn="auto" latinLnBrk="0" hangingPunct="1">
              <a:lnSpc>
                <a:spcPct val="100000"/>
              </a:lnSpc>
              <a:spcBef>
                <a:spcPts val="0"/>
              </a:spcBef>
              <a:spcAft>
                <a:spcPts val="0"/>
              </a:spcAft>
              <a:buClrTx/>
              <a:buSzTx/>
              <a:buFontTx/>
              <a:buNone/>
              <a:tabLst/>
              <a:defRPr/>
            </a:pPr>
            <a:fld id="{ECD285CE-6A67-6D48-A8BC-DA5F08963374}" type="slidenum">
              <a:rPr kumimoji="0"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356" rtl="0" eaLnBrk="1" fontAlgn="auto" latinLnBrk="0" hangingPunct="1">
                <a:lnSpc>
                  <a:spcPct val="100000"/>
                </a:lnSpc>
                <a:spcBef>
                  <a:spcPts val="0"/>
                </a:spcBef>
                <a:spcAft>
                  <a:spcPts val="0"/>
                </a:spcAft>
                <a:buClrTx/>
                <a:buSzTx/>
                <a:buFontTx/>
                <a:buNone/>
                <a:tabLst/>
                <a:defRPr/>
              </a:pPr>
              <a:t>23</a:t>
            </a:fld>
            <a:endParaRPr kumimoji="0" sz="12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555475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de-DE" b="1" dirty="0"/>
              <a:t>Abbreviation(s):</a:t>
            </a:r>
          </a:p>
          <a:p>
            <a:pPr defTabSz="1458356" rtl="0">
              <a:defRPr/>
            </a:pPr>
            <a:r>
              <a:rPr lang="de-DE" dirty="0"/>
              <a:t>IV=</a:t>
            </a:r>
            <a:r>
              <a:rPr lang="de-DE" dirty="0" err="1"/>
              <a:t>Intravenous</a:t>
            </a:r>
            <a:r>
              <a:rPr lang="de-DE" dirty="0"/>
              <a:t>; MIRI=Mirikizumab; </a:t>
            </a:r>
            <a:r>
              <a:rPr lang="de-DE" dirty="0" err="1"/>
              <a:t>mITT</a:t>
            </a:r>
            <a:r>
              <a:rPr lang="de-DE" dirty="0"/>
              <a:t>=</a:t>
            </a:r>
            <a:r>
              <a:rPr lang="de-DE" dirty="0" err="1"/>
              <a:t>Modified</a:t>
            </a:r>
            <a:r>
              <a:rPr lang="de-DE" dirty="0"/>
              <a:t> </a:t>
            </a:r>
            <a:r>
              <a:rPr lang="de-DE" dirty="0" err="1"/>
              <a:t>Intent-to-Treat</a:t>
            </a:r>
            <a:r>
              <a:rPr lang="de-DE" dirty="0"/>
              <a:t>; PBO=Placebo; SD=Standard Deviation. </a:t>
            </a:r>
          </a:p>
          <a:p>
            <a:pPr defTabSz="1458356">
              <a:defRPr/>
            </a:pPr>
            <a:endParaRPr lang="en-US" dirty="0"/>
          </a:p>
          <a:p>
            <a:pPr defTabSz="1458356" rtl="0">
              <a:defRPr/>
            </a:pPr>
            <a:r>
              <a:rPr lang="de-DE" b="1" dirty="0"/>
              <a:t>Reference(s):</a:t>
            </a:r>
          </a:p>
          <a:p>
            <a:pPr defTabSz="1458356" rtl="0">
              <a:defRPr/>
            </a:pP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lillyce</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prd</a:t>
            </a:r>
            <a:r>
              <a:rPr lang="de-DE" sz="1900" dirty="0">
                <a:latin typeface="Avenir Next LT Pro" panose="020B0504020202020204" pitchFamily="34" charset="0"/>
                <a:ea typeface="Times New Roman" panose="02020603050405020304" pitchFamily="18" charset="0"/>
              </a:rPr>
              <a:t>/ly3074828/i6t_mc_aman/intrm1/</a:t>
            </a:r>
            <a:r>
              <a:rPr lang="de-DE" sz="1900" dirty="0" err="1">
                <a:latin typeface="Avenir Next LT Pro" panose="020B0504020202020204" pitchFamily="34" charset="0"/>
                <a:ea typeface="Times New Roman" panose="02020603050405020304" pitchFamily="18" charset="0"/>
              </a:rPr>
              <a:t>output</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restricted</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tfl</a:t>
            </a:r>
            <a:r>
              <a:rPr lang="de-DE" sz="1900" dirty="0">
                <a:latin typeface="Avenir Next LT Pro" panose="020B0504020202020204" pitchFamily="34" charset="0"/>
                <a:ea typeface="Times New Roman" panose="02020603050405020304" pitchFamily="18" charset="0"/>
              </a:rPr>
              <a:t>/t_dm_sum_mitt.rtf                                    </a:t>
            </a:r>
          </a:p>
          <a:p>
            <a:pPr defTabSz="1458356">
              <a:defRPr/>
            </a:pPr>
            <a:endParaRPr lang="en-US" b="1" dirty="0"/>
          </a:p>
          <a:p>
            <a:pPr defTabSz="1458356" rtl="0">
              <a:defRPr/>
            </a:pPr>
            <a:r>
              <a:rPr lang="de-DE" dirty="0"/>
              <a:t>QC </a:t>
            </a:r>
            <a:r>
              <a:rPr lang="de-DE" dirty="0" err="1"/>
              <a:t>completed</a:t>
            </a:r>
            <a:r>
              <a:rPr lang="de-DE" dirty="0"/>
              <a:t> </a:t>
            </a:r>
            <a:r>
              <a:rPr lang="de-DE" dirty="0" err="1"/>
              <a:t>by</a:t>
            </a:r>
            <a:r>
              <a:rPr lang="de-DE" dirty="0"/>
              <a:t> Lu Zhang (March 9, 2021).</a:t>
            </a:r>
          </a:p>
          <a:p>
            <a:endParaRPr lang="en-US" dirty="0"/>
          </a:p>
        </p:txBody>
      </p:sp>
      <p:sp>
        <p:nvSpPr>
          <p:cNvPr id="4" name="Slide Number Placeholder 3"/>
          <p:cNvSpPr>
            <a:spLocks noGrp="1"/>
          </p:cNvSpPr>
          <p:nvPr>
            <p:ph type="sldNum" sz="quarter" idx="10"/>
          </p:nvPr>
        </p:nvSpPr>
        <p:spPr/>
        <p:txBody>
          <a:bodyPr/>
          <a:lstStyle/>
          <a:p>
            <a:pPr marL="0" marR="0" lvl="0" indent="0" algn="r" defTabSz="1458356" rtl="0" eaLnBrk="1" fontAlgn="auto" latinLnBrk="0" hangingPunct="1">
              <a:lnSpc>
                <a:spcPct val="100000"/>
              </a:lnSpc>
              <a:spcBef>
                <a:spcPts val="0"/>
              </a:spcBef>
              <a:spcAft>
                <a:spcPts val="0"/>
              </a:spcAft>
              <a:buClrTx/>
              <a:buSzTx/>
              <a:buFontTx/>
              <a:buNone/>
              <a:tabLst/>
              <a:defRPr/>
            </a:pPr>
            <a:fld id="{ECD285CE-6A67-6D48-A8BC-DA5F08963374}" type="slidenum">
              <a:rPr kumimoji="0"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356" rtl="0" eaLnBrk="1" fontAlgn="auto" latinLnBrk="0" hangingPunct="1">
                <a:lnSpc>
                  <a:spcPct val="100000"/>
                </a:lnSpc>
                <a:spcBef>
                  <a:spcPts val="0"/>
                </a:spcBef>
                <a:spcAft>
                  <a:spcPts val="0"/>
                </a:spcAft>
                <a:buClrTx/>
                <a:buSzTx/>
                <a:buFontTx/>
                <a:buNone/>
                <a:tabLst/>
                <a:defRPr/>
              </a:pPr>
              <a:t>24</a:t>
            </a:fld>
            <a:endParaRPr kumimoji="0" sz="12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870211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712D94-4FC6-794D-9A55-DB1872873871}" type="slidenum">
              <a:rPr lang="en-US" smtClean="0"/>
              <a:pPr/>
              <a:t>25</a:t>
            </a:fld>
            <a:endParaRPr lang="en-US"/>
          </a:p>
        </p:txBody>
      </p:sp>
    </p:spTree>
    <p:extLst>
      <p:ext uri="{BB962C8B-B14F-4D97-AF65-F5344CB8AC3E}">
        <p14:creationId xmlns:p14="http://schemas.microsoft.com/office/powerpoint/2010/main" val="1660303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u="none" strike="noStrike" baseline="0" dirty="0">
                <a:solidFill>
                  <a:srgbClr val="FF40FF"/>
                </a:solidFill>
                <a:latin typeface="Avenir Next LT Pro" panose="020B0504020202020204" pitchFamily="34" charset="0"/>
                <a:cs typeface="Arial" panose="020B0604020202020204" pitchFamily="34" charset="0"/>
              </a:rPr>
              <a:t>Claim TK </a:t>
            </a:r>
            <a:endParaRPr lang="en-US" sz="1000" b="0" i="0" u="none" strike="noStrike" baseline="0" dirty="0">
              <a:solidFill>
                <a:srgbClr val="FF40FF"/>
              </a:solidFill>
              <a:latin typeface="Avenir Next LT Pro" panose="020B0504020202020204" pitchFamily="34" charset="0"/>
              <a:cs typeface="Arial" panose="020B0604020202020204" pitchFamily="34" charset="0"/>
            </a:endParaRPr>
          </a:p>
          <a:p>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chemeClr val="tx1"/>
                </a:solidFill>
                <a:latin typeface="Avenir Next LT Pro" panose="020B0504020202020204" pitchFamily="34" charset="0"/>
                <a:cs typeface="Arial" panose="020B0604020202020204" pitchFamily="34" charset="0"/>
              </a:rPr>
              <a:t>Speaker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venir Next LT Pro" panose="020B0504020202020204" pitchFamily="34" charset="0"/>
                <a:cs typeface="Arial" panose="020B0604020202020204" pitchFamily="34" charset="0"/>
              </a:rPr>
              <a:t>The Mayo score is composed of four categories (bleeding, stool frequency, physician assessment, and endoscopic appearance) rated from 0–3 that are summed to give a total score that ranges from 0–12, with higher scores indicating worse severity</a:t>
            </a:r>
            <a:r>
              <a:rPr lang="en-US" sz="1000" baseline="30000" dirty="0">
                <a:solidFill>
                  <a:schemeClr val="tx1"/>
                </a:solidFill>
                <a:latin typeface="Avenir Next LT Pro" panose="020B0504020202020204" pitchFamily="34" charset="0"/>
                <a:cs typeface="Arial" panose="020B0604020202020204" pitchFamily="34" charset="0"/>
              </a:rPr>
              <a:t>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venir Next LT Pro" panose="020B0504020202020204" pitchFamily="34" charset="0"/>
                <a:cs typeface="Arial" panose="020B0604020202020204" pitchFamily="34" charset="0"/>
              </a:rPr>
              <a:t>The modified Mayo Score (MMS) ranges from 0-9 and omits the physician assessment</a:t>
            </a:r>
            <a:r>
              <a:rPr lang="en-US" sz="1000" baseline="30000" dirty="0">
                <a:solidFill>
                  <a:schemeClr val="tx1"/>
                </a:solidFill>
                <a:latin typeface="Avenir Next LT Pro" panose="020B0504020202020204" pitchFamily="34" charset="0"/>
                <a:cs typeface="Arial" panose="020B0604020202020204" pitchFamily="34" charset="0"/>
              </a:rPr>
              <a:t>2</a:t>
            </a:r>
            <a:endParaRPr lang="en-US" sz="1000" dirty="0">
              <a:solidFill>
                <a:schemeClr val="tx1"/>
              </a:solidFill>
              <a:latin typeface="Avenir Next LT Pro" panose="020B05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venir Next LT Pro" panose="020B0504020202020204" pitchFamily="34" charset="0"/>
                <a:cs typeface="Arial" panose="020B0604020202020204" pitchFamily="34" charset="0"/>
              </a:rPr>
              <a:t>In the induction trial (LUCENT-1), clinical remission and clinical response endpoints were based on the patients’ MMS</a:t>
            </a:r>
            <a:r>
              <a:rPr lang="en-US" sz="1000" baseline="30000" dirty="0">
                <a:solidFill>
                  <a:schemeClr val="tx1"/>
                </a:solidFill>
                <a:latin typeface="Avenir Next LT Pro" panose="020B0504020202020204" pitchFamily="34" charset="0"/>
                <a:cs typeface="Arial" panose="020B0604020202020204" pitchFamily="34" charset="0"/>
              </a:rPr>
              <a:t>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Naegeli</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AN, Hunter T, Dong Y, et al. Full, partial, and modified permutations of the </a:t>
            </a:r>
            <a:b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b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mayo score: characterizing clinical and patient-reported outcomes in ulcerative colitis patients. </a:t>
            </a:r>
            <a:r>
              <a:rPr lang="en-US" sz="1000" i="1"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Crohns</a:t>
            </a:r>
            <a:r>
              <a:rPr lang="en-US" sz="1000" i="1"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Colitis 360</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2021;3(1):1-8. doi:10.1093/</a:t>
            </a: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crocol</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/otab007</a:t>
            </a:r>
          </a:p>
        </p:txBody>
      </p:sp>
      <p:sp>
        <p:nvSpPr>
          <p:cNvPr id="4" name="Slide Number Placeholder 3"/>
          <p:cNvSpPr>
            <a:spLocks noGrp="1"/>
          </p:cNvSpPr>
          <p:nvPr>
            <p:ph type="sldNum" sz="quarter" idx="5"/>
          </p:nvPr>
        </p:nvSpPr>
        <p:spPr/>
        <p:txBody>
          <a:bodyPr/>
          <a:lstStyle/>
          <a:p>
            <a:fld id="{32712D94-4FC6-794D-9A55-DB1872873871}" type="slidenum">
              <a:rPr lang="en-US" smtClean="0"/>
              <a:pPr/>
              <a:t>26</a:t>
            </a:fld>
            <a:endParaRPr lang="en-US"/>
          </a:p>
        </p:txBody>
      </p:sp>
    </p:spTree>
    <p:extLst>
      <p:ext uri="{BB962C8B-B14F-4D97-AF65-F5344CB8AC3E}">
        <p14:creationId xmlns:p14="http://schemas.microsoft.com/office/powerpoint/2010/main" val="2825916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u="none" strike="noStrike" baseline="0" dirty="0">
                <a:solidFill>
                  <a:schemeClr val="tx1"/>
                </a:solidFill>
                <a:latin typeface="Avenir Next LT Pro" panose="020B0504020202020204" pitchFamily="34" charset="0"/>
                <a:cs typeface="Arial" panose="020B0604020202020204" pitchFamily="34" charset="0"/>
              </a:rPr>
              <a:t>Speaker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baseline="0" dirty="0">
                <a:solidFill>
                  <a:schemeClr val="tx1"/>
                </a:solidFill>
                <a:latin typeface="Avenir Next LT Pro" panose="020B0504020202020204" pitchFamily="34" charset="0"/>
                <a:cs typeface="Arial" panose="020B0604020202020204" pitchFamily="34" charset="0"/>
              </a:rPr>
              <a:t>64% of patients taking </a:t>
            </a:r>
            <a:r>
              <a:rPr lang="en-US"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US" sz="1000" b="0" i="0" u="none" strike="noStrike" baseline="0" dirty="0">
                <a:solidFill>
                  <a:schemeClr val="tx1"/>
                </a:solidFill>
                <a:latin typeface="Avenir Next LT Pro" panose="020B0504020202020204" pitchFamily="34" charset="0"/>
                <a:cs typeface="Arial" panose="020B0604020202020204" pitchFamily="34" charset="0"/>
              </a:rPr>
              <a:t> achieved clinical response after 12 weeks of induction dosing</a:t>
            </a:r>
            <a:r>
              <a:rPr lang="en-US"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baseline="0" dirty="0">
                <a:solidFill>
                  <a:schemeClr val="tx1"/>
                </a:solidFill>
                <a:latin typeface="Avenir Next LT Pro" panose="020B0504020202020204" pitchFamily="34" charset="0"/>
                <a:cs typeface="Arial" panose="020B0604020202020204" pitchFamily="34" charset="0"/>
              </a:rPr>
              <a:t>24% of patients taking </a:t>
            </a:r>
            <a:r>
              <a:rPr lang="en-US"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US" sz="1000" b="0" i="0" u="none" strike="noStrike" baseline="0" dirty="0">
                <a:solidFill>
                  <a:schemeClr val="tx1"/>
                </a:solidFill>
                <a:latin typeface="Avenir Next LT Pro" panose="020B0504020202020204" pitchFamily="34" charset="0"/>
                <a:cs typeface="Arial" panose="020B0604020202020204" pitchFamily="34" charset="0"/>
              </a:rPr>
              <a:t> achieved clinical remission in the same time period</a:t>
            </a:r>
            <a:r>
              <a:rPr lang="en-US" sz="1000" b="0" i="0" u="none" strike="noStrike" baseline="30000" dirty="0">
                <a:solidFill>
                  <a:schemeClr val="tx1"/>
                </a:solidFill>
                <a:latin typeface="Avenir Next LT Pro" panose="020B0504020202020204" pitchFamily="34" charset="0"/>
                <a:cs typeface="Arial" panose="020B0604020202020204" pitchFamily="34" charset="0"/>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endParaRPr lang="en-CA" dirty="0">
              <a:solidFill>
                <a:schemeClr val="tx1"/>
              </a:solidFill>
            </a:endParaRPr>
          </a:p>
        </p:txBody>
      </p:sp>
      <p:sp>
        <p:nvSpPr>
          <p:cNvPr id="4" name="Slide Number Placeholder 3"/>
          <p:cNvSpPr>
            <a:spLocks noGrp="1"/>
          </p:cNvSpPr>
          <p:nvPr>
            <p:ph type="sldNum" sz="quarter" idx="5"/>
          </p:nvPr>
        </p:nvSpPr>
        <p:spPr/>
        <p:txBody>
          <a:bodyPr/>
          <a:lstStyle/>
          <a:p>
            <a:fld id="{32712D94-4FC6-794D-9A55-DB1872873871}" type="slidenum">
              <a:rPr lang="en-US" smtClean="0"/>
              <a:pPr/>
              <a:t>27</a:t>
            </a:fld>
            <a:endParaRPr lang="en-US"/>
          </a:p>
        </p:txBody>
      </p:sp>
    </p:spTree>
    <p:extLst>
      <p:ext uri="{BB962C8B-B14F-4D97-AF65-F5344CB8AC3E}">
        <p14:creationId xmlns:p14="http://schemas.microsoft.com/office/powerpoint/2010/main" val="3554861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de-DE" b="1" dirty="0"/>
              <a:t>Abbreviation(s):</a:t>
            </a:r>
          </a:p>
          <a:p>
            <a:pPr defTabSz="1458356" rtl="0">
              <a:defRPr/>
            </a:pPr>
            <a:r>
              <a:rPr lang="de-DE" dirty="0"/>
              <a:t>CI=Confidence </a:t>
            </a:r>
            <a:r>
              <a:rPr lang="de-DE" dirty="0" err="1"/>
              <a:t>Interval</a:t>
            </a:r>
            <a:r>
              <a:rPr lang="de-DE" dirty="0"/>
              <a:t>; IV=</a:t>
            </a:r>
            <a:r>
              <a:rPr lang="de-DE" dirty="0" err="1"/>
              <a:t>Intravenous</a:t>
            </a:r>
            <a:r>
              <a:rPr lang="de-DE" dirty="0"/>
              <a:t>; MIRI=Mirikizumab; </a:t>
            </a:r>
            <a:r>
              <a:rPr lang="de-DE" dirty="0" err="1"/>
              <a:t>mITT</a:t>
            </a:r>
            <a:r>
              <a:rPr lang="de-DE" dirty="0"/>
              <a:t>=</a:t>
            </a:r>
            <a:r>
              <a:rPr lang="de-DE" dirty="0" err="1"/>
              <a:t>Modified</a:t>
            </a:r>
            <a:r>
              <a:rPr lang="de-DE" dirty="0"/>
              <a:t> </a:t>
            </a:r>
            <a:r>
              <a:rPr lang="de-DE" dirty="0" err="1"/>
              <a:t>Intent-to-Treat</a:t>
            </a:r>
            <a:r>
              <a:rPr lang="de-DE" dirty="0"/>
              <a:t>; NRI=</a:t>
            </a:r>
            <a:r>
              <a:rPr lang="de-DE" dirty="0" err="1"/>
              <a:t>Nonresponder</a:t>
            </a:r>
            <a:r>
              <a:rPr lang="de-DE" dirty="0"/>
              <a:t> Imputation; PBO=Placebo.</a:t>
            </a:r>
          </a:p>
          <a:p>
            <a:pPr defTabSz="1458356">
              <a:defRPr/>
            </a:pPr>
            <a:endParaRPr lang="en-US" dirty="0"/>
          </a:p>
          <a:p>
            <a:pPr defTabSz="1458356" rtl="0">
              <a:defRPr/>
            </a:pPr>
            <a:r>
              <a:rPr lang="de-DE" b="1" dirty="0"/>
              <a:t>Reference(s):</a:t>
            </a:r>
          </a:p>
          <a:p>
            <a:pPr defTabSz="1458356" rtl="0">
              <a:defRPr/>
            </a:pP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lillyce</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prd</a:t>
            </a:r>
            <a:r>
              <a:rPr lang="de-DE" sz="1900" dirty="0">
                <a:latin typeface="Avenir Next LT Pro" panose="020B0504020202020204" pitchFamily="34" charset="0"/>
                <a:ea typeface="Times New Roman" panose="02020603050405020304" pitchFamily="18" charset="0"/>
              </a:rPr>
              <a:t>/ly3074828/i6t_mc_aman/intrm1/</a:t>
            </a:r>
            <a:r>
              <a:rPr lang="de-DE" sz="1900" dirty="0" err="1">
                <a:latin typeface="Avenir Next LT Pro" panose="020B0504020202020204" pitchFamily="34" charset="0"/>
                <a:ea typeface="Times New Roman" panose="02020603050405020304" pitchFamily="18" charset="0"/>
              </a:rPr>
              <a:t>output</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restricted</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tfl</a:t>
            </a:r>
            <a:r>
              <a:rPr lang="de-DE" sz="1900" dirty="0">
                <a:latin typeface="Avenir Next LT Pro" panose="020B0504020202020204" pitchFamily="34" charset="0"/>
                <a:ea typeface="Times New Roman" panose="02020603050405020304" pitchFamily="18" charset="0"/>
              </a:rPr>
              <a:t>/t_a_qs_mclnrem_nri_mitt_i.rtf</a:t>
            </a:r>
          </a:p>
          <a:p>
            <a:pPr defTabSz="1458356" rtl="0">
              <a:defRPr/>
            </a:pP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lillyce</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prd</a:t>
            </a:r>
            <a:r>
              <a:rPr lang="de-DE" sz="1900" dirty="0">
                <a:latin typeface="Avenir Next LT Pro" panose="020B0504020202020204" pitchFamily="34" charset="0"/>
                <a:ea typeface="Times New Roman" panose="02020603050405020304" pitchFamily="18" charset="0"/>
              </a:rPr>
              <a:t>/ly3074828/i6t_mc_aman/intrm1/</a:t>
            </a:r>
            <a:r>
              <a:rPr lang="de-DE" sz="1900" dirty="0" err="1">
                <a:latin typeface="Avenir Next LT Pro" panose="020B0504020202020204" pitchFamily="34" charset="0"/>
                <a:ea typeface="Times New Roman" panose="02020603050405020304" pitchFamily="18" charset="0"/>
              </a:rPr>
              <a:t>output</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restricted</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tfl</a:t>
            </a:r>
            <a:r>
              <a:rPr lang="de-DE" sz="1900" dirty="0">
                <a:latin typeface="Avenir Next LT Pro" panose="020B0504020202020204" pitchFamily="34" charset="0"/>
                <a:ea typeface="Times New Roman" panose="02020603050405020304" pitchFamily="18" charset="0"/>
              </a:rPr>
              <a:t>/</a:t>
            </a:r>
            <a:r>
              <a:rPr lang="de-DE" sz="1900" dirty="0">
                <a:latin typeface="Avenir Next LT Pro" panose="020B0504020202020204" pitchFamily="34" charset="0"/>
              </a:rPr>
              <a:t>t_a_qs_clnrem_subgp_priuc_nri_mitt_i.rtf</a:t>
            </a:r>
          </a:p>
          <a:p>
            <a:pPr defTabSz="1458356">
              <a:defRPr/>
            </a:pPr>
            <a:endParaRPr lang="en-US" dirty="0"/>
          </a:p>
          <a:p>
            <a:pPr defTabSz="1458356" rtl="0">
              <a:defRPr/>
            </a:pPr>
            <a:r>
              <a:rPr lang="de-DE" dirty="0"/>
              <a:t>QC </a:t>
            </a:r>
            <a:r>
              <a:rPr lang="de-DE" dirty="0" err="1"/>
              <a:t>completed</a:t>
            </a:r>
            <a:r>
              <a:rPr lang="de-DE" dirty="0"/>
              <a:t> </a:t>
            </a:r>
            <a:r>
              <a:rPr lang="de-DE" dirty="0" err="1"/>
              <a:t>by</a:t>
            </a:r>
            <a:r>
              <a:rPr lang="de-DE" dirty="0"/>
              <a:t> Lu Zhang (March 9, 2021).</a:t>
            </a:r>
          </a:p>
          <a:p>
            <a:endParaRPr lang="en-US" dirty="0"/>
          </a:p>
        </p:txBody>
      </p:sp>
      <p:sp>
        <p:nvSpPr>
          <p:cNvPr id="4" name="Slide Number Placeholder 3"/>
          <p:cNvSpPr>
            <a:spLocks noGrp="1"/>
          </p:cNvSpPr>
          <p:nvPr>
            <p:ph type="sldNum" sz="quarter" idx="10"/>
          </p:nvPr>
        </p:nvSpPr>
        <p:spPr/>
        <p:txBody>
          <a:bodyPr/>
          <a:lstStyle/>
          <a:p>
            <a:pPr marL="0" marR="0" lvl="0" indent="0" algn="r" defTabSz="1458356" rtl="0" eaLnBrk="1" fontAlgn="auto" latinLnBrk="0" hangingPunct="1">
              <a:lnSpc>
                <a:spcPct val="100000"/>
              </a:lnSpc>
              <a:spcBef>
                <a:spcPts val="0"/>
              </a:spcBef>
              <a:spcAft>
                <a:spcPts val="0"/>
              </a:spcAft>
              <a:buClrTx/>
              <a:buSzTx/>
              <a:buFontTx/>
              <a:buNone/>
              <a:tabLst/>
              <a:defRPr/>
            </a:pPr>
            <a:fld id="{ECD285CE-6A67-6D48-A8BC-DA5F08963374}" type="slidenum">
              <a:rPr kumimoji="0"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356" rtl="0" eaLnBrk="1" fontAlgn="auto" latinLnBrk="0" hangingPunct="1">
                <a:lnSpc>
                  <a:spcPct val="100000"/>
                </a:lnSpc>
                <a:spcBef>
                  <a:spcPts val="0"/>
                </a:spcBef>
                <a:spcAft>
                  <a:spcPts val="0"/>
                </a:spcAft>
                <a:buClrTx/>
                <a:buSzTx/>
                <a:buFontTx/>
                <a:buNone/>
                <a:tabLst/>
                <a:defRPr/>
              </a:pPr>
              <a:t>28</a:t>
            </a:fld>
            <a:endParaRPr kumimoji="0" sz="12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881381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de-DE" b="1" dirty="0"/>
              <a:t>Abbreviation(s):</a:t>
            </a:r>
          </a:p>
          <a:p>
            <a:pPr defTabSz="1458356" rtl="0">
              <a:defRPr/>
            </a:pPr>
            <a:r>
              <a:rPr lang="de-DE" dirty="0"/>
              <a:t>CI=Confidence </a:t>
            </a:r>
            <a:r>
              <a:rPr lang="de-DE" dirty="0" err="1"/>
              <a:t>Interval</a:t>
            </a:r>
            <a:r>
              <a:rPr lang="de-DE" dirty="0"/>
              <a:t>; IV=</a:t>
            </a:r>
            <a:r>
              <a:rPr lang="de-DE" dirty="0" err="1"/>
              <a:t>Intravenous</a:t>
            </a:r>
            <a:r>
              <a:rPr lang="de-DE" dirty="0"/>
              <a:t>; MIRI=Mirikizumab; </a:t>
            </a:r>
            <a:r>
              <a:rPr lang="de-DE" dirty="0" err="1"/>
              <a:t>mITT</a:t>
            </a:r>
            <a:r>
              <a:rPr lang="de-DE" dirty="0"/>
              <a:t>=</a:t>
            </a:r>
            <a:r>
              <a:rPr lang="de-DE" dirty="0" err="1"/>
              <a:t>Modified</a:t>
            </a:r>
            <a:r>
              <a:rPr lang="de-DE" dirty="0"/>
              <a:t> </a:t>
            </a:r>
            <a:r>
              <a:rPr lang="de-DE" dirty="0" err="1"/>
              <a:t>Intent-to-Treat</a:t>
            </a:r>
            <a:r>
              <a:rPr lang="de-DE" dirty="0"/>
              <a:t>; NRI=</a:t>
            </a:r>
            <a:r>
              <a:rPr lang="de-DE" dirty="0" err="1"/>
              <a:t>Nonresponder</a:t>
            </a:r>
            <a:r>
              <a:rPr lang="de-DE" dirty="0"/>
              <a:t> Imputation; PBO=Placebo.</a:t>
            </a:r>
          </a:p>
          <a:p>
            <a:pPr defTabSz="1458356">
              <a:defRPr/>
            </a:pPr>
            <a:endParaRPr lang="en-US" dirty="0"/>
          </a:p>
          <a:p>
            <a:pPr defTabSz="1458356" rtl="0">
              <a:defRPr/>
            </a:pPr>
            <a:r>
              <a:rPr lang="de-DE" b="1" dirty="0"/>
              <a:t>Reference(s):</a:t>
            </a:r>
          </a:p>
          <a:p>
            <a:pPr defTabSz="1458356" rtl="0">
              <a:defRPr/>
            </a:pP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lillyce</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prd</a:t>
            </a:r>
            <a:r>
              <a:rPr lang="de-DE" sz="1900" dirty="0">
                <a:latin typeface="Avenir Next LT Pro" panose="020B0504020202020204" pitchFamily="34" charset="0"/>
                <a:ea typeface="Times New Roman" panose="02020603050405020304" pitchFamily="18" charset="0"/>
              </a:rPr>
              <a:t>/ly3074828/i6t_mc_aman/intrm1/</a:t>
            </a:r>
            <a:r>
              <a:rPr lang="de-DE" sz="1900" dirty="0" err="1">
                <a:latin typeface="Avenir Next LT Pro" panose="020B0504020202020204" pitchFamily="34" charset="0"/>
                <a:ea typeface="Times New Roman" panose="02020603050405020304" pitchFamily="18" charset="0"/>
              </a:rPr>
              <a:t>output</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restricted</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tfl</a:t>
            </a:r>
            <a:r>
              <a:rPr lang="de-DE" sz="1900" dirty="0">
                <a:latin typeface="Avenir Next LT Pro" panose="020B0504020202020204" pitchFamily="34" charset="0"/>
                <a:ea typeface="Times New Roman" panose="02020603050405020304" pitchFamily="18" charset="0"/>
              </a:rPr>
              <a:t>/t_a_qs_</a:t>
            </a:r>
            <a:r>
              <a:rPr lang="de-DE" dirty="0"/>
              <a:t>cln_resprt</a:t>
            </a:r>
            <a:r>
              <a:rPr lang="de-DE" sz="1900" dirty="0">
                <a:latin typeface="Avenir Next LT Pro" panose="020B0504020202020204" pitchFamily="34" charset="0"/>
                <a:ea typeface="Times New Roman" panose="02020603050405020304" pitchFamily="18" charset="0"/>
              </a:rPr>
              <a:t>_nri_mitt_i.rtf</a:t>
            </a:r>
          </a:p>
          <a:p>
            <a:pPr defTabSz="1458356" rtl="0">
              <a:defRPr/>
            </a:pP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lillyce</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prd</a:t>
            </a:r>
            <a:r>
              <a:rPr lang="de-DE" sz="1900" dirty="0">
                <a:latin typeface="Avenir Next LT Pro" panose="020B0504020202020204" pitchFamily="34" charset="0"/>
                <a:ea typeface="Times New Roman" panose="02020603050405020304" pitchFamily="18" charset="0"/>
              </a:rPr>
              <a:t>/ly3074828/i6t_mc_aman/intrm1/</a:t>
            </a:r>
            <a:r>
              <a:rPr lang="de-DE" sz="1900" dirty="0" err="1">
                <a:latin typeface="Avenir Next LT Pro" panose="020B0504020202020204" pitchFamily="34" charset="0"/>
                <a:ea typeface="Times New Roman" panose="02020603050405020304" pitchFamily="18" charset="0"/>
              </a:rPr>
              <a:t>output</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restricted</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tfl</a:t>
            </a:r>
            <a:r>
              <a:rPr lang="de-DE" sz="1900" dirty="0">
                <a:latin typeface="Avenir Next LT Pro" panose="020B0504020202020204" pitchFamily="34" charset="0"/>
                <a:ea typeface="Times New Roman" panose="02020603050405020304" pitchFamily="18" charset="0"/>
              </a:rPr>
              <a:t>/</a:t>
            </a:r>
            <a:r>
              <a:rPr lang="de-DE" dirty="0"/>
              <a:t>t_a_qs_cln_resprt_subgp_priuc_nri_mitt_i.rtf</a:t>
            </a:r>
          </a:p>
          <a:p>
            <a:pPr defTabSz="1458356">
              <a:defRPr/>
            </a:pPr>
            <a:endParaRPr lang="en-US" dirty="0"/>
          </a:p>
          <a:p>
            <a:pPr defTabSz="1458356" rtl="0">
              <a:defRPr/>
            </a:pPr>
            <a:r>
              <a:rPr lang="de-DE" dirty="0"/>
              <a:t>QC </a:t>
            </a:r>
            <a:r>
              <a:rPr lang="de-DE" dirty="0" err="1"/>
              <a:t>completed</a:t>
            </a:r>
            <a:r>
              <a:rPr lang="de-DE" dirty="0"/>
              <a:t> </a:t>
            </a:r>
            <a:r>
              <a:rPr lang="de-DE" dirty="0" err="1"/>
              <a:t>by</a:t>
            </a:r>
            <a:r>
              <a:rPr lang="de-DE" dirty="0"/>
              <a:t> Lu Zhang (March 9, 2021).</a:t>
            </a:r>
          </a:p>
          <a:p>
            <a:endParaRPr lang="en-US" dirty="0"/>
          </a:p>
        </p:txBody>
      </p:sp>
      <p:sp>
        <p:nvSpPr>
          <p:cNvPr id="4" name="Slide Number Placeholder 3"/>
          <p:cNvSpPr>
            <a:spLocks noGrp="1"/>
          </p:cNvSpPr>
          <p:nvPr>
            <p:ph type="sldNum" sz="quarter" idx="10"/>
          </p:nvPr>
        </p:nvSpPr>
        <p:spPr/>
        <p:txBody>
          <a:bodyPr/>
          <a:lstStyle/>
          <a:p>
            <a:pPr marL="0" marR="0" lvl="0" indent="0" algn="r" defTabSz="1458356" rtl="0" eaLnBrk="1" fontAlgn="auto" latinLnBrk="0" hangingPunct="1">
              <a:lnSpc>
                <a:spcPct val="100000"/>
              </a:lnSpc>
              <a:spcBef>
                <a:spcPts val="0"/>
              </a:spcBef>
              <a:spcAft>
                <a:spcPts val="0"/>
              </a:spcAft>
              <a:buClrTx/>
              <a:buSzTx/>
              <a:buFontTx/>
              <a:buNone/>
              <a:tabLst/>
              <a:defRPr/>
            </a:pPr>
            <a:fld id="{ECD285CE-6A67-6D48-A8BC-DA5F08963374}" type="slidenum">
              <a:rPr kumimoji="0"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356" rtl="0" eaLnBrk="1" fontAlgn="auto" latinLnBrk="0" hangingPunct="1">
                <a:lnSpc>
                  <a:spcPct val="100000"/>
                </a:lnSpc>
                <a:spcBef>
                  <a:spcPts val="0"/>
                </a:spcBef>
                <a:spcAft>
                  <a:spcPts val="0"/>
                </a:spcAft>
                <a:buClrTx/>
                <a:buSzTx/>
                <a:buFontTx/>
                <a:buNone/>
                <a:tabLst/>
                <a:defRPr/>
              </a:pPr>
              <a:t>29</a:t>
            </a:fld>
            <a:endParaRPr kumimoji="0" sz="12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982099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712D94-4FC6-794D-9A55-DB1872873871}" type="slidenum">
              <a:rPr lang="en-US" smtClean="0"/>
              <a:pPr/>
              <a:t>3</a:t>
            </a:fld>
            <a:endParaRPr lang="en-US"/>
          </a:p>
        </p:txBody>
      </p:sp>
    </p:spTree>
    <p:extLst>
      <p:ext uri="{BB962C8B-B14F-4D97-AF65-F5344CB8AC3E}">
        <p14:creationId xmlns:p14="http://schemas.microsoft.com/office/powerpoint/2010/main" val="2845598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de-DE" b="1" dirty="0"/>
              <a:t>Abbreviation(s):</a:t>
            </a:r>
          </a:p>
          <a:p>
            <a:pPr defTabSz="1458356" rtl="0">
              <a:defRPr/>
            </a:pPr>
            <a:r>
              <a:rPr lang="de-DE" dirty="0"/>
              <a:t>CI=Confidence </a:t>
            </a:r>
            <a:r>
              <a:rPr lang="de-DE" dirty="0" err="1"/>
              <a:t>Interval</a:t>
            </a:r>
            <a:r>
              <a:rPr lang="de-DE" dirty="0"/>
              <a:t>; IV=</a:t>
            </a:r>
            <a:r>
              <a:rPr lang="de-DE" dirty="0" err="1"/>
              <a:t>Intravenous</a:t>
            </a:r>
            <a:r>
              <a:rPr lang="de-DE" dirty="0"/>
              <a:t>; MIRI=Mirikizumab; </a:t>
            </a:r>
            <a:r>
              <a:rPr lang="de-DE" dirty="0" err="1"/>
              <a:t>mITT</a:t>
            </a:r>
            <a:r>
              <a:rPr lang="de-DE" dirty="0"/>
              <a:t>=</a:t>
            </a:r>
            <a:r>
              <a:rPr lang="de-DE" dirty="0" err="1"/>
              <a:t>Modified</a:t>
            </a:r>
            <a:r>
              <a:rPr lang="de-DE" dirty="0"/>
              <a:t> </a:t>
            </a:r>
            <a:r>
              <a:rPr lang="de-DE" dirty="0" err="1"/>
              <a:t>Intent-to-Treat</a:t>
            </a:r>
            <a:r>
              <a:rPr lang="de-DE" dirty="0"/>
              <a:t>; NRI=</a:t>
            </a:r>
            <a:r>
              <a:rPr lang="de-DE" dirty="0" err="1"/>
              <a:t>Nonresponder</a:t>
            </a:r>
            <a:r>
              <a:rPr lang="de-DE" dirty="0"/>
              <a:t> Imputation; PBO=Placebo.</a:t>
            </a:r>
          </a:p>
          <a:p>
            <a:pPr defTabSz="1458356">
              <a:defRPr/>
            </a:pPr>
            <a:endParaRPr lang="en-US" dirty="0"/>
          </a:p>
          <a:p>
            <a:pPr defTabSz="1458356" rtl="0">
              <a:defRPr/>
            </a:pPr>
            <a:r>
              <a:rPr lang="de-DE" b="1" dirty="0"/>
              <a:t>Reference(s):</a:t>
            </a:r>
          </a:p>
          <a:p>
            <a:pPr defTabSz="1458356" rtl="0">
              <a:defRPr/>
            </a:pP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lillyce</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prd</a:t>
            </a:r>
            <a:r>
              <a:rPr lang="de-DE" sz="1900" dirty="0">
                <a:latin typeface="Avenir Next LT Pro" panose="020B0504020202020204" pitchFamily="34" charset="0"/>
                <a:ea typeface="Times New Roman" panose="02020603050405020304" pitchFamily="18" charset="0"/>
              </a:rPr>
              <a:t>/ly3074828/i6t_mc_aman/intrm1/</a:t>
            </a:r>
            <a:r>
              <a:rPr lang="de-DE" sz="1900" dirty="0" err="1">
                <a:latin typeface="Avenir Next LT Pro" panose="020B0504020202020204" pitchFamily="34" charset="0"/>
                <a:ea typeface="Times New Roman" panose="02020603050405020304" pitchFamily="18" charset="0"/>
              </a:rPr>
              <a:t>output</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restricted</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tfl</a:t>
            </a:r>
            <a:r>
              <a:rPr lang="de-DE" sz="1900" dirty="0">
                <a:latin typeface="Avenir Next LT Pro" panose="020B0504020202020204" pitchFamily="34" charset="0"/>
                <a:ea typeface="Times New Roman" panose="02020603050405020304" pitchFamily="18" charset="0"/>
              </a:rPr>
              <a:t>/</a:t>
            </a:r>
            <a:r>
              <a:rPr lang="de-DE" sz="1900" dirty="0"/>
              <a:t>t_a_qs_endsp_remrt_nri_mitt_i.rtf</a:t>
            </a:r>
          </a:p>
          <a:p>
            <a:pPr defTabSz="1458356" rtl="0">
              <a:defRPr/>
            </a:pP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lillyce</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prd</a:t>
            </a:r>
            <a:r>
              <a:rPr lang="de-DE" sz="1900" dirty="0">
                <a:latin typeface="Avenir Next LT Pro" panose="020B0504020202020204" pitchFamily="34" charset="0"/>
                <a:ea typeface="Times New Roman" panose="02020603050405020304" pitchFamily="18" charset="0"/>
              </a:rPr>
              <a:t>/ly3074828/i6t_mc_aman/intrm1/</a:t>
            </a:r>
            <a:r>
              <a:rPr lang="de-DE" sz="1900" dirty="0" err="1">
                <a:latin typeface="Avenir Next LT Pro" panose="020B0504020202020204" pitchFamily="34" charset="0"/>
                <a:ea typeface="Times New Roman" panose="02020603050405020304" pitchFamily="18" charset="0"/>
              </a:rPr>
              <a:t>output</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restricted</a:t>
            </a:r>
            <a:r>
              <a:rPr lang="de-DE" sz="1900" dirty="0">
                <a:latin typeface="Avenir Next LT Pro" panose="020B0504020202020204" pitchFamily="34" charset="0"/>
                <a:ea typeface="Times New Roman" panose="02020603050405020304" pitchFamily="18" charset="0"/>
              </a:rPr>
              <a:t>/</a:t>
            </a:r>
            <a:r>
              <a:rPr lang="de-DE" sz="1900" dirty="0" err="1">
                <a:latin typeface="Avenir Next LT Pro" panose="020B0504020202020204" pitchFamily="34" charset="0"/>
                <a:ea typeface="Times New Roman" panose="02020603050405020304" pitchFamily="18" charset="0"/>
              </a:rPr>
              <a:t>tfl</a:t>
            </a:r>
            <a:r>
              <a:rPr lang="de-DE" sz="1900" dirty="0">
                <a:latin typeface="Avenir Next LT Pro" panose="020B0504020202020204" pitchFamily="34" charset="0"/>
                <a:ea typeface="Times New Roman" panose="02020603050405020304" pitchFamily="18" charset="0"/>
              </a:rPr>
              <a:t>/</a:t>
            </a:r>
            <a:r>
              <a:rPr lang="de-DE" dirty="0"/>
              <a:t>t_a_qs_endsp_remrt_subgp_priuc_nri_mitt_i.rtf</a:t>
            </a:r>
          </a:p>
          <a:p>
            <a:pPr defTabSz="1458356">
              <a:defRPr/>
            </a:pPr>
            <a:endParaRPr lang="en-US" dirty="0"/>
          </a:p>
          <a:p>
            <a:pPr defTabSz="1458356" rtl="0">
              <a:defRPr/>
            </a:pPr>
            <a:r>
              <a:rPr lang="de-DE" dirty="0"/>
              <a:t>QC </a:t>
            </a:r>
            <a:r>
              <a:rPr lang="de-DE" dirty="0" err="1"/>
              <a:t>completed</a:t>
            </a:r>
            <a:r>
              <a:rPr lang="de-DE" dirty="0"/>
              <a:t> </a:t>
            </a:r>
            <a:r>
              <a:rPr lang="de-DE" dirty="0" err="1"/>
              <a:t>by</a:t>
            </a:r>
            <a:r>
              <a:rPr lang="de-DE" dirty="0"/>
              <a:t> Lu Zhang (March 9, 2021).</a:t>
            </a:r>
          </a:p>
          <a:p>
            <a:endParaRPr lang="en-US" dirty="0"/>
          </a:p>
        </p:txBody>
      </p:sp>
      <p:sp>
        <p:nvSpPr>
          <p:cNvPr id="4" name="Slide Number Placeholder 3"/>
          <p:cNvSpPr>
            <a:spLocks noGrp="1"/>
          </p:cNvSpPr>
          <p:nvPr>
            <p:ph type="sldNum" sz="quarter" idx="10"/>
          </p:nvPr>
        </p:nvSpPr>
        <p:spPr/>
        <p:txBody>
          <a:bodyPr/>
          <a:lstStyle/>
          <a:p>
            <a:pPr marL="0" marR="0" lvl="0" indent="0" algn="r" defTabSz="1458356" rtl="0" eaLnBrk="1" fontAlgn="auto" latinLnBrk="0" hangingPunct="1">
              <a:lnSpc>
                <a:spcPct val="100000"/>
              </a:lnSpc>
              <a:spcBef>
                <a:spcPts val="0"/>
              </a:spcBef>
              <a:spcAft>
                <a:spcPts val="0"/>
              </a:spcAft>
              <a:buClrTx/>
              <a:buSzTx/>
              <a:buFontTx/>
              <a:buNone/>
              <a:tabLst/>
              <a:defRPr/>
            </a:pPr>
            <a:fld id="{ECD285CE-6A67-6D48-A8BC-DA5F08963374}" type="slidenum">
              <a:rPr kumimoji="0"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356" rtl="0" eaLnBrk="1" fontAlgn="auto" latinLnBrk="0" hangingPunct="1">
                <a:lnSpc>
                  <a:spcPct val="100000"/>
                </a:lnSpc>
                <a:spcBef>
                  <a:spcPts val="0"/>
                </a:spcBef>
                <a:spcAft>
                  <a:spcPts val="0"/>
                </a:spcAft>
                <a:buClrTx/>
                <a:buSzTx/>
                <a:buFontTx/>
                <a:buNone/>
                <a:tabLst/>
                <a:defRPr/>
              </a:pPr>
              <a:t>30</a:t>
            </a:fld>
            <a:endParaRPr kumimoji="0" sz="12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22356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Avenir Next LT Pro" panose="020B0504020202020204" pitchFamily="34" charset="0"/>
                <a:cs typeface="Arial" panose="020B0604020202020204" pitchFamily="34" charset="0"/>
              </a:rPr>
              <a:t>Speaker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effectLst/>
                <a:latin typeface="Avenir Next LT Pro" panose="020B0504020202020204" pitchFamily="34" charset="0"/>
                <a:ea typeface="Calibri" panose="020F0502020204030204" pitchFamily="34" charset="0"/>
                <a:cs typeface="Arial" panose="020B0604020202020204" pitchFamily="34" charset="0"/>
              </a:rPr>
              <a:t>There was a rapid response after even the first induction dose</a:t>
            </a:r>
            <a:r>
              <a:rPr lang="en-US" sz="1000" baseline="30000" dirty="0">
                <a:effectLst/>
                <a:latin typeface="Avenir Next LT Pro" panose="020B0504020202020204" pitchFamily="34" charset="0"/>
                <a:ea typeface="Calibri" panose="020F0502020204030204" pitchFamily="34"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effectLst/>
                <a:latin typeface="Avenir Next LT Pro" panose="020B0504020202020204" pitchFamily="34" charset="0"/>
                <a:ea typeface="Calibri" panose="020F0502020204030204" pitchFamily="34" charset="0"/>
                <a:cs typeface="Arial" panose="020B0604020202020204" pitchFamily="34" charset="0"/>
              </a:rPr>
              <a:t>Decreases in UC symptoms (rectal bleeding and stool frequency </a:t>
            </a:r>
            <a:r>
              <a:rPr lang="en-US" sz="1000" dirty="0" err="1">
                <a:effectLst/>
                <a:latin typeface="Avenir Next LT Pro" panose="020B0504020202020204" pitchFamily="34" charset="0"/>
                <a:ea typeface="Calibri" panose="020F0502020204030204" pitchFamily="34" charset="0"/>
                <a:cs typeface="Arial" panose="020B0604020202020204" pitchFamily="34" charset="0"/>
              </a:rPr>
              <a:t>subscores</a:t>
            </a:r>
            <a:r>
              <a:rPr lang="en-US" sz="1000" dirty="0">
                <a:effectLst/>
                <a:latin typeface="Avenir Next LT Pro" panose="020B0504020202020204" pitchFamily="34" charset="0"/>
                <a:ea typeface="Calibri" panose="020F0502020204030204" pitchFamily="34" charset="0"/>
                <a:cs typeface="Arial" panose="020B0604020202020204" pitchFamily="34" charset="0"/>
              </a:rPr>
              <a:t>) were observed as early as Week 2 with Omvoh</a:t>
            </a:r>
            <a:r>
              <a:rPr lang="en-US" sz="1000" baseline="30000" dirty="0">
                <a:effectLst/>
                <a:latin typeface="Avenir Next LT Pro" panose="020B0504020202020204" pitchFamily="34" charset="0"/>
                <a:ea typeface="Calibri" panose="020F0502020204030204" pitchFamily="34"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effectLst/>
                <a:latin typeface="Avenir Next LT Pro" panose="020B0504020202020204" pitchFamily="34" charset="0"/>
                <a:ea typeface="Calibri" panose="020F0502020204030204" pitchFamily="34" charset="0"/>
                <a:cs typeface="Arial" panose="020B0604020202020204" pitchFamily="34" charset="0"/>
              </a:rPr>
              <a:t>UC symptoms continued to improve throughout the induction period</a:t>
            </a:r>
            <a:r>
              <a:rPr lang="en-US" sz="1000" baseline="30000" dirty="0">
                <a:effectLst/>
                <a:latin typeface="Avenir Next LT Pro" panose="020B0504020202020204" pitchFamily="34" charset="0"/>
                <a:ea typeface="Calibri" panose="020F0502020204030204" pitchFamily="34" charset="0"/>
                <a:cs typeface="Arial" panose="020B0604020202020204" pitchFamily="34" charset="0"/>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effectLst/>
              <a:latin typeface="Avenir Next LT Pro" panose="020B0504020202020204" pitchFamily="34" charset="0"/>
              <a:ea typeface="Calibri" panose="020F050202020403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a:solidFill>
                  <a:srgbClr val="000000"/>
                </a:solidFill>
                <a:latin typeface="Avenir Next LT Pro" panose="020B0504020202020204" pitchFamily="34" charset="0"/>
                <a:cs typeface="Arial" panose="020B0604020202020204" pitchFamily="34" charset="0"/>
              </a:rPr>
              <a:t>Data on file, Lilly USA, LLC, DOF-MR-US-0013.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a:solidFill>
                  <a:srgbClr val="000000"/>
                </a:solidFill>
                <a:latin typeface="Avenir Next LT Pro" panose="020B0504020202020204" pitchFamily="34" charset="0"/>
                <a:cs typeface="Arial" panose="020B0604020202020204" pitchFamily="34" charset="0"/>
              </a:rPr>
              <a:t>Data on file, Lilly USA, LLC, DOF-MR-US-0012.</a:t>
            </a:r>
          </a:p>
        </p:txBody>
      </p:sp>
      <p:sp>
        <p:nvSpPr>
          <p:cNvPr id="4" name="Slide Number Placeholder 3"/>
          <p:cNvSpPr>
            <a:spLocks noGrp="1"/>
          </p:cNvSpPr>
          <p:nvPr>
            <p:ph type="sldNum" sz="quarter" idx="5"/>
          </p:nvPr>
        </p:nvSpPr>
        <p:spPr/>
        <p:txBody>
          <a:bodyPr/>
          <a:lstStyle/>
          <a:p>
            <a:fld id="{32712D94-4FC6-794D-9A55-DB1872873871}" type="slidenum">
              <a:rPr lang="en-US" smtClean="0"/>
              <a:pPr/>
              <a:t>31</a:t>
            </a:fld>
            <a:endParaRPr lang="en-US"/>
          </a:p>
        </p:txBody>
      </p:sp>
    </p:spTree>
    <p:extLst>
      <p:ext uri="{BB962C8B-B14F-4D97-AF65-F5344CB8AC3E}">
        <p14:creationId xmlns:p14="http://schemas.microsoft.com/office/powerpoint/2010/main" val="2109799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Avenir Next LT Pro" panose="020B0504020202020204" pitchFamily="34" charset="0"/>
                <a:cs typeface="Arial" panose="020B0604020202020204" pitchFamily="34" charset="0"/>
              </a:rPr>
              <a:t>Speaker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effectLst/>
                <a:latin typeface="Avenir Next LT Pro" panose="020B0504020202020204" pitchFamily="34" charset="0"/>
                <a:ea typeface="Calibri" panose="020F0502020204030204" pitchFamily="34" charset="0"/>
                <a:cs typeface="Arial" panose="020B0604020202020204" pitchFamily="34" charset="0"/>
              </a:rPr>
              <a:t>There was a rapid response after even the first induction dose</a:t>
            </a:r>
            <a:r>
              <a:rPr lang="en-US" sz="1000" baseline="30000" dirty="0">
                <a:effectLst/>
                <a:latin typeface="Avenir Next LT Pro" panose="020B0504020202020204" pitchFamily="34" charset="0"/>
                <a:ea typeface="Calibri" panose="020F0502020204030204" pitchFamily="34"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effectLst/>
                <a:latin typeface="Avenir Next LT Pro" panose="020B0504020202020204" pitchFamily="34" charset="0"/>
                <a:ea typeface="Calibri" panose="020F0502020204030204" pitchFamily="34" charset="0"/>
                <a:cs typeface="Arial" panose="020B0604020202020204" pitchFamily="34" charset="0"/>
              </a:rPr>
              <a:t>Decreases in UC symptoms (rectal bleeding and stool frequency </a:t>
            </a:r>
            <a:r>
              <a:rPr lang="en-US" sz="1000" dirty="0" err="1">
                <a:effectLst/>
                <a:latin typeface="Avenir Next LT Pro" panose="020B0504020202020204" pitchFamily="34" charset="0"/>
                <a:ea typeface="Calibri" panose="020F0502020204030204" pitchFamily="34" charset="0"/>
                <a:cs typeface="Arial" panose="020B0604020202020204" pitchFamily="34" charset="0"/>
              </a:rPr>
              <a:t>subscores</a:t>
            </a:r>
            <a:r>
              <a:rPr lang="en-US" sz="1000" dirty="0">
                <a:effectLst/>
                <a:latin typeface="Avenir Next LT Pro" panose="020B0504020202020204" pitchFamily="34" charset="0"/>
                <a:ea typeface="Calibri" panose="020F0502020204030204" pitchFamily="34" charset="0"/>
                <a:cs typeface="Arial" panose="020B0604020202020204" pitchFamily="34" charset="0"/>
              </a:rPr>
              <a:t>) were observed as early as Week 2 with Omvoh</a:t>
            </a:r>
            <a:r>
              <a:rPr lang="en-US" sz="1000" baseline="30000" dirty="0">
                <a:effectLst/>
                <a:latin typeface="Avenir Next LT Pro" panose="020B0504020202020204" pitchFamily="34" charset="0"/>
                <a:ea typeface="Calibri" panose="020F0502020204030204" pitchFamily="34"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effectLst/>
                <a:latin typeface="Avenir Next LT Pro" panose="020B0504020202020204" pitchFamily="34" charset="0"/>
                <a:ea typeface="Calibri" panose="020F0502020204030204" pitchFamily="34" charset="0"/>
                <a:cs typeface="Arial" panose="020B0604020202020204" pitchFamily="34" charset="0"/>
              </a:rPr>
              <a:t>UC symptoms continued to improve throughout the induction period</a:t>
            </a:r>
            <a:r>
              <a:rPr lang="en-US" sz="1000" baseline="30000" dirty="0">
                <a:effectLst/>
                <a:latin typeface="Avenir Next LT Pro" panose="020B0504020202020204" pitchFamily="34" charset="0"/>
                <a:ea typeface="Calibri" panose="020F0502020204030204" pitchFamily="34" charset="0"/>
                <a:cs typeface="Arial" panose="020B0604020202020204" pitchFamily="34" charset="0"/>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effectLst/>
              <a:latin typeface="Avenir Next LT Pro" panose="020B0504020202020204" pitchFamily="34" charset="0"/>
              <a:ea typeface="Calibri" panose="020F050202020403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a:solidFill>
                  <a:srgbClr val="000000"/>
                </a:solidFill>
                <a:latin typeface="Avenir Next LT Pro" panose="020B0504020202020204" pitchFamily="34" charset="0"/>
                <a:cs typeface="Arial" panose="020B0604020202020204" pitchFamily="34" charset="0"/>
              </a:rPr>
              <a:t>Data on file, Lilly USA, LLC, DOF-MR-US-0013.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a:solidFill>
                  <a:srgbClr val="000000"/>
                </a:solidFill>
                <a:latin typeface="Avenir Next LT Pro" panose="020B0504020202020204" pitchFamily="34" charset="0"/>
                <a:cs typeface="Arial" panose="020B0604020202020204" pitchFamily="34" charset="0"/>
              </a:rPr>
              <a:t>Data on file, Lilly USA, LLC, DOF-MR-US-0012.</a:t>
            </a:r>
          </a:p>
        </p:txBody>
      </p:sp>
      <p:sp>
        <p:nvSpPr>
          <p:cNvPr id="4" name="Slide Number Placeholder 3"/>
          <p:cNvSpPr>
            <a:spLocks noGrp="1"/>
          </p:cNvSpPr>
          <p:nvPr>
            <p:ph type="sldNum" sz="quarter" idx="5"/>
          </p:nvPr>
        </p:nvSpPr>
        <p:spPr/>
        <p:txBody>
          <a:bodyPr/>
          <a:lstStyle/>
          <a:p>
            <a:fld id="{32712D94-4FC6-794D-9A55-DB1872873871}" type="slidenum">
              <a:rPr lang="en-US" smtClean="0"/>
              <a:pPr/>
              <a:t>32</a:t>
            </a:fld>
            <a:endParaRPr lang="en-US"/>
          </a:p>
        </p:txBody>
      </p:sp>
    </p:spTree>
    <p:extLst>
      <p:ext uri="{BB962C8B-B14F-4D97-AF65-F5344CB8AC3E}">
        <p14:creationId xmlns:p14="http://schemas.microsoft.com/office/powerpoint/2010/main" val="2312016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712D94-4FC6-794D-9A55-DB1872873871}" type="slidenum">
              <a:rPr lang="en-US" smtClean="0"/>
              <a:pPr/>
              <a:t>33</a:t>
            </a:fld>
            <a:endParaRPr lang="en-US"/>
          </a:p>
        </p:txBody>
      </p:sp>
    </p:spTree>
    <p:extLst>
      <p:ext uri="{BB962C8B-B14F-4D97-AF65-F5344CB8AC3E}">
        <p14:creationId xmlns:p14="http://schemas.microsoft.com/office/powerpoint/2010/main" val="1506484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D’Haens</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G, Dubinsky M, Kobayashi T, et al. </a:t>
            </a: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Mirikizumab</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as induction and maintenance therapy for ulcerative colitis. </a:t>
            </a:r>
            <a:r>
              <a:rPr lang="en-US" sz="1000" i="1"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Draft Manuscript</a:t>
            </a: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 2023;(TK):TK-TK.</a:t>
            </a:r>
          </a:p>
          <a:p>
            <a:endParaRPr lang="en-US" sz="1000" dirty="0"/>
          </a:p>
        </p:txBody>
      </p:sp>
      <p:sp>
        <p:nvSpPr>
          <p:cNvPr id="4" name="Slide Number Placeholder 3"/>
          <p:cNvSpPr>
            <a:spLocks noGrp="1"/>
          </p:cNvSpPr>
          <p:nvPr>
            <p:ph type="sldNum" sz="quarter" idx="5"/>
          </p:nvPr>
        </p:nvSpPr>
        <p:spPr/>
        <p:txBody>
          <a:bodyPr/>
          <a:lstStyle/>
          <a:p>
            <a:fld id="{32712D94-4FC6-794D-9A55-DB1872873871}" type="slidenum">
              <a:rPr lang="en-US" smtClean="0"/>
              <a:pPr/>
              <a:t>34</a:t>
            </a:fld>
            <a:endParaRPr lang="en-US"/>
          </a:p>
        </p:txBody>
      </p:sp>
    </p:spTree>
    <p:extLst>
      <p:ext uri="{BB962C8B-B14F-4D97-AF65-F5344CB8AC3E}">
        <p14:creationId xmlns:p14="http://schemas.microsoft.com/office/powerpoint/2010/main" val="3475330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i="0" u="none" strike="noStrike" baseline="0" dirty="0">
                <a:solidFill>
                  <a:schemeClr val="tx1"/>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The primary endpoint was clinical remission at Week 52 (Week 40 of LUCENT-2)</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Of the patients who achieved clinical response in LUCENT-1, 50% achieved clinical remission after 1 year of treatment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compared to 25% of patients who were re-randomized to placebo</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US" sz="1000" b="0" i="0" u="none" strike="noStrike" baseline="0" dirty="0">
                <a:solidFill>
                  <a:schemeClr val="tx1"/>
                </a:solidFill>
                <a:latin typeface="Avenir Next LT Pro" panose="020B0504020202020204" pitchFamily="34" charset="0"/>
                <a:cs typeface="Arial" panose="020B0604020202020204" pitchFamily="34" charset="0"/>
              </a:rPr>
              <a:t>In a post hoc analysis,</a:t>
            </a:r>
            <a:r>
              <a:rPr lang="en-CA" sz="1000" b="0" i="0" u="none" strike="noStrike" baseline="0" dirty="0">
                <a:solidFill>
                  <a:schemeClr val="tx1"/>
                </a:solidFill>
                <a:latin typeface="Avenir Next LT Pro" panose="020B0504020202020204" pitchFamily="34" charset="0"/>
                <a:cs typeface="Arial" panose="020B0604020202020204" pitchFamily="34" charset="0"/>
              </a:rPr>
              <a:t> 98% (n=178/182) of patients on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who achieved clinical remission after 1 year of treatment were steroid free for at least the previous 12 weeks</a:t>
            </a:r>
            <a:r>
              <a:rPr lang="en-CA" sz="1000" b="0" i="0" u="none" strike="noStrike" baseline="30000" dirty="0">
                <a:solidFill>
                  <a:schemeClr val="tx1"/>
                </a:solidFill>
                <a:latin typeface="Avenir Next LT Pro" panose="020B0504020202020204" pitchFamily="34" charset="0"/>
                <a:cs typeface="Arial" panose="020B0604020202020204" pitchFamily="34" charset="0"/>
              </a:rPr>
              <a:t>2</a:t>
            </a:r>
          </a:p>
          <a:p>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marR="0" lvl="0" indent="-171450" algn="l" defTabSz="914400" rtl="0" eaLnBrk="1" fontAlgn="auto" latinLnBrk="0" hangingPunct="1">
              <a:lnSpc>
                <a:spcPct val="100000"/>
              </a:lnSpc>
              <a:spcBef>
                <a:spcPts val="0"/>
              </a:spcBef>
              <a:spcAft>
                <a:spcPts val="0"/>
              </a:spcAft>
              <a:buClr>
                <a:schemeClr val="tx1"/>
              </a:buClr>
              <a:buSzTx/>
              <a:buFontTx/>
              <a:buAutoNum type="arabicPeriod"/>
              <a:tabLst/>
              <a:defRPr/>
            </a:pP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DOF TK</a:t>
            </a:r>
          </a:p>
        </p:txBody>
      </p:sp>
      <p:sp>
        <p:nvSpPr>
          <p:cNvPr id="4" name="Slide Number Placeholder 3"/>
          <p:cNvSpPr>
            <a:spLocks noGrp="1"/>
          </p:cNvSpPr>
          <p:nvPr>
            <p:ph type="sldNum" sz="quarter" idx="5"/>
          </p:nvPr>
        </p:nvSpPr>
        <p:spPr/>
        <p:txBody>
          <a:bodyPr/>
          <a:lstStyle/>
          <a:p>
            <a:fld id="{32712D94-4FC6-794D-9A55-DB1872873871}" type="slidenum">
              <a:rPr lang="en-US" smtClean="0"/>
              <a:pPr/>
              <a:t>35</a:t>
            </a:fld>
            <a:endParaRPr lang="en-US"/>
          </a:p>
        </p:txBody>
      </p:sp>
    </p:spTree>
    <p:extLst>
      <p:ext uri="{BB962C8B-B14F-4D97-AF65-F5344CB8AC3E}">
        <p14:creationId xmlns:p14="http://schemas.microsoft.com/office/powerpoint/2010/main" val="1188135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i="0" u="none" strike="noStrike" baseline="0" dirty="0">
                <a:solidFill>
                  <a:schemeClr val="tx1"/>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52% of patients who were biologic- or </a:t>
            </a:r>
            <a:r>
              <a:rPr lang="en-CA" sz="1000" b="0" i="0" u="none" strike="noStrike" baseline="0" dirty="0" err="1">
                <a:solidFill>
                  <a:schemeClr val="tx1"/>
                </a:solidFill>
                <a:latin typeface="Avenir Next LT Pro" panose="020B0504020202020204" pitchFamily="34" charset="0"/>
                <a:cs typeface="Arial" panose="020B0604020202020204" pitchFamily="34" charset="0"/>
              </a:rPr>
              <a:t>JAKi</a:t>
            </a:r>
            <a:r>
              <a:rPr lang="en-CA" sz="1000" b="0" i="0" u="none" strike="noStrike" baseline="0" dirty="0">
                <a:solidFill>
                  <a:schemeClr val="tx1"/>
                </a:solidFill>
                <a:latin typeface="Avenir Next LT Pro" panose="020B0504020202020204" pitchFamily="34" charset="0"/>
                <a:cs typeface="Arial" panose="020B0604020202020204" pitchFamily="34" charset="0"/>
              </a:rPr>
              <a:t>-naive achieved clinical remission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vs 31% with placebo, a difference of 21%</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In the biologic- or </a:t>
            </a:r>
            <a:r>
              <a:rPr lang="en-CA" sz="1000" b="0" i="0" u="none" strike="noStrike" baseline="0" dirty="0" err="1">
                <a:solidFill>
                  <a:schemeClr val="tx1"/>
                </a:solidFill>
                <a:latin typeface="Avenir Next LT Pro" panose="020B0504020202020204" pitchFamily="34" charset="0"/>
                <a:cs typeface="Arial" panose="020B0604020202020204" pitchFamily="34" charset="0"/>
              </a:rPr>
              <a:t>JAKi</a:t>
            </a:r>
            <a:r>
              <a:rPr lang="en-CA" sz="1000" b="0" i="0" u="none" strike="noStrike" baseline="0" dirty="0">
                <a:solidFill>
                  <a:schemeClr val="tx1"/>
                </a:solidFill>
                <a:latin typeface="Avenir Next LT Pro" panose="020B0504020202020204" pitchFamily="34" charset="0"/>
                <a:cs typeface="Arial" panose="020B0604020202020204" pitchFamily="34" charset="0"/>
              </a:rPr>
              <a:t>-failed subgroup, nearly half (46%) of patients achieved clinical remission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compared to 16% with placebo, a 30% difference</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This was a prespecified subgroup analysis and was not controlled for multiplicity</a:t>
            </a:r>
          </a:p>
          <a:p>
            <a:pPr marL="171450" indent="-171450">
              <a:buFont typeface="Arial" panose="020B0604020202020204" pitchFamily="34" charset="0"/>
              <a:buChar char="•"/>
            </a:pPr>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p:txBody>
      </p:sp>
      <p:sp>
        <p:nvSpPr>
          <p:cNvPr id="4" name="Slide Number Placeholder 3"/>
          <p:cNvSpPr>
            <a:spLocks noGrp="1"/>
          </p:cNvSpPr>
          <p:nvPr>
            <p:ph type="sldNum" sz="quarter" idx="5"/>
          </p:nvPr>
        </p:nvSpPr>
        <p:spPr/>
        <p:txBody>
          <a:bodyPr/>
          <a:lstStyle/>
          <a:p>
            <a:fld id="{32712D94-4FC6-794D-9A55-DB1872873871}" type="slidenum">
              <a:rPr lang="en-US" smtClean="0"/>
              <a:pPr/>
              <a:t>36</a:t>
            </a:fld>
            <a:endParaRPr lang="en-US"/>
          </a:p>
        </p:txBody>
      </p:sp>
    </p:spTree>
    <p:extLst>
      <p:ext uri="{BB962C8B-B14F-4D97-AF65-F5344CB8AC3E}">
        <p14:creationId xmlns:p14="http://schemas.microsoft.com/office/powerpoint/2010/main" val="1849408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de-DE" b="1" dirty="0"/>
              <a:t>Abbreviation(s):</a:t>
            </a:r>
          </a:p>
          <a:p>
            <a:pPr defTabSz="1458468" rtl="0">
              <a:defRPr/>
            </a:pPr>
            <a:r>
              <a:rPr lang="de-DE" dirty="0"/>
              <a:t>CI=Confidence </a:t>
            </a:r>
            <a:r>
              <a:rPr lang="de-DE" dirty="0" err="1"/>
              <a:t>Interval</a:t>
            </a:r>
            <a:r>
              <a:rPr lang="de-DE" dirty="0"/>
              <a:t>; SC = </a:t>
            </a:r>
            <a:r>
              <a:rPr lang="de-DE" dirty="0" err="1"/>
              <a:t>Subcutaneous</a:t>
            </a:r>
            <a:r>
              <a:rPr lang="de-DE" dirty="0"/>
              <a:t>; MIRI=</a:t>
            </a:r>
            <a:r>
              <a:rPr lang="de-DE" dirty="0" err="1"/>
              <a:t>Mirikizumab</a:t>
            </a:r>
            <a:r>
              <a:rPr lang="de-DE" dirty="0"/>
              <a:t>; </a:t>
            </a:r>
            <a:r>
              <a:rPr lang="de-DE" dirty="0" err="1"/>
              <a:t>mITT</a:t>
            </a:r>
            <a:r>
              <a:rPr lang="de-DE" dirty="0"/>
              <a:t>=</a:t>
            </a:r>
            <a:r>
              <a:rPr lang="de-DE" dirty="0" err="1"/>
              <a:t>Modified</a:t>
            </a:r>
            <a:r>
              <a:rPr lang="de-DE" dirty="0"/>
              <a:t> </a:t>
            </a:r>
            <a:r>
              <a:rPr lang="de-DE" dirty="0" err="1"/>
              <a:t>Intent-to-Treat</a:t>
            </a:r>
            <a:r>
              <a:rPr lang="de-DE" dirty="0"/>
              <a:t>; NRI=</a:t>
            </a:r>
            <a:r>
              <a:rPr lang="de-DE" dirty="0" err="1"/>
              <a:t>Nonresponder</a:t>
            </a:r>
            <a:r>
              <a:rPr lang="de-DE" dirty="0"/>
              <a:t> Imputation; PBO=Placebo.</a:t>
            </a:r>
          </a:p>
          <a:p>
            <a:pPr defTabSz="1458468">
              <a:defRPr/>
            </a:pPr>
            <a:endParaRPr lang="en-US" dirty="0"/>
          </a:p>
          <a:p>
            <a:pPr defTabSz="1458468" rtl="0">
              <a:defRPr/>
            </a:pPr>
            <a:r>
              <a:rPr lang="de-DE" b="1" dirty="0"/>
              <a:t>Reference(s):</a:t>
            </a:r>
          </a:p>
          <a:p>
            <a:pPr defTabSz="1458468" rtl="0">
              <a:defRPr/>
            </a:pPr>
            <a:r>
              <a:rPr lang="de-DE" dirty="0"/>
              <a:t>/</a:t>
            </a:r>
            <a:r>
              <a:rPr lang="de-DE" dirty="0" err="1"/>
              <a:t>lillyce</a:t>
            </a:r>
            <a:r>
              <a:rPr lang="de-DE" dirty="0"/>
              <a:t>/</a:t>
            </a:r>
            <a:r>
              <a:rPr lang="de-DE" dirty="0" err="1"/>
              <a:t>prd</a:t>
            </a:r>
            <a:r>
              <a:rPr lang="de-DE" dirty="0"/>
              <a:t>/ly3074828/i6t_mc_ambg/intrm1/</a:t>
            </a:r>
            <a:r>
              <a:rPr lang="de-DE" dirty="0" err="1"/>
              <a:t>output</a:t>
            </a:r>
            <a:r>
              <a:rPr lang="de-DE" dirty="0"/>
              <a:t>/</a:t>
            </a:r>
            <a:r>
              <a:rPr lang="de-DE" dirty="0" err="1"/>
              <a:t>restricted</a:t>
            </a:r>
            <a:r>
              <a:rPr lang="de-DE" dirty="0"/>
              <a:t>/</a:t>
            </a:r>
            <a:r>
              <a:rPr lang="de-DE" dirty="0" err="1"/>
              <a:t>tfl</a:t>
            </a:r>
            <a:r>
              <a:rPr lang="de-DE" dirty="0"/>
              <a:t>/t_a_qs_clnrmwk40_nri_ir_mitt_m.rtf</a:t>
            </a:r>
          </a:p>
          <a:p>
            <a:pPr defTabSz="1458468" rtl="0">
              <a:defRPr/>
            </a:pPr>
            <a:r>
              <a:rPr lang="de-DE" dirty="0"/>
              <a:t>/</a:t>
            </a:r>
            <a:r>
              <a:rPr lang="de-DE" dirty="0" err="1"/>
              <a:t>lillyce</a:t>
            </a:r>
            <a:r>
              <a:rPr lang="de-DE" dirty="0"/>
              <a:t>/</a:t>
            </a:r>
            <a:r>
              <a:rPr lang="de-DE" dirty="0" err="1"/>
              <a:t>prd</a:t>
            </a:r>
            <a:r>
              <a:rPr lang="de-DE" dirty="0"/>
              <a:t>/ly3074828/i6t_mc_ambg/intrm1/</a:t>
            </a:r>
            <a:r>
              <a:rPr lang="de-DE" dirty="0" err="1"/>
              <a:t>output</a:t>
            </a:r>
            <a:r>
              <a:rPr lang="de-DE" dirty="0"/>
              <a:t>/</a:t>
            </a:r>
            <a:r>
              <a:rPr lang="de-DE" dirty="0" err="1"/>
              <a:t>restricted</a:t>
            </a:r>
            <a:r>
              <a:rPr lang="de-DE" dirty="0"/>
              <a:t>/</a:t>
            </a:r>
            <a:r>
              <a:rPr lang="de-DE" dirty="0" err="1"/>
              <a:t>tfl</a:t>
            </a:r>
            <a:r>
              <a:rPr lang="de-DE" dirty="0"/>
              <a:t>/t_a_qs_mclnrem_nri_w40_puc_mitt_i.rtf</a:t>
            </a:r>
          </a:p>
          <a:p>
            <a:pPr defTabSz="1458468">
              <a:defRPr/>
            </a:pPr>
            <a:endParaRPr lang="en-US" dirty="0"/>
          </a:p>
          <a:p>
            <a:pPr defTabSz="1458468" rtl="0">
              <a:defRPr/>
            </a:pPr>
            <a:r>
              <a:rPr lang="de-DE" dirty="0"/>
              <a:t>QC </a:t>
            </a:r>
            <a:r>
              <a:rPr lang="de-DE" dirty="0" err="1"/>
              <a:t>completed</a:t>
            </a:r>
            <a:r>
              <a:rPr lang="de-DE" dirty="0"/>
              <a:t> </a:t>
            </a:r>
            <a:r>
              <a:rPr lang="de-DE" dirty="0" err="1"/>
              <a:t>by</a:t>
            </a:r>
            <a:r>
              <a:rPr lang="de-DE" dirty="0"/>
              <a:t> Nathan Morris on 12/9/2021. </a:t>
            </a:r>
          </a:p>
          <a:p>
            <a:endParaRPr lang="en-US" dirty="0"/>
          </a:p>
        </p:txBody>
      </p:sp>
      <p:sp>
        <p:nvSpPr>
          <p:cNvPr id="4" name="Slide Number Placeholder 3"/>
          <p:cNvSpPr>
            <a:spLocks noGrp="1"/>
          </p:cNvSpPr>
          <p:nvPr>
            <p:ph type="sldNum" sz="quarter" idx="10"/>
          </p:nvPr>
        </p:nvSpPr>
        <p:spPr/>
        <p:txBody>
          <a:bodyPr/>
          <a:lstStyle/>
          <a:p>
            <a:pPr marL="0" marR="0" lvl="0" indent="0" algn="r" defTabSz="1458468" rtl="0" eaLnBrk="1" fontAlgn="auto" latinLnBrk="0" hangingPunct="1">
              <a:lnSpc>
                <a:spcPct val="100000"/>
              </a:lnSpc>
              <a:spcBef>
                <a:spcPts val="0"/>
              </a:spcBef>
              <a:spcAft>
                <a:spcPts val="0"/>
              </a:spcAft>
              <a:buClrTx/>
              <a:buSzTx/>
              <a:buFontTx/>
              <a:buNone/>
              <a:tabLst/>
              <a:defRPr/>
            </a:pPr>
            <a:fld id="{ECD285CE-6A67-6D48-A8BC-DA5F08963374}" type="slidenum">
              <a:rPr kumimoji="0" sz="19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468" rtl="0" eaLnBrk="1" fontAlgn="auto" latinLnBrk="0" hangingPunct="1">
                <a:lnSpc>
                  <a:spcPct val="100000"/>
                </a:lnSpc>
                <a:spcBef>
                  <a:spcPts val="0"/>
                </a:spcBef>
                <a:spcAft>
                  <a:spcPts val="0"/>
                </a:spcAft>
                <a:buClrTx/>
                <a:buSzTx/>
                <a:buFontTx/>
                <a:buNone/>
                <a:tabLst/>
                <a:defRPr/>
              </a:pPr>
              <a:t>37</a:t>
            </a:fld>
            <a:endParaRPr kumimoji="0" sz="19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881381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u="none" strike="noStrike" baseline="0" dirty="0">
                <a:solidFill>
                  <a:schemeClr val="tx1"/>
                </a:solidFill>
                <a:effectLst/>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64% of patients who achieved clinical remission in the induction study maintained clinical remission through 1 year of continuous treatment with </a:t>
            </a:r>
            <a:r>
              <a:rPr lang="en-US" sz="1000" b="0" i="0" u="none" strike="noStrike" baseline="0" dirty="0" err="1">
                <a:solidFill>
                  <a:schemeClr val="tx1"/>
                </a:solidFill>
                <a:effectLst/>
                <a:latin typeface="Avenir Next LT Pro" panose="020B0504020202020204" pitchFamily="34" charset="0"/>
                <a:cs typeface="Arial" panose="020B0604020202020204" pitchFamily="34" charset="0"/>
              </a:rPr>
              <a:t>Omvoh</a:t>
            </a: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 vs 37% of the patients who were re-randomized to placebo</a:t>
            </a:r>
            <a:r>
              <a:rPr lang="en-US" sz="1000" b="0" i="0" u="none" strike="noStrike" baseline="30000" dirty="0">
                <a:solidFill>
                  <a:schemeClr val="tx1"/>
                </a:solidFill>
                <a:effectLst/>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Clinical remission at Week 52 was defined based on the patients’ MMS</a:t>
            </a:r>
            <a:r>
              <a:rPr lang="en-US" sz="1000" b="0" i="0" u="none" strike="noStrike" baseline="30000" dirty="0">
                <a:solidFill>
                  <a:schemeClr val="tx1"/>
                </a:solidFill>
                <a:effectLst/>
                <a:latin typeface="Avenir Next LT Pro" panose="020B0504020202020204" pitchFamily="34" charset="0"/>
                <a:cs typeface="Arial" panose="020B0604020202020204" pitchFamily="34" charset="0"/>
              </a:rPr>
              <a:t>1</a:t>
            </a:r>
          </a:p>
          <a:p>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p:txBody>
      </p:sp>
      <p:sp>
        <p:nvSpPr>
          <p:cNvPr id="4" name="Slide Number Placeholder 3"/>
          <p:cNvSpPr>
            <a:spLocks noGrp="1"/>
          </p:cNvSpPr>
          <p:nvPr>
            <p:ph type="sldNum" sz="quarter" idx="5"/>
          </p:nvPr>
        </p:nvSpPr>
        <p:spPr/>
        <p:txBody>
          <a:bodyPr/>
          <a:lstStyle/>
          <a:p>
            <a:fld id="{32712D94-4FC6-794D-9A55-DB1872873871}" type="slidenum">
              <a:rPr lang="en-US" smtClean="0"/>
              <a:pPr/>
              <a:t>38</a:t>
            </a:fld>
            <a:endParaRPr lang="en-US"/>
          </a:p>
        </p:txBody>
      </p:sp>
    </p:spTree>
    <p:extLst>
      <p:ext uri="{BB962C8B-B14F-4D97-AF65-F5344CB8AC3E}">
        <p14:creationId xmlns:p14="http://schemas.microsoft.com/office/powerpoint/2010/main" val="1593786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i="0" u="none" strike="noStrike" baseline="0" dirty="0">
                <a:solidFill>
                  <a:schemeClr val="tx1"/>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63% of patients who were biologic- or </a:t>
            </a:r>
            <a:r>
              <a:rPr lang="en-CA" sz="1000" b="0" i="0" u="none" strike="noStrike" baseline="0" dirty="0" err="1">
                <a:solidFill>
                  <a:schemeClr val="tx1"/>
                </a:solidFill>
                <a:latin typeface="Avenir Next LT Pro" panose="020B0504020202020204" pitchFamily="34" charset="0"/>
                <a:cs typeface="Arial" panose="020B0604020202020204" pitchFamily="34" charset="0"/>
              </a:rPr>
              <a:t>JAKi</a:t>
            </a:r>
            <a:r>
              <a:rPr lang="en-CA" sz="1000" b="0" i="0" u="none" strike="noStrike" baseline="0" dirty="0">
                <a:solidFill>
                  <a:schemeClr val="tx1"/>
                </a:solidFill>
                <a:latin typeface="Avenir Next LT Pro" panose="020B0504020202020204" pitchFamily="34" charset="0"/>
                <a:cs typeface="Arial" panose="020B0604020202020204" pitchFamily="34" charset="0"/>
              </a:rPr>
              <a:t>-naive maintained clinical remission from Week 12 to Week 52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compared to 47% with placebo</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In the biologic- or </a:t>
            </a:r>
            <a:r>
              <a:rPr lang="en-CA" sz="1000" b="0" i="0" u="none" strike="noStrike" baseline="0" dirty="0" err="1">
                <a:solidFill>
                  <a:schemeClr val="tx1"/>
                </a:solidFill>
                <a:latin typeface="Avenir Next LT Pro" panose="020B0504020202020204" pitchFamily="34" charset="0"/>
                <a:cs typeface="Arial" panose="020B0604020202020204" pitchFamily="34" charset="0"/>
              </a:rPr>
              <a:t>JAKi</a:t>
            </a:r>
            <a:r>
              <a:rPr lang="en-CA" sz="1000" b="0" i="0" u="none" strike="noStrike" baseline="0" dirty="0">
                <a:solidFill>
                  <a:schemeClr val="tx1"/>
                </a:solidFill>
                <a:latin typeface="Avenir Next LT Pro" panose="020B0504020202020204" pitchFamily="34" charset="0"/>
                <a:cs typeface="Arial" panose="020B0604020202020204" pitchFamily="34" charset="0"/>
              </a:rPr>
              <a:t>-failed subgroup, 67% of patients maintained clinical remission from Week 12 to Week 52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compared to 11% with placebo</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This was a prespecified subgroup analysis and was not controlled for multiplicity</a:t>
            </a:r>
          </a:p>
          <a:p>
            <a:pPr marL="171450" indent="-171450">
              <a:buFont typeface="Arial" panose="020B0604020202020204" pitchFamily="34" charset="0"/>
              <a:buChar char="•"/>
            </a:pPr>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p:txBody>
      </p:sp>
      <p:sp>
        <p:nvSpPr>
          <p:cNvPr id="4" name="Slide Number Placeholder 3"/>
          <p:cNvSpPr>
            <a:spLocks noGrp="1"/>
          </p:cNvSpPr>
          <p:nvPr>
            <p:ph type="sldNum" sz="quarter" idx="5"/>
          </p:nvPr>
        </p:nvSpPr>
        <p:spPr/>
        <p:txBody>
          <a:bodyPr/>
          <a:lstStyle/>
          <a:p>
            <a:fld id="{32712D94-4FC6-794D-9A55-DB1872873871}" type="slidenum">
              <a:rPr lang="en-US" smtClean="0"/>
              <a:pPr/>
              <a:t>39</a:t>
            </a:fld>
            <a:endParaRPr lang="en-US"/>
          </a:p>
        </p:txBody>
      </p:sp>
    </p:spTree>
    <p:extLst>
      <p:ext uri="{BB962C8B-B14F-4D97-AF65-F5344CB8AC3E}">
        <p14:creationId xmlns:p14="http://schemas.microsoft.com/office/powerpoint/2010/main" val="1657043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2113" y="301625"/>
            <a:ext cx="6197600" cy="3486150"/>
          </a:xfrm>
        </p:spPr>
      </p:sp>
      <p:sp>
        <p:nvSpPr>
          <p:cNvPr id="3" name="Notes Placeholder 2"/>
          <p:cNvSpPr>
            <a:spLocks noGrp="1"/>
          </p:cNvSpPr>
          <p:nvPr>
            <p:ph type="body" idx="1"/>
          </p:nvPr>
        </p:nvSpPr>
        <p:spPr>
          <a:xfrm>
            <a:off x="406400" y="3883378"/>
            <a:ext cx="6197600" cy="511122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i="0" u="none" strike="noStrike" baseline="0" dirty="0">
                <a:solidFill>
                  <a:srgbClr val="FF40FF"/>
                </a:solidFill>
                <a:latin typeface="Avenir Next LT Pro" panose="020B0504020202020204" pitchFamily="34" charset="0"/>
                <a:cs typeface="Arial" panose="020B0604020202020204" pitchFamily="34" charset="0"/>
              </a:rPr>
              <a:t>Claim TK</a:t>
            </a:r>
            <a:endParaRPr lang="en-GB" sz="1000" b="1" dirty="0">
              <a:solidFill>
                <a:srgbClr val="000000"/>
              </a:solidFill>
              <a:latin typeface="Avenir Next LT Pro" panose="020B05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000" b="1" dirty="0">
              <a:solidFill>
                <a:srgbClr val="000000"/>
              </a:solidFill>
              <a:latin typeface="Avenir Next LT Pro" panose="020B05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000" b="1" dirty="0">
                <a:solidFill>
                  <a:srgbClr val="000000"/>
                </a:solidFill>
                <a:latin typeface="Avenir Next LT Pro" panose="020B0504020202020204" pitchFamily="34" charset="0"/>
                <a:cs typeface="Arial" panose="020B0604020202020204" pitchFamily="34" charset="0"/>
              </a:rPr>
              <a:t>Speaker Notes: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baseline="0" dirty="0">
                <a:solidFill>
                  <a:srgbClr val="000000"/>
                </a:solidFill>
                <a:latin typeface="Avenir Next LT Pro" panose="020B0504020202020204" pitchFamily="34" charset="0"/>
                <a:cs typeface="Arial" panose="020B0604020202020204" pitchFamily="34" charset="0"/>
              </a:rPr>
              <a:t>While most UC symptoms involve the gastrointestinal system, additional symptoms can include fatigue, anorexia, and fever</a:t>
            </a:r>
            <a:r>
              <a:rPr lang="en-GB" sz="1000" b="0" baseline="30000" dirty="0">
                <a:solidFill>
                  <a:srgbClr val="000000"/>
                </a:solidFill>
                <a:latin typeface="Avenir Next LT Pro" panose="020B0504020202020204" pitchFamily="34" charset="0"/>
                <a:cs typeface="Arial" panose="020B0604020202020204" pitchFamily="34" charset="0"/>
              </a:rPr>
              <a:t>1</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baseline="0" dirty="0">
                <a:solidFill>
                  <a:srgbClr val="000000"/>
                </a:solidFill>
                <a:latin typeface="Avenir Next LT Pro" panose="020B0504020202020204" pitchFamily="34" charset="0"/>
                <a:cs typeface="Arial" panose="020B0604020202020204" pitchFamily="34" charset="0"/>
              </a:rPr>
              <a:t>ECCO defines clinical remission as stool frequency ≤3 per day, no rectal bleeding, and normal mucosa at endoscopy</a:t>
            </a:r>
            <a:r>
              <a:rPr lang="en-GB" sz="1000" b="0" baseline="30000" dirty="0">
                <a:solidFill>
                  <a:srgbClr val="000000"/>
                </a:solidFill>
                <a:latin typeface="Avenir Next LT Pro" panose="020B0504020202020204" pitchFamily="34" charset="0"/>
                <a:cs typeface="Arial" panose="020B0604020202020204" pitchFamily="34" charset="0"/>
              </a:rPr>
              <a:t>1</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000" b="0" baseline="0" dirty="0">
              <a:solidFill>
                <a:srgbClr val="000000"/>
              </a:solidFill>
              <a:latin typeface="Avenir Next LT Pro" panose="020B05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baseline="0" dirty="0">
                <a:solidFill>
                  <a:srgbClr val="000000"/>
                </a:solidFill>
                <a:latin typeface="Avenir Next LT Pro" panose="020B0504020202020204" pitchFamily="34" charset="0"/>
                <a:cs typeface="Arial" panose="020B0604020202020204" pitchFamily="34" charset="0"/>
              </a:rPr>
              <a:t>Speaker Prompt: </a:t>
            </a:r>
            <a:r>
              <a:rPr lang="en-GB" sz="1000" b="0" baseline="0" dirty="0">
                <a:solidFill>
                  <a:srgbClr val="000000"/>
                </a:solidFill>
                <a:latin typeface="Avenir Next LT Pro" panose="020B0504020202020204" pitchFamily="34" charset="0"/>
                <a:cs typeface="Arial" panose="020B0604020202020204" pitchFamily="34" charset="0"/>
              </a:rPr>
              <a:t>This is a chance to build your own case study–do you have a patient who exhibits some or all of these symptoms? Personalize the presentation with your own experience.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000" b="1" dirty="0">
              <a:solidFill>
                <a:srgbClr val="000000"/>
              </a:solidFill>
              <a:latin typeface="Avenir Next LT Pro" panose="020B05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000" b="1"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457200" rtl="0" eaLnBrk="1" fontAlgn="auto" latinLnBrk="0" hangingPunct="1">
              <a:lnSpc>
                <a:spcPct val="100000"/>
              </a:lnSpc>
              <a:spcBef>
                <a:spcPts val="0"/>
              </a:spcBef>
              <a:spcAft>
                <a:spcPts val="0"/>
              </a:spcAft>
              <a:buClrTx/>
              <a:buSzTx/>
              <a:buFontTx/>
              <a:buAutoNum type="arabicPeriod"/>
              <a:tabLst/>
              <a:defRPr/>
            </a:pPr>
            <a:r>
              <a:rPr lang="en-GB" sz="1000" dirty="0" err="1">
                <a:solidFill>
                  <a:srgbClr val="000000"/>
                </a:solidFill>
                <a:latin typeface="Avenir Next LT Pro" panose="020B0504020202020204" pitchFamily="34" charset="0"/>
                <a:cs typeface="Arial" panose="020B0604020202020204" pitchFamily="34" charset="0"/>
              </a:rPr>
              <a:t>Magro</a:t>
            </a:r>
            <a:r>
              <a:rPr lang="en-GB" sz="1000" dirty="0">
                <a:solidFill>
                  <a:srgbClr val="000000"/>
                </a:solidFill>
                <a:latin typeface="Avenir Next LT Pro" panose="020B0504020202020204" pitchFamily="34" charset="0"/>
                <a:cs typeface="Arial" panose="020B0604020202020204" pitchFamily="34" charset="0"/>
              </a:rPr>
              <a:t> F, </a:t>
            </a:r>
            <a:r>
              <a:rPr lang="en-GB" sz="1000" dirty="0" err="1">
                <a:solidFill>
                  <a:srgbClr val="000000"/>
                </a:solidFill>
                <a:latin typeface="Avenir Next LT Pro" panose="020B0504020202020204" pitchFamily="34" charset="0"/>
                <a:cs typeface="Arial" panose="020B0604020202020204" pitchFamily="34" charset="0"/>
              </a:rPr>
              <a:t>Gionchetti</a:t>
            </a:r>
            <a:r>
              <a:rPr lang="en-GB" sz="1000" dirty="0">
                <a:solidFill>
                  <a:srgbClr val="000000"/>
                </a:solidFill>
                <a:latin typeface="Avenir Next LT Pro" panose="020B0504020202020204" pitchFamily="34" charset="0"/>
                <a:cs typeface="Arial" panose="020B0604020202020204" pitchFamily="34" charset="0"/>
              </a:rPr>
              <a:t> P, Eliakim R, et al. Third European evidence-based consensus on diagnosis and management of ulcerative colitis. Part 1: definitions, diagnosis, extra-intestinal manifestations, pregnancy, cancer surveillance, surgery, and ileo-anal pouch disorders. </a:t>
            </a:r>
            <a:r>
              <a:rPr lang="en-GB" sz="1000" i="1" dirty="0">
                <a:solidFill>
                  <a:srgbClr val="000000"/>
                </a:solidFill>
                <a:latin typeface="Avenir Next LT Pro" panose="020B0504020202020204" pitchFamily="34" charset="0"/>
                <a:cs typeface="Arial" panose="020B0604020202020204" pitchFamily="34" charset="0"/>
              </a:rPr>
              <a:t>J </a:t>
            </a:r>
            <a:r>
              <a:rPr lang="en-GB" sz="1000" i="1" dirty="0" err="1">
                <a:solidFill>
                  <a:srgbClr val="000000"/>
                </a:solidFill>
                <a:latin typeface="Avenir Next LT Pro" panose="020B0504020202020204" pitchFamily="34" charset="0"/>
                <a:cs typeface="Arial" panose="020B0604020202020204" pitchFamily="34" charset="0"/>
              </a:rPr>
              <a:t>Crohns</a:t>
            </a:r>
            <a:r>
              <a:rPr lang="en-GB" sz="1000" i="1" dirty="0">
                <a:solidFill>
                  <a:srgbClr val="000000"/>
                </a:solidFill>
                <a:latin typeface="Avenir Next LT Pro" panose="020B0504020202020204" pitchFamily="34" charset="0"/>
                <a:cs typeface="Arial" panose="020B0604020202020204" pitchFamily="34" charset="0"/>
              </a:rPr>
              <a:t> Colitis</a:t>
            </a:r>
            <a:r>
              <a:rPr lang="en-GB" sz="1000" dirty="0">
                <a:solidFill>
                  <a:srgbClr val="000000"/>
                </a:solidFill>
                <a:latin typeface="Avenir Next LT Pro" panose="020B0504020202020204" pitchFamily="34" charset="0"/>
                <a:cs typeface="Arial" panose="020B0604020202020204" pitchFamily="34" charset="0"/>
              </a:rPr>
              <a:t>. 2017;11(6):649-670.</a:t>
            </a:r>
            <a:r>
              <a:rPr lang="en-GB" sz="1000" b="1" dirty="0">
                <a:solidFill>
                  <a:srgbClr val="000000"/>
                </a:solidFill>
                <a:latin typeface="Avenir Next LT Pro" panose="020B0504020202020204" pitchFamily="34" charset="0"/>
                <a:cs typeface="Arial" panose="020B0604020202020204" pitchFamily="34" charset="0"/>
              </a:rPr>
              <a:t> </a:t>
            </a:r>
            <a:r>
              <a:rPr lang="en-GB" sz="1000" dirty="0">
                <a:solidFill>
                  <a:srgbClr val="000000"/>
                </a:solidFill>
                <a:latin typeface="Avenir Next LT Pro" panose="020B0504020202020204" pitchFamily="34" charset="0"/>
                <a:cs typeface="Arial" panose="020B0604020202020204" pitchFamily="34" charset="0"/>
              </a:rPr>
              <a:t>doi:10.1093/</a:t>
            </a:r>
            <a:r>
              <a:rPr lang="en-GB" sz="1000" dirty="0" err="1">
                <a:solidFill>
                  <a:srgbClr val="000000"/>
                </a:solidFill>
                <a:latin typeface="Avenir Next LT Pro" panose="020B0504020202020204" pitchFamily="34" charset="0"/>
                <a:cs typeface="Arial" panose="020B0604020202020204" pitchFamily="34" charset="0"/>
              </a:rPr>
              <a:t>ecco-jcc</a:t>
            </a:r>
            <a:r>
              <a:rPr lang="en-GB" sz="1000" dirty="0">
                <a:solidFill>
                  <a:srgbClr val="000000"/>
                </a:solidFill>
                <a:latin typeface="Avenir Next LT Pro" panose="020B0504020202020204" pitchFamily="34" charset="0"/>
                <a:cs typeface="Arial" panose="020B0604020202020204" pitchFamily="34" charset="0"/>
              </a:rPr>
              <a:t>/jjx008</a:t>
            </a:r>
          </a:p>
          <a:p>
            <a:pPr marL="171450" marR="0" lvl="0" indent="-171450" algn="l" defTabSz="457200" rtl="0" eaLnBrk="1" fontAlgn="auto" latinLnBrk="0" hangingPunct="1">
              <a:lnSpc>
                <a:spcPct val="100000"/>
              </a:lnSpc>
              <a:spcBef>
                <a:spcPts val="0"/>
              </a:spcBef>
              <a:spcAft>
                <a:spcPts val="0"/>
              </a:spcAft>
              <a:buClrTx/>
              <a:buSzTx/>
              <a:buFontTx/>
              <a:buAutoNum type="arabicPeriod"/>
              <a:tabLst/>
              <a:defRPr/>
            </a:pPr>
            <a:r>
              <a:rPr lang="en-US" sz="1000" dirty="0">
                <a:solidFill>
                  <a:srgbClr val="000000"/>
                </a:solidFill>
                <a:latin typeface="Avenir Next LT Pro" panose="020B0504020202020204" pitchFamily="34" charset="0"/>
                <a:cs typeface="Arial" panose="020B0604020202020204" pitchFamily="34" charset="0"/>
              </a:rPr>
              <a:t>Harbord M, Eliakim R, </a:t>
            </a:r>
            <a:r>
              <a:rPr lang="en-US" sz="1000" dirty="0" err="1">
                <a:solidFill>
                  <a:srgbClr val="000000"/>
                </a:solidFill>
                <a:latin typeface="Avenir Next LT Pro" panose="020B0504020202020204" pitchFamily="34" charset="0"/>
                <a:cs typeface="Arial" panose="020B0604020202020204" pitchFamily="34" charset="0"/>
              </a:rPr>
              <a:t>Bettenworth</a:t>
            </a:r>
            <a:r>
              <a:rPr lang="en-US" sz="1000" dirty="0">
                <a:solidFill>
                  <a:srgbClr val="000000"/>
                </a:solidFill>
                <a:latin typeface="Avenir Next LT Pro" panose="020B0504020202020204" pitchFamily="34" charset="0"/>
                <a:cs typeface="Arial" panose="020B0604020202020204" pitchFamily="34" charset="0"/>
              </a:rPr>
              <a:t> D, et al. Third European evidence-based consensus on diagnosis and management of ulcerative colitis. Part 2: current management. </a:t>
            </a:r>
            <a:r>
              <a:rPr lang="en-US" sz="1000" i="1" dirty="0">
                <a:solidFill>
                  <a:srgbClr val="000000"/>
                </a:solidFill>
                <a:latin typeface="Avenir Next LT Pro" panose="020B0504020202020204" pitchFamily="34" charset="0"/>
                <a:cs typeface="Arial" panose="020B0604020202020204" pitchFamily="34" charset="0"/>
              </a:rPr>
              <a:t>J</a:t>
            </a:r>
            <a:r>
              <a:rPr lang="en-US" sz="1000" dirty="0">
                <a:solidFill>
                  <a:srgbClr val="000000"/>
                </a:solidFill>
                <a:latin typeface="Avenir Next LT Pro" panose="020B0504020202020204" pitchFamily="34" charset="0"/>
                <a:cs typeface="Arial" panose="020B0604020202020204" pitchFamily="34" charset="0"/>
              </a:rPr>
              <a:t> </a:t>
            </a:r>
            <a:r>
              <a:rPr lang="en-US" sz="1000" i="1" dirty="0" err="1">
                <a:solidFill>
                  <a:srgbClr val="000000"/>
                </a:solidFill>
                <a:latin typeface="Avenir Next LT Pro" panose="020B0504020202020204" pitchFamily="34" charset="0"/>
                <a:cs typeface="Arial" panose="020B0604020202020204" pitchFamily="34" charset="0"/>
              </a:rPr>
              <a:t>Crohns</a:t>
            </a:r>
            <a:r>
              <a:rPr lang="en-US" sz="1000" i="1" dirty="0">
                <a:solidFill>
                  <a:srgbClr val="000000"/>
                </a:solidFill>
                <a:latin typeface="Avenir Next LT Pro" panose="020B0504020202020204" pitchFamily="34" charset="0"/>
                <a:cs typeface="Arial" panose="020B0604020202020204" pitchFamily="34" charset="0"/>
              </a:rPr>
              <a:t> Colitis</a:t>
            </a:r>
            <a:r>
              <a:rPr lang="en-US" sz="1000" dirty="0">
                <a:solidFill>
                  <a:srgbClr val="000000"/>
                </a:solidFill>
                <a:latin typeface="Avenir Next LT Pro" panose="020B0504020202020204" pitchFamily="34" charset="0"/>
                <a:cs typeface="Arial" panose="020B0604020202020204" pitchFamily="34" charset="0"/>
              </a:rPr>
              <a:t>. </a:t>
            </a:r>
            <a:br>
              <a:rPr lang="en-US" sz="1000" dirty="0">
                <a:solidFill>
                  <a:srgbClr val="000000"/>
                </a:solidFill>
                <a:latin typeface="Avenir Next LT Pro" panose="020B0504020202020204" pitchFamily="34" charset="0"/>
                <a:cs typeface="Arial" panose="020B0604020202020204" pitchFamily="34" charset="0"/>
              </a:rPr>
            </a:br>
            <a:r>
              <a:rPr lang="it-IT" sz="1000" dirty="0">
                <a:solidFill>
                  <a:srgbClr val="000000"/>
                </a:solidFill>
                <a:latin typeface="Avenir Next LT Pro" panose="020B0504020202020204" pitchFamily="34" charset="0"/>
                <a:cs typeface="Arial" panose="020B0604020202020204" pitchFamily="34" charset="0"/>
              </a:rPr>
              <a:t>2017;11(7):769-784. doi:10.1093/ecco-</a:t>
            </a:r>
            <a:r>
              <a:rPr lang="it-IT" sz="1000" dirty="0" err="1">
                <a:solidFill>
                  <a:srgbClr val="000000"/>
                </a:solidFill>
                <a:latin typeface="Avenir Next LT Pro" panose="020B0504020202020204" pitchFamily="34" charset="0"/>
                <a:cs typeface="Arial" panose="020B0604020202020204" pitchFamily="34" charset="0"/>
              </a:rPr>
              <a:t>jcc</a:t>
            </a:r>
            <a:r>
              <a:rPr lang="it-IT" sz="1000" dirty="0">
                <a:solidFill>
                  <a:srgbClr val="000000"/>
                </a:solidFill>
                <a:latin typeface="Avenir Next LT Pro" panose="020B0504020202020204" pitchFamily="34" charset="0"/>
                <a:cs typeface="Arial" panose="020B0604020202020204" pitchFamily="34" charset="0"/>
              </a:rPr>
              <a:t>/jjx009</a:t>
            </a:r>
            <a:endParaRPr lang="en-GB" sz="1000" dirty="0">
              <a:solidFill>
                <a:srgbClr val="000000"/>
              </a:solidFill>
              <a:latin typeface="Avenir Next LT Pro" panose="020B05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ctr" latinLnBrk="0" hangingPunct="1">
              <a:lnSpc>
                <a:spcPct val="100000"/>
              </a:lnSpc>
              <a:spcBef>
                <a:spcPts val="0"/>
              </a:spcBef>
              <a:spcAft>
                <a:spcPts val="0"/>
              </a:spcAft>
              <a:buClrTx/>
              <a:buSzTx/>
              <a:buFontTx/>
              <a:buNone/>
              <a:tabLst/>
              <a:defRPr/>
            </a:pPr>
            <a:fld id="{ECD285CE-6A67-6D48-A8BC-DA5F08963374}" type="slidenum">
              <a:rPr kumimoji="0" lang="en-US" sz="1200" b="0" i="0" u="none" strike="noStrike" kern="1200" cap="none" spc="0" normalizeH="0" baseline="0" noProof="0" smtClean="0">
                <a:ln>
                  <a:noFill/>
                </a:ln>
                <a:solidFill>
                  <a:prstClr val="black"/>
                </a:solidFill>
                <a:effectLst/>
                <a:uLnTx/>
                <a:uFillTx/>
                <a:latin typeface="AvenirNext LT Pro Regular" panose="020B0504020202020204" pitchFamily="34" charset="77"/>
                <a:ea typeface="+mn-ea"/>
                <a:cs typeface="+mn-cs"/>
              </a:rPr>
              <a:pPr marL="0" marR="0" lvl="0" indent="0" algn="r" defTabSz="914400" rtl="0" eaLnBrk="1" fontAlgn="ctr"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venirNext LT Pro Regular" panose="020B0504020202020204" pitchFamily="34" charset="77"/>
              <a:ea typeface="+mn-ea"/>
              <a:cs typeface="+mn-cs"/>
            </a:endParaRPr>
          </a:p>
        </p:txBody>
      </p:sp>
    </p:spTree>
    <p:extLst>
      <p:ext uri="{BB962C8B-B14F-4D97-AF65-F5344CB8AC3E}">
        <p14:creationId xmlns:p14="http://schemas.microsoft.com/office/powerpoint/2010/main" val="431715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Abbreviation(s):</a:t>
            </a:r>
          </a:p>
          <a:p>
            <a:pPr defTabSz="1458468">
              <a:defRPr/>
            </a:pPr>
            <a:r>
              <a:rPr lang="en-GB" dirty="0"/>
              <a:t>CI=Confidence Interval; SC = Subcutaneous; MIRI=</a:t>
            </a:r>
            <a:r>
              <a:rPr lang="en-GB" dirty="0" err="1"/>
              <a:t>Mirikizumab</a:t>
            </a:r>
            <a:r>
              <a:rPr lang="en-GB" dirty="0"/>
              <a:t>; </a:t>
            </a:r>
            <a:r>
              <a:rPr lang="en-GB" dirty="0" err="1"/>
              <a:t>mITT</a:t>
            </a:r>
            <a:r>
              <a:rPr lang="en-GB" dirty="0"/>
              <a:t>=Modified Intent-to-Treat; NRI=</a:t>
            </a:r>
            <a:r>
              <a:rPr lang="en-GB" dirty="0" err="1"/>
              <a:t>Nonresponder</a:t>
            </a:r>
            <a:r>
              <a:rPr lang="en-GB" dirty="0"/>
              <a:t> Imputation; PBO=Placebo.</a:t>
            </a:r>
          </a:p>
          <a:p>
            <a:pPr defTabSz="1458468">
              <a:defRPr/>
            </a:pPr>
            <a:endParaRPr lang="en-US" dirty="0"/>
          </a:p>
          <a:p>
            <a:pPr defTabSz="1458468">
              <a:defRPr/>
            </a:pPr>
            <a:r>
              <a:rPr lang="en-US" b="1" dirty="0"/>
              <a:t>Reference(s):</a:t>
            </a:r>
          </a:p>
          <a:p>
            <a:pPr defTabSz="1458468">
              <a:defRPr/>
            </a:pPr>
            <a:r>
              <a:rPr lang="en-US" dirty="0"/>
              <a:t>/</a:t>
            </a:r>
            <a:r>
              <a:rPr lang="en-US" dirty="0" err="1"/>
              <a:t>lillyce</a:t>
            </a:r>
            <a:r>
              <a:rPr lang="en-US" dirty="0"/>
              <a:t>/</a:t>
            </a:r>
            <a:r>
              <a:rPr lang="en-US" dirty="0" err="1"/>
              <a:t>prd</a:t>
            </a:r>
            <a:r>
              <a:rPr lang="en-US" dirty="0"/>
              <a:t>/ly3074828/i6t_mc_ambg/intrm1/output/restricted/</a:t>
            </a:r>
            <a:r>
              <a:rPr lang="en-US" dirty="0" err="1"/>
              <a:t>tfl</a:t>
            </a:r>
            <a:r>
              <a:rPr lang="en-US" dirty="0"/>
              <a:t>/t_a_qs_clnrm_wk40_nri_icr_mit_m.rtf</a:t>
            </a:r>
          </a:p>
          <a:p>
            <a:pPr defTabSz="1458468">
              <a:defRPr/>
            </a:pPr>
            <a:r>
              <a:rPr lang="en-US" dirty="0"/>
              <a:t>/</a:t>
            </a:r>
            <a:r>
              <a:rPr lang="en-US" dirty="0" err="1"/>
              <a:t>lillyce</a:t>
            </a:r>
            <a:r>
              <a:rPr lang="en-US" dirty="0"/>
              <a:t>/</a:t>
            </a:r>
            <a:r>
              <a:rPr lang="en-US" dirty="0" err="1"/>
              <a:t>prd</a:t>
            </a:r>
            <a:r>
              <a:rPr lang="en-US" dirty="0"/>
              <a:t>/ly3074828/i6t_mc_ambg/intrm1/output/restricted/</a:t>
            </a:r>
            <a:r>
              <a:rPr lang="en-US" dirty="0" err="1"/>
              <a:t>tfl</a:t>
            </a:r>
            <a:r>
              <a:rPr lang="en-US" dirty="0"/>
              <a:t>/t_a_qs_clnrm_w40_sbpuc_mit_icr_m.rtf</a:t>
            </a:r>
          </a:p>
          <a:p>
            <a:pPr defTabSz="1458468">
              <a:defRPr/>
            </a:pPr>
            <a:endParaRPr lang="en-US" dirty="0"/>
          </a:p>
          <a:p>
            <a:pPr defTabSz="1458468">
              <a:defRPr/>
            </a:pPr>
            <a:r>
              <a:rPr lang="en-US" dirty="0"/>
              <a:t>QC completed by Nathan Morris on 12/9/2021. </a:t>
            </a:r>
          </a:p>
          <a:p>
            <a:endParaRPr lang="en-US" dirty="0"/>
          </a:p>
        </p:txBody>
      </p:sp>
      <p:sp>
        <p:nvSpPr>
          <p:cNvPr id="4" name="Slide Number Placeholder 3"/>
          <p:cNvSpPr>
            <a:spLocks noGrp="1"/>
          </p:cNvSpPr>
          <p:nvPr>
            <p:ph type="sldNum" sz="quarter" idx="10"/>
          </p:nvPr>
        </p:nvSpPr>
        <p:spPr/>
        <p:txBody>
          <a:bodyPr/>
          <a:lstStyle/>
          <a:p>
            <a:pPr marL="0" marR="0" lvl="0" indent="0" algn="r" defTabSz="1458468" rtl="0" eaLnBrk="1" fontAlgn="auto" latinLnBrk="0" hangingPunct="1">
              <a:lnSpc>
                <a:spcPct val="100000"/>
              </a:lnSpc>
              <a:spcBef>
                <a:spcPts val="0"/>
              </a:spcBef>
              <a:spcAft>
                <a:spcPts val="0"/>
              </a:spcAft>
              <a:buClrTx/>
              <a:buSzTx/>
              <a:buFontTx/>
              <a:buNone/>
              <a:tabLst/>
              <a:defRPr/>
            </a:pPr>
            <a:fld id="{ECD285CE-6A67-6D48-A8BC-DA5F08963374}" type="slidenum">
              <a:rPr kumimoji="0" lang="en-US" sz="19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468" rtl="0" eaLnBrk="1" fontAlgn="auto" latinLnBrk="0" hangingPunct="1">
                <a:lnSpc>
                  <a:spcPct val="100000"/>
                </a:lnSpc>
                <a:spcBef>
                  <a:spcPts val="0"/>
                </a:spcBef>
                <a:spcAft>
                  <a:spcPts val="0"/>
                </a:spcAft>
                <a:buClrTx/>
                <a:buSzTx/>
                <a:buFontTx/>
                <a:buNone/>
                <a:tabLst/>
                <a:defRPr/>
              </a:pPr>
              <a:t>40</a:t>
            </a:fld>
            <a:endParaRPr kumimoji="0" lang="en-US" sz="19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316988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i="0" u="none" strike="noStrike" baseline="0" dirty="0">
                <a:solidFill>
                  <a:srgbClr val="000000"/>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CA" sz="1000" b="0" i="0" u="none" strike="noStrike" baseline="0" dirty="0">
                <a:solidFill>
                  <a:srgbClr val="000000"/>
                </a:solidFill>
                <a:latin typeface="Avenir Next LT Pro" panose="020B0504020202020204" pitchFamily="34" charset="0"/>
                <a:cs typeface="Arial" panose="020B0604020202020204" pitchFamily="34" charset="0"/>
              </a:rPr>
              <a:t>Of the patients who achieved clinical response in LUCENT-1, 45% achieved corticosteroid-free remission at Week 52 with </a:t>
            </a:r>
            <a:r>
              <a:rPr lang="en-CA" sz="1000" b="0" i="0" u="none" strike="noStrike" baseline="0" dirty="0" err="1">
                <a:solidFill>
                  <a:srgbClr val="000000"/>
                </a:solidFill>
                <a:latin typeface="Avenir Next LT Pro" panose="020B0504020202020204" pitchFamily="34" charset="0"/>
                <a:cs typeface="Arial" panose="020B0604020202020204" pitchFamily="34" charset="0"/>
              </a:rPr>
              <a:t>Omvoh</a:t>
            </a:r>
            <a:r>
              <a:rPr lang="en-CA" sz="1000" b="0" i="0" u="none" strike="noStrike" baseline="0" dirty="0">
                <a:solidFill>
                  <a:srgbClr val="000000"/>
                </a:solidFill>
                <a:latin typeface="Avenir Next LT Pro" panose="020B0504020202020204" pitchFamily="34" charset="0"/>
                <a:cs typeface="Arial" panose="020B0604020202020204" pitchFamily="34" charset="0"/>
              </a:rPr>
              <a:t> compared with 22% taking placebo</a:t>
            </a:r>
            <a:r>
              <a:rPr lang="en-CA" sz="1000" b="0" i="0" u="none" strike="noStrike" baseline="30000" dirty="0">
                <a:solidFill>
                  <a:srgbClr val="000000"/>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rgbClr val="000000"/>
                </a:solidFill>
                <a:latin typeface="Avenir Next LT Pro" panose="020B0504020202020204" pitchFamily="34" charset="0"/>
                <a:cs typeface="Arial" panose="020B0604020202020204" pitchFamily="34" charset="0"/>
              </a:rPr>
              <a:t>Corticosteroid-free remission without surgery was defined as clinical remission at Week 40 in LUCENT-2, plus symptomatic remission at Week 28, and no corticosteroid use for at least 12 weeks prior to the Week 40 assessment</a:t>
            </a:r>
            <a:r>
              <a:rPr lang="en-CA" sz="1000" b="0" i="0" u="none" strike="noStrike" baseline="30000" dirty="0">
                <a:solidFill>
                  <a:srgbClr val="000000"/>
                </a:solidFill>
                <a:latin typeface="Avenir Next LT Pro" panose="020B0504020202020204" pitchFamily="34" charset="0"/>
                <a:cs typeface="Arial" panose="020B0604020202020204" pitchFamily="34" charset="0"/>
              </a:rPr>
              <a:t>1</a:t>
            </a:r>
          </a:p>
          <a:p>
            <a:endParaRPr lang="en-CA" sz="1000" b="1" i="0" u="none" strike="noStrike" baseline="0" dirty="0">
              <a:solidFill>
                <a:srgbClr val="000000"/>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endParaRPr lang="en-US" sz="1000" dirty="0"/>
          </a:p>
        </p:txBody>
      </p:sp>
      <p:sp>
        <p:nvSpPr>
          <p:cNvPr id="4" name="Slide Number Placeholder 3"/>
          <p:cNvSpPr>
            <a:spLocks noGrp="1"/>
          </p:cNvSpPr>
          <p:nvPr>
            <p:ph type="sldNum" sz="quarter" idx="5"/>
          </p:nvPr>
        </p:nvSpPr>
        <p:spPr/>
        <p:txBody>
          <a:bodyPr/>
          <a:lstStyle/>
          <a:p>
            <a:fld id="{32712D94-4FC6-794D-9A55-DB1872873871}" type="slidenum">
              <a:rPr lang="en-US" smtClean="0"/>
              <a:pPr/>
              <a:t>41</a:t>
            </a:fld>
            <a:endParaRPr lang="en-US"/>
          </a:p>
        </p:txBody>
      </p:sp>
    </p:spTree>
    <p:extLst>
      <p:ext uri="{BB962C8B-B14F-4D97-AF65-F5344CB8AC3E}">
        <p14:creationId xmlns:p14="http://schemas.microsoft.com/office/powerpoint/2010/main" val="2960731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i="0" u="none" strike="noStrike" baseline="0" dirty="0">
                <a:solidFill>
                  <a:schemeClr val="tx1"/>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47% of patients who were biologic- or </a:t>
            </a:r>
            <a:r>
              <a:rPr lang="en-CA" sz="1000" b="0" i="0" u="none" strike="noStrike" baseline="0" dirty="0" err="1">
                <a:solidFill>
                  <a:schemeClr val="tx1"/>
                </a:solidFill>
                <a:latin typeface="Avenir Next LT Pro" panose="020B0504020202020204" pitchFamily="34" charset="0"/>
                <a:cs typeface="Arial" panose="020B0604020202020204" pitchFamily="34" charset="0"/>
              </a:rPr>
              <a:t>JAKi</a:t>
            </a:r>
            <a:r>
              <a:rPr lang="en-CA" sz="1000" b="0" i="0" u="none" strike="noStrike" baseline="0" dirty="0">
                <a:solidFill>
                  <a:schemeClr val="tx1"/>
                </a:solidFill>
                <a:latin typeface="Avenir Next LT Pro" panose="020B0504020202020204" pitchFamily="34" charset="0"/>
                <a:cs typeface="Arial" panose="020B0604020202020204" pitchFamily="34" charset="0"/>
              </a:rPr>
              <a:t>-naive achieved corticosteroid-free remission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compared to 26% with placebo</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In the biologic- or </a:t>
            </a:r>
            <a:r>
              <a:rPr lang="en-CA" sz="1000" b="0" i="0" u="none" strike="noStrike" baseline="0" dirty="0" err="1">
                <a:solidFill>
                  <a:schemeClr val="tx1"/>
                </a:solidFill>
                <a:latin typeface="Avenir Next LT Pro" panose="020B0504020202020204" pitchFamily="34" charset="0"/>
                <a:cs typeface="Arial" panose="020B0604020202020204" pitchFamily="34" charset="0"/>
              </a:rPr>
              <a:t>JAKi</a:t>
            </a:r>
            <a:r>
              <a:rPr lang="en-CA" sz="1000" b="0" i="0" u="none" strike="noStrike" baseline="0" dirty="0">
                <a:solidFill>
                  <a:schemeClr val="tx1"/>
                </a:solidFill>
                <a:latin typeface="Avenir Next LT Pro" panose="020B0504020202020204" pitchFamily="34" charset="0"/>
                <a:cs typeface="Arial" panose="020B0604020202020204" pitchFamily="34" charset="0"/>
              </a:rPr>
              <a:t>-failed subgroup, 41% of patients achieved corticosteroid-free remission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compared to 14% with placebo</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This was a prespecified subgroup analysis and was not controlled for multiplicity</a:t>
            </a:r>
          </a:p>
          <a:p>
            <a:pPr marL="171450" indent="-171450">
              <a:buFont typeface="Arial" panose="020B0604020202020204" pitchFamily="34" charset="0"/>
              <a:buChar char="•"/>
            </a:pPr>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chemeClr val="tx1"/>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endParaRPr lang="en-US" sz="1000" dirty="0">
              <a:solidFill>
                <a:schemeClr val="tx1"/>
              </a:solidFill>
            </a:endParaRPr>
          </a:p>
        </p:txBody>
      </p:sp>
      <p:sp>
        <p:nvSpPr>
          <p:cNvPr id="4" name="Slide Number Placeholder 3"/>
          <p:cNvSpPr>
            <a:spLocks noGrp="1"/>
          </p:cNvSpPr>
          <p:nvPr>
            <p:ph type="sldNum" sz="quarter" idx="5"/>
          </p:nvPr>
        </p:nvSpPr>
        <p:spPr/>
        <p:txBody>
          <a:bodyPr/>
          <a:lstStyle/>
          <a:p>
            <a:fld id="{32712D94-4FC6-794D-9A55-DB1872873871}" type="slidenum">
              <a:rPr lang="en-US" smtClean="0"/>
              <a:pPr/>
              <a:t>42</a:t>
            </a:fld>
            <a:endParaRPr lang="en-US"/>
          </a:p>
        </p:txBody>
      </p:sp>
    </p:spTree>
    <p:extLst>
      <p:ext uri="{BB962C8B-B14F-4D97-AF65-F5344CB8AC3E}">
        <p14:creationId xmlns:p14="http://schemas.microsoft.com/office/powerpoint/2010/main" val="1629459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Speaker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From the responders in LUCENT-1, nearly 60% of patients taking </a:t>
            </a: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achieved endoscopic improvement at Week 52</a:t>
            </a:r>
            <a:r>
              <a:rPr lang="en-US" sz="1000" baseline="30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Endoscopic improvement was defined as an endoscopic </a:t>
            </a: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subscore</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of 0 or 1, excluding friability</a:t>
            </a:r>
            <a:r>
              <a:rPr lang="en-US" sz="1000" baseline="30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1</a:t>
            </a:r>
          </a:p>
          <a:p>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chemeClr val="tx1"/>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p:txBody>
      </p:sp>
      <p:sp>
        <p:nvSpPr>
          <p:cNvPr id="4" name="Slide Number Placeholder 3"/>
          <p:cNvSpPr>
            <a:spLocks noGrp="1"/>
          </p:cNvSpPr>
          <p:nvPr>
            <p:ph type="sldNum" sz="quarter" idx="5"/>
          </p:nvPr>
        </p:nvSpPr>
        <p:spPr/>
        <p:txBody>
          <a:bodyPr/>
          <a:lstStyle/>
          <a:p>
            <a:fld id="{32712D94-4FC6-794D-9A55-DB1872873871}" type="slidenum">
              <a:rPr lang="en-US" smtClean="0"/>
              <a:pPr/>
              <a:t>43</a:t>
            </a:fld>
            <a:endParaRPr lang="en-US"/>
          </a:p>
        </p:txBody>
      </p:sp>
    </p:spTree>
    <p:extLst>
      <p:ext uri="{BB962C8B-B14F-4D97-AF65-F5344CB8AC3E}">
        <p14:creationId xmlns:p14="http://schemas.microsoft.com/office/powerpoint/2010/main" val="2591605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i="0" u="none" strike="noStrike" baseline="0" dirty="0">
                <a:solidFill>
                  <a:schemeClr val="tx1"/>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62% of patients who were biologic- or </a:t>
            </a:r>
            <a:r>
              <a:rPr lang="en-CA" sz="1000" b="0" i="0" u="none" strike="noStrike" baseline="0" dirty="0" err="1">
                <a:solidFill>
                  <a:schemeClr val="tx1"/>
                </a:solidFill>
                <a:latin typeface="Avenir Next LT Pro" panose="020B0504020202020204" pitchFamily="34" charset="0"/>
                <a:cs typeface="Arial" panose="020B0604020202020204" pitchFamily="34" charset="0"/>
              </a:rPr>
              <a:t>JAKi</a:t>
            </a:r>
            <a:r>
              <a:rPr lang="en-CA" sz="1000" b="0" i="0" u="none" strike="noStrike" baseline="0" dirty="0">
                <a:solidFill>
                  <a:schemeClr val="tx1"/>
                </a:solidFill>
                <a:latin typeface="Avenir Next LT Pro" panose="020B0504020202020204" pitchFamily="34" charset="0"/>
                <a:cs typeface="Arial" panose="020B0604020202020204" pitchFamily="34" charset="0"/>
              </a:rPr>
              <a:t>-naive achieved endoscopic improvement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compared to 34% with placebo</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In the biologic- or </a:t>
            </a:r>
            <a:r>
              <a:rPr lang="en-CA" sz="1000" b="0" i="0" u="none" strike="noStrike" baseline="0" dirty="0" err="1">
                <a:solidFill>
                  <a:schemeClr val="tx1"/>
                </a:solidFill>
                <a:latin typeface="Avenir Next LT Pro" panose="020B0504020202020204" pitchFamily="34" charset="0"/>
                <a:cs typeface="Arial" panose="020B0604020202020204" pitchFamily="34" charset="0"/>
              </a:rPr>
              <a:t>JAKi</a:t>
            </a:r>
            <a:r>
              <a:rPr lang="en-CA" sz="1000" b="0" i="0" u="none" strike="noStrike" baseline="0" dirty="0">
                <a:solidFill>
                  <a:schemeClr val="tx1"/>
                </a:solidFill>
                <a:latin typeface="Avenir Next LT Pro" panose="020B0504020202020204" pitchFamily="34" charset="0"/>
                <a:cs typeface="Arial" panose="020B0604020202020204" pitchFamily="34" charset="0"/>
              </a:rPr>
              <a:t>-failed subgroup, more than half of patients (51%) achieved endoscopic improvement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compared to 20% with placebo</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This was a prespecified subgroup analysis and was not controlled for multiplicity</a:t>
            </a:r>
          </a:p>
          <a:p>
            <a:pPr marL="171450" indent="-171450">
              <a:buFont typeface="Arial" panose="020B0604020202020204" pitchFamily="34" charset="0"/>
              <a:buChar char="•"/>
            </a:pPr>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p:txBody>
      </p:sp>
      <p:sp>
        <p:nvSpPr>
          <p:cNvPr id="4" name="Slide Number Placeholder 3"/>
          <p:cNvSpPr>
            <a:spLocks noGrp="1"/>
          </p:cNvSpPr>
          <p:nvPr>
            <p:ph type="sldNum" sz="quarter" idx="5"/>
          </p:nvPr>
        </p:nvSpPr>
        <p:spPr/>
        <p:txBody>
          <a:bodyPr/>
          <a:lstStyle/>
          <a:p>
            <a:fld id="{32712D94-4FC6-794D-9A55-DB1872873871}" type="slidenum">
              <a:rPr lang="en-US" smtClean="0"/>
              <a:pPr/>
              <a:t>44</a:t>
            </a:fld>
            <a:endParaRPr lang="en-US"/>
          </a:p>
        </p:txBody>
      </p:sp>
    </p:spTree>
    <p:extLst>
      <p:ext uri="{BB962C8B-B14F-4D97-AF65-F5344CB8AC3E}">
        <p14:creationId xmlns:p14="http://schemas.microsoft.com/office/powerpoint/2010/main" val="1316812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Abbreviation(s):</a:t>
            </a:r>
          </a:p>
          <a:p>
            <a:pPr defTabSz="1458468">
              <a:defRPr/>
            </a:pPr>
            <a:r>
              <a:rPr lang="en-GB"/>
              <a:t>CI=Confidence Interval; SC = Subcutaneous; MIRI=</a:t>
            </a:r>
            <a:r>
              <a:rPr lang="en-GB" err="1"/>
              <a:t>Mirikizumab</a:t>
            </a:r>
            <a:r>
              <a:rPr lang="en-GB"/>
              <a:t>; </a:t>
            </a:r>
            <a:r>
              <a:rPr lang="en-GB" err="1"/>
              <a:t>mITT</a:t>
            </a:r>
            <a:r>
              <a:rPr lang="en-GB"/>
              <a:t>=Modified Intent-to-Treat; NRI=</a:t>
            </a:r>
            <a:r>
              <a:rPr lang="en-GB" err="1"/>
              <a:t>Nonresponder</a:t>
            </a:r>
            <a:r>
              <a:rPr lang="en-GB"/>
              <a:t> Imputation; PBO=Placebo.</a:t>
            </a:r>
          </a:p>
          <a:p>
            <a:pPr defTabSz="1458468">
              <a:defRPr/>
            </a:pPr>
            <a:endParaRPr lang="en-US"/>
          </a:p>
          <a:p>
            <a:pPr defTabSz="1458468">
              <a:defRPr/>
            </a:pPr>
            <a:r>
              <a:rPr lang="en-US" b="1"/>
              <a:t>Reference(s):</a:t>
            </a:r>
          </a:p>
          <a:p>
            <a:pPr defTabSz="1458468">
              <a:defRPr/>
            </a:pPr>
            <a:r>
              <a:rPr lang="en-US"/>
              <a:t>/</a:t>
            </a:r>
            <a:r>
              <a:rPr lang="en-US" err="1"/>
              <a:t>lillyce</a:t>
            </a:r>
            <a:r>
              <a:rPr lang="en-US"/>
              <a:t>/</a:t>
            </a:r>
            <a:r>
              <a:rPr lang="en-US" err="1"/>
              <a:t>prd</a:t>
            </a:r>
            <a:r>
              <a:rPr lang="en-US"/>
              <a:t>/ly3074828/i6t_mc_ambg/intrm1/output/restricted/</a:t>
            </a:r>
            <a:r>
              <a:rPr lang="en-US" err="1"/>
              <a:t>tfl</a:t>
            </a:r>
            <a:r>
              <a:rPr lang="en-US"/>
              <a:t>/t_a_qs_endrem_wk40_nri_ir_m_ma.rtf</a:t>
            </a:r>
          </a:p>
          <a:p>
            <a:pPr defTabSz="1458468">
              <a:defRPr/>
            </a:pPr>
            <a:r>
              <a:rPr lang="en-US"/>
              <a:t>/</a:t>
            </a:r>
            <a:r>
              <a:rPr lang="en-US" err="1"/>
              <a:t>lillyce</a:t>
            </a:r>
            <a:r>
              <a:rPr lang="en-US"/>
              <a:t>/</a:t>
            </a:r>
            <a:r>
              <a:rPr lang="en-US" err="1"/>
              <a:t>prd</a:t>
            </a:r>
            <a:r>
              <a:rPr lang="en-US"/>
              <a:t>/ly3074828/i6t_mc_ambg/intrm1/output/restricted/</a:t>
            </a:r>
            <a:r>
              <a:rPr lang="en-US" err="1"/>
              <a:t>tfl</a:t>
            </a:r>
            <a:r>
              <a:rPr lang="en-US"/>
              <a:t>/t_a_qs_menrem_nri_w40_puc_mitt_i.rtf</a:t>
            </a:r>
          </a:p>
          <a:p>
            <a:pPr defTabSz="1458468">
              <a:defRPr/>
            </a:pPr>
            <a:endParaRPr lang="en-US"/>
          </a:p>
          <a:p>
            <a:pPr defTabSz="1458468">
              <a:defRPr/>
            </a:pPr>
            <a:r>
              <a:rPr lang="en-US"/>
              <a:t>QC completed by Nathan Morris on 12/9/2021. </a:t>
            </a:r>
          </a:p>
          <a:p>
            <a:endParaRPr lang="en-US"/>
          </a:p>
        </p:txBody>
      </p:sp>
      <p:sp>
        <p:nvSpPr>
          <p:cNvPr id="4" name="Slide Number Placeholder 3"/>
          <p:cNvSpPr>
            <a:spLocks noGrp="1"/>
          </p:cNvSpPr>
          <p:nvPr>
            <p:ph type="sldNum" sz="quarter" idx="10"/>
          </p:nvPr>
        </p:nvSpPr>
        <p:spPr/>
        <p:txBody>
          <a:bodyPr/>
          <a:lstStyle/>
          <a:p>
            <a:pPr marL="0" marR="0" lvl="0" indent="0" algn="r" defTabSz="1458468" rtl="0" eaLnBrk="1" fontAlgn="auto" latinLnBrk="0" hangingPunct="1">
              <a:lnSpc>
                <a:spcPct val="100000"/>
              </a:lnSpc>
              <a:spcBef>
                <a:spcPts val="0"/>
              </a:spcBef>
              <a:spcAft>
                <a:spcPts val="0"/>
              </a:spcAft>
              <a:buClrTx/>
              <a:buSzTx/>
              <a:buFontTx/>
              <a:buNone/>
              <a:tabLst/>
              <a:defRPr/>
            </a:pPr>
            <a:fld id="{ECD285CE-6A67-6D48-A8BC-DA5F08963374}" type="slidenum">
              <a:rPr kumimoji="0" lang="en-US" sz="19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468" rtl="0" eaLnBrk="1" fontAlgn="auto" latinLnBrk="0" hangingPunct="1">
                <a:lnSpc>
                  <a:spcPct val="100000"/>
                </a:lnSpc>
                <a:spcBef>
                  <a:spcPts val="0"/>
                </a:spcBef>
                <a:spcAft>
                  <a:spcPts val="0"/>
                </a:spcAft>
                <a:buClrTx/>
                <a:buSzTx/>
                <a:buFontTx/>
                <a:buNone/>
                <a:tabLst/>
                <a:defRPr/>
              </a:pPr>
              <a:t>45</a:t>
            </a:fld>
            <a:endParaRPr kumimoji="0" lang="en-US" sz="19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223560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i="0" u="none" strike="noStrike" baseline="0" dirty="0">
                <a:solidFill>
                  <a:srgbClr val="000000"/>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CA" sz="1000" b="0" i="0" u="none" strike="noStrike" baseline="0" dirty="0">
                <a:solidFill>
                  <a:srgbClr val="000000"/>
                </a:solidFill>
                <a:latin typeface="Avenir Next LT Pro" panose="020B0504020202020204" pitchFamily="34" charset="0"/>
                <a:cs typeface="Arial" panose="020B0604020202020204" pitchFamily="34" charset="0"/>
              </a:rPr>
              <a:t>These are endoscopic images of one patient with moderately to severely active UC who was treated with Omvoh</a:t>
            </a:r>
            <a:r>
              <a:rPr lang="en-CA" sz="1000" b="0" i="0" u="none" strike="noStrike" baseline="30000" dirty="0">
                <a:solidFill>
                  <a:srgbClr val="000000"/>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rgbClr val="000000"/>
                </a:solidFill>
                <a:latin typeface="Avenir Next LT Pro" panose="020B0504020202020204" pitchFamily="34" charset="0"/>
                <a:cs typeface="Arial" panose="020B0604020202020204" pitchFamily="34" charset="0"/>
              </a:rPr>
              <a:t>Individual results may vary</a:t>
            </a:r>
          </a:p>
          <a:p>
            <a:pPr marL="171450" indent="-171450">
              <a:buFont typeface="Arial" panose="020B0604020202020204" pitchFamily="34" charset="0"/>
              <a:buChar char="•"/>
            </a:pPr>
            <a:r>
              <a:rPr lang="en-CA" sz="1000" b="0" i="0" u="none" strike="noStrike" baseline="0" dirty="0">
                <a:solidFill>
                  <a:srgbClr val="000000"/>
                </a:solidFill>
                <a:latin typeface="Avenir Next LT Pro" panose="020B0504020202020204" pitchFamily="34" charset="0"/>
                <a:cs typeface="Arial" panose="020B0604020202020204" pitchFamily="34" charset="0"/>
              </a:rPr>
              <a:t>At baseline, the endoscopic </a:t>
            </a:r>
            <a:r>
              <a:rPr lang="en-CA" sz="1000" b="0" i="0" u="none" strike="noStrike" baseline="0" dirty="0" err="1">
                <a:solidFill>
                  <a:srgbClr val="000000"/>
                </a:solidFill>
                <a:latin typeface="Avenir Next LT Pro" panose="020B0504020202020204" pitchFamily="34" charset="0"/>
                <a:cs typeface="Arial" panose="020B0604020202020204" pitchFamily="34" charset="0"/>
              </a:rPr>
              <a:t>subscore</a:t>
            </a:r>
            <a:r>
              <a:rPr lang="en-CA" sz="1000" b="0" i="0" u="none" strike="noStrike" baseline="0" dirty="0">
                <a:solidFill>
                  <a:srgbClr val="000000"/>
                </a:solidFill>
                <a:latin typeface="Avenir Next LT Pro" panose="020B0504020202020204" pitchFamily="34" charset="0"/>
                <a:cs typeface="Arial" panose="020B0604020202020204" pitchFamily="34" charset="0"/>
              </a:rPr>
              <a:t> was 3; at Week 12 and Week 52, the endoscopic </a:t>
            </a:r>
            <a:r>
              <a:rPr lang="en-CA" sz="1000" b="0" i="0" u="none" strike="noStrike" baseline="0" dirty="0" err="1">
                <a:solidFill>
                  <a:srgbClr val="000000"/>
                </a:solidFill>
                <a:latin typeface="Avenir Next LT Pro" panose="020B0504020202020204" pitchFamily="34" charset="0"/>
                <a:cs typeface="Arial" panose="020B0604020202020204" pitchFamily="34" charset="0"/>
              </a:rPr>
              <a:t>subscore</a:t>
            </a:r>
            <a:r>
              <a:rPr lang="en-CA" sz="1000" b="0" i="0" u="none" strike="noStrike" baseline="0" dirty="0">
                <a:solidFill>
                  <a:srgbClr val="000000"/>
                </a:solidFill>
                <a:latin typeface="Avenir Next LT Pro" panose="020B0504020202020204" pitchFamily="34" charset="0"/>
                <a:cs typeface="Arial" panose="020B0604020202020204" pitchFamily="34" charset="0"/>
              </a:rPr>
              <a:t> was 0</a:t>
            </a:r>
            <a:r>
              <a:rPr lang="en-CA" sz="1000" b="0" i="0" u="none" strike="noStrike" baseline="30000" dirty="0">
                <a:solidFill>
                  <a:srgbClr val="000000"/>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rgbClr val="000000"/>
                </a:solidFill>
                <a:latin typeface="Avenir Next LT Pro" panose="020B0504020202020204" pitchFamily="34" charset="0"/>
                <a:cs typeface="Arial" panose="020B0604020202020204" pitchFamily="34" charset="0"/>
              </a:rPr>
              <a:t>Normalization of the endoscopic appearance was achieved in 22% of patients taking </a:t>
            </a:r>
            <a:r>
              <a:rPr lang="en-CA" sz="1000" b="0" i="0" u="none" strike="noStrike" baseline="0" dirty="0" err="1">
                <a:solidFill>
                  <a:srgbClr val="000000"/>
                </a:solidFill>
                <a:latin typeface="Avenir Next LT Pro" panose="020B0504020202020204" pitchFamily="34" charset="0"/>
                <a:cs typeface="Arial" panose="020B0604020202020204" pitchFamily="34" charset="0"/>
              </a:rPr>
              <a:t>Omvoh</a:t>
            </a:r>
            <a:r>
              <a:rPr lang="en-CA" sz="1000" b="0" i="0" u="none" strike="noStrike" baseline="0" dirty="0">
                <a:solidFill>
                  <a:srgbClr val="000000"/>
                </a:solidFill>
                <a:latin typeface="Avenir Next LT Pro" panose="020B0504020202020204" pitchFamily="34" charset="0"/>
                <a:cs typeface="Arial" panose="020B0604020202020204" pitchFamily="34" charset="0"/>
              </a:rPr>
              <a:t> at Week 52 vs 13% of patients taking placebo</a:t>
            </a:r>
            <a:r>
              <a:rPr lang="en-CA" sz="1000" b="0" i="0" u="none" strike="noStrike" baseline="30000" dirty="0">
                <a:solidFill>
                  <a:srgbClr val="000000"/>
                </a:solidFill>
                <a:latin typeface="Avenir Next LT Pro" panose="020B0504020202020204" pitchFamily="34" charset="0"/>
                <a:cs typeface="Arial" panose="020B0604020202020204" pitchFamily="34" charset="0"/>
              </a:rPr>
              <a:t>2</a:t>
            </a:r>
          </a:p>
          <a:p>
            <a:endParaRPr lang="en-CA" sz="1000" b="1" i="0" u="none" strike="noStrike" baseline="0" dirty="0">
              <a:solidFill>
                <a:srgbClr val="000000"/>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DOF</a:t>
            </a:r>
          </a:p>
          <a:p>
            <a:pPr marL="171450" marR="0" lvl="0" indent="-17145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ctr" latinLnBrk="0" hangingPunct="1">
              <a:lnSpc>
                <a:spcPct val="100000"/>
              </a:lnSpc>
              <a:spcBef>
                <a:spcPts val="0"/>
              </a:spcBef>
              <a:spcAft>
                <a:spcPts val="0"/>
              </a:spcAft>
              <a:buClrTx/>
              <a:buSzTx/>
              <a:buFontTx/>
              <a:buNone/>
              <a:tabLst/>
              <a:defRPr/>
            </a:pPr>
            <a:fld id="{32712D94-4FC6-794D-9A55-DB1872873871}" type="slidenum">
              <a:rPr kumimoji="0" lang="en-US" sz="1200" b="0" i="0" u="none" strike="noStrike" kern="1200" cap="none" spc="0" normalizeH="0" baseline="0" noProof="0" smtClean="0">
                <a:ln>
                  <a:noFill/>
                </a:ln>
                <a:solidFill>
                  <a:prstClr val="black"/>
                </a:solidFill>
                <a:effectLst/>
                <a:uLnTx/>
                <a:uFillTx/>
                <a:latin typeface="AvenirNext LT Pro Regular" panose="020B0504020202020204" pitchFamily="34" charset="77"/>
                <a:ea typeface="+mn-ea"/>
                <a:cs typeface="+mn-cs"/>
              </a:rPr>
              <a:pPr marL="0" marR="0" lvl="0" indent="0" algn="r" defTabSz="914400" rtl="0" eaLnBrk="1" fontAlgn="ctr"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venirNext LT Pro Regular" panose="020B0504020202020204" pitchFamily="34" charset="77"/>
              <a:ea typeface="+mn-ea"/>
              <a:cs typeface="+mn-cs"/>
            </a:endParaRPr>
          </a:p>
        </p:txBody>
      </p:sp>
    </p:spTree>
    <p:extLst>
      <p:ext uri="{BB962C8B-B14F-4D97-AF65-F5344CB8AC3E}">
        <p14:creationId xmlns:p14="http://schemas.microsoft.com/office/powerpoint/2010/main" val="2836325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u="none" strike="noStrike" baseline="0" dirty="0">
                <a:solidFill>
                  <a:schemeClr val="tx1"/>
                </a:solidFill>
                <a:effectLst/>
                <a:latin typeface="Avenir Next LT Pro" panose="020B0504020202020204" pitchFamily="34" charset="0"/>
                <a:cs typeface="Arial" panose="020B0604020202020204" pitchFamily="34" charset="0"/>
              </a:rPr>
              <a:t>Speaker Notes: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43% of patients achieved absence of acute cellular inflammation at Week 52 as measured by </a:t>
            </a: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histo</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-endoscopic mucosal remission (HEMR)</a:t>
            </a:r>
            <a:r>
              <a:rPr lang="en-US" sz="1000" baseline="30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However, LUCENT-2 was not designed to evaluate the relationship between HEMR at Week 52 and disease progression or long-term outcomes</a:t>
            </a:r>
            <a:r>
              <a:rPr lang="en-US" sz="1000" b="0" i="0" u="none" strike="noStrike" baseline="30000" dirty="0">
                <a:solidFill>
                  <a:schemeClr val="tx1"/>
                </a:solidFill>
                <a:effectLst/>
                <a:latin typeface="Avenir Next LT Pro" panose="020B0504020202020204" pitchFamily="34" charset="0"/>
                <a:cs typeface="Arial" panose="020B0604020202020204" pitchFamily="34" charset="0"/>
              </a:rPr>
              <a:t>1</a:t>
            </a:r>
          </a:p>
          <a:p>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p:txBody>
      </p:sp>
      <p:sp>
        <p:nvSpPr>
          <p:cNvPr id="4" name="Slide Number Placeholder 3"/>
          <p:cNvSpPr>
            <a:spLocks noGrp="1"/>
          </p:cNvSpPr>
          <p:nvPr>
            <p:ph type="sldNum" sz="quarter" idx="5"/>
          </p:nvPr>
        </p:nvSpPr>
        <p:spPr/>
        <p:txBody>
          <a:bodyPr/>
          <a:lstStyle/>
          <a:p>
            <a:fld id="{32712D94-4FC6-794D-9A55-DB1872873871}" type="slidenum">
              <a:rPr lang="en-US" smtClean="0"/>
              <a:pPr/>
              <a:t>47</a:t>
            </a:fld>
            <a:endParaRPr lang="en-US"/>
          </a:p>
        </p:txBody>
      </p:sp>
    </p:spTree>
    <p:extLst>
      <p:ext uri="{BB962C8B-B14F-4D97-AF65-F5344CB8AC3E}">
        <p14:creationId xmlns:p14="http://schemas.microsoft.com/office/powerpoint/2010/main" val="884591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b="1" i="0" u="none" strike="noStrike" baseline="0" dirty="0">
                <a:solidFill>
                  <a:schemeClr val="tx1"/>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47% of patients who were biologic- or </a:t>
            </a:r>
            <a:r>
              <a:rPr lang="en-CA" sz="1000" b="0" i="0" u="none" strike="noStrike" baseline="0" dirty="0" err="1">
                <a:solidFill>
                  <a:schemeClr val="tx1"/>
                </a:solidFill>
                <a:latin typeface="Avenir Next LT Pro" panose="020B0504020202020204" pitchFamily="34" charset="0"/>
                <a:cs typeface="Arial" panose="020B0604020202020204" pitchFamily="34" charset="0"/>
              </a:rPr>
              <a:t>JAKi</a:t>
            </a:r>
            <a:r>
              <a:rPr lang="en-CA" sz="1000" b="0" i="0" u="none" strike="noStrike" baseline="0" dirty="0">
                <a:solidFill>
                  <a:schemeClr val="tx1"/>
                </a:solidFill>
                <a:latin typeface="Avenir Next LT Pro" panose="020B0504020202020204" pitchFamily="34" charset="0"/>
                <a:cs typeface="Arial" panose="020B0604020202020204" pitchFamily="34" charset="0"/>
              </a:rPr>
              <a:t>-naive achieved HEMR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compared to 26% with placebo</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In the biologic- or </a:t>
            </a:r>
            <a:r>
              <a:rPr lang="en-CA" sz="1000" b="0" i="0" u="none" strike="noStrike" baseline="0" dirty="0" err="1">
                <a:solidFill>
                  <a:schemeClr val="tx1"/>
                </a:solidFill>
                <a:latin typeface="Avenir Next LT Pro" panose="020B0504020202020204" pitchFamily="34" charset="0"/>
                <a:cs typeface="Arial" panose="020B0604020202020204" pitchFamily="34" charset="0"/>
              </a:rPr>
              <a:t>JAKi</a:t>
            </a:r>
            <a:r>
              <a:rPr lang="en-CA" sz="1000" b="0" i="0" u="none" strike="noStrike" baseline="0" dirty="0">
                <a:solidFill>
                  <a:schemeClr val="tx1"/>
                </a:solidFill>
                <a:latin typeface="Avenir Next LT Pro" panose="020B0504020202020204" pitchFamily="34" charset="0"/>
                <a:cs typeface="Arial" panose="020B0604020202020204" pitchFamily="34" charset="0"/>
              </a:rPr>
              <a:t>-failed subgroup, 36% of patients achieved HEMR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compared to 14% with placebo</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This was a prespecified subgroup analysis and was not controlled for multiplicity</a:t>
            </a:r>
          </a:p>
          <a:p>
            <a:pPr marL="171450" indent="-171450">
              <a:buFont typeface="Arial" panose="020B0604020202020204" pitchFamily="34" charset="0"/>
              <a:buChar char="•"/>
            </a:pPr>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p:txBody>
      </p:sp>
      <p:sp>
        <p:nvSpPr>
          <p:cNvPr id="4" name="Slide Number Placeholder 3"/>
          <p:cNvSpPr>
            <a:spLocks noGrp="1"/>
          </p:cNvSpPr>
          <p:nvPr>
            <p:ph type="sldNum" sz="quarter" idx="5"/>
          </p:nvPr>
        </p:nvSpPr>
        <p:spPr/>
        <p:txBody>
          <a:bodyPr/>
          <a:lstStyle/>
          <a:p>
            <a:fld id="{32712D94-4FC6-794D-9A55-DB1872873871}" type="slidenum">
              <a:rPr lang="en-US" smtClean="0"/>
              <a:pPr/>
              <a:t>48</a:t>
            </a:fld>
            <a:endParaRPr lang="en-US"/>
          </a:p>
        </p:txBody>
      </p:sp>
    </p:spTree>
    <p:extLst>
      <p:ext uri="{BB962C8B-B14F-4D97-AF65-F5344CB8AC3E}">
        <p14:creationId xmlns:p14="http://schemas.microsoft.com/office/powerpoint/2010/main" val="3054732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Abbreviation(s):</a:t>
            </a:r>
          </a:p>
          <a:p>
            <a:pPr defTabSz="1458468">
              <a:defRPr/>
            </a:pPr>
            <a:r>
              <a:rPr lang="en-GB" dirty="0"/>
              <a:t>CI=Confidence Interval; SC = Subcutaneous; MIRI=</a:t>
            </a:r>
            <a:r>
              <a:rPr lang="en-GB" dirty="0" err="1"/>
              <a:t>Mirikizumab</a:t>
            </a:r>
            <a:r>
              <a:rPr lang="en-GB" dirty="0"/>
              <a:t>; </a:t>
            </a:r>
            <a:r>
              <a:rPr lang="en-GB" dirty="0" err="1"/>
              <a:t>mITT</a:t>
            </a:r>
            <a:r>
              <a:rPr lang="en-GB" dirty="0"/>
              <a:t>=Modified Intent-to-Treat; NRI=</a:t>
            </a:r>
            <a:r>
              <a:rPr lang="en-GB" dirty="0" err="1"/>
              <a:t>Nonresponder</a:t>
            </a:r>
            <a:r>
              <a:rPr lang="en-GB" dirty="0"/>
              <a:t> Imputation; PBO=Placebo.</a:t>
            </a:r>
          </a:p>
          <a:p>
            <a:pPr defTabSz="1458468">
              <a:defRPr/>
            </a:pPr>
            <a:endParaRPr lang="en-US" dirty="0"/>
          </a:p>
          <a:p>
            <a:pPr defTabSz="1458468">
              <a:defRPr/>
            </a:pPr>
            <a:r>
              <a:rPr lang="en-US" b="1" dirty="0"/>
              <a:t>Reference(s):</a:t>
            </a:r>
            <a:endParaRPr lang="en-US" dirty="0"/>
          </a:p>
          <a:p>
            <a:pPr defTabSz="1458468">
              <a:defRPr/>
            </a:pPr>
            <a:r>
              <a:rPr lang="en-US" dirty="0"/>
              <a:t>/</a:t>
            </a:r>
            <a:r>
              <a:rPr lang="en-US" dirty="0" err="1"/>
              <a:t>lillyce</a:t>
            </a:r>
            <a:r>
              <a:rPr lang="en-US" dirty="0"/>
              <a:t>/</a:t>
            </a:r>
            <a:r>
              <a:rPr lang="en-US" dirty="0" err="1"/>
              <a:t>prd</a:t>
            </a:r>
            <a:r>
              <a:rPr lang="en-US" dirty="0"/>
              <a:t>/ly3074828/i6t_mc_ambg/intrm1/output/restricted/</a:t>
            </a:r>
            <a:r>
              <a:rPr lang="en-US" dirty="0" err="1"/>
              <a:t>tfl</a:t>
            </a:r>
            <a:r>
              <a:rPr lang="en-US" dirty="0"/>
              <a:t>/</a:t>
            </a:r>
            <a:r>
              <a:rPr lang="pt-BR" dirty="0"/>
              <a:t>t_a_qs_histrem_wk40_nri_ir_m_ma.rtf</a:t>
            </a:r>
          </a:p>
          <a:p>
            <a:pPr defTabSz="1458468">
              <a:defRPr/>
            </a:pPr>
            <a:r>
              <a:rPr lang="en-US" dirty="0"/>
              <a:t>/</a:t>
            </a:r>
            <a:r>
              <a:rPr lang="en-US" dirty="0" err="1"/>
              <a:t>lillyce</a:t>
            </a:r>
            <a:r>
              <a:rPr lang="en-US" dirty="0"/>
              <a:t>/</a:t>
            </a:r>
            <a:r>
              <a:rPr lang="en-US" dirty="0" err="1"/>
              <a:t>prd</a:t>
            </a:r>
            <a:r>
              <a:rPr lang="en-US" dirty="0"/>
              <a:t>/ly3074828/i6t_mc_ambg/intrm1/output/restricted/</a:t>
            </a:r>
            <a:r>
              <a:rPr lang="en-US" dirty="0" err="1"/>
              <a:t>tfl</a:t>
            </a:r>
            <a:r>
              <a:rPr lang="en-US" dirty="0"/>
              <a:t>/</a:t>
            </a:r>
            <a:r>
              <a:rPr lang="pt-BR" dirty="0"/>
              <a:t>t_a_qs_hemr_nri_w40_puc_mit_ir_m.rtf</a:t>
            </a:r>
          </a:p>
          <a:p>
            <a:pPr defTabSz="1458468">
              <a:defRPr/>
            </a:pPr>
            <a:endParaRPr lang="en-US" dirty="0"/>
          </a:p>
          <a:p>
            <a:pPr defTabSz="1458468">
              <a:defRPr/>
            </a:pPr>
            <a:r>
              <a:rPr lang="en-US" dirty="0"/>
              <a:t>QC completed by Nathan Morris on 12/9/2021. </a:t>
            </a:r>
          </a:p>
          <a:p>
            <a:endParaRPr lang="en-US" dirty="0"/>
          </a:p>
        </p:txBody>
      </p:sp>
      <p:sp>
        <p:nvSpPr>
          <p:cNvPr id="4" name="Slide Number Placeholder 3"/>
          <p:cNvSpPr>
            <a:spLocks noGrp="1"/>
          </p:cNvSpPr>
          <p:nvPr>
            <p:ph type="sldNum" sz="quarter" idx="10"/>
          </p:nvPr>
        </p:nvSpPr>
        <p:spPr/>
        <p:txBody>
          <a:bodyPr/>
          <a:lstStyle/>
          <a:p>
            <a:pPr marL="0" marR="0" lvl="0" indent="0" algn="r" defTabSz="1458468" rtl="0" eaLnBrk="1" fontAlgn="auto" latinLnBrk="0" hangingPunct="1">
              <a:lnSpc>
                <a:spcPct val="100000"/>
              </a:lnSpc>
              <a:spcBef>
                <a:spcPts val="0"/>
              </a:spcBef>
              <a:spcAft>
                <a:spcPts val="0"/>
              </a:spcAft>
              <a:buClrTx/>
              <a:buSzTx/>
              <a:buFontTx/>
              <a:buNone/>
              <a:tabLst/>
              <a:defRPr/>
            </a:pPr>
            <a:fld id="{ECD285CE-6A67-6D48-A8BC-DA5F08963374}" type="slidenum">
              <a:rPr kumimoji="0" lang="en-US" sz="19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468" rtl="0" eaLnBrk="1" fontAlgn="auto" latinLnBrk="0" hangingPunct="1">
                <a:lnSpc>
                  <a:spcPct val="100000"/>
                </a:lnSpc>
                <a:spcBef>
                  <a:spcPts val="0"/>
                </a:spcBef>
                <a:spcAft>
                  <a:spcPts val="0"/>
                </a:spcAft>
                <a:buClrTx/>
                <a:buSzTx/>
                <a:buFontTx/>
                <a:buNone/>
                <a:tabLst/>
                <a:defRPr/>
              </a:pPr>
              <a:t>49</a:t>
            </a:fld>
            <a:endParaRPr kumimoji="0" lang="en-US" sz="19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826096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5568950"/>
          </a:xfrm>
        </p:spPr>
        <p:txBody>
          <a:bodyPr/>
          <a:lstStyle/>
          <a:p>
            <a:pPr marL="0" indent="0">
              <a:spcBef>
                <a:spcPts val="0"/>
              </a:spcBef>
              <a:buFont typeface="Arial" panose="020B0604020202020204" pitchFamily="34" charset="0"/>
              <a:buNone/>
            </a:pPr>
            <a:endParaRPr lang="en-US" sz="1000" b="0" i="0" u="none" strike="noStrike" baseline="0" dirty="0">
              <a:solidFill>
                <a:srgbClr val="000000"/>
              </a:solidFill>
              <a:latin typeface="Avenir Next LT Pro" panose="020B05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901BF2-AE49-4276-A675-713062B34A99}" type="slidenum">
              <a:rPr kumimoji="0" lang="en-GB" sz="12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190006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solidFill>
                  <a:srgbClr val="FF40FF"/>
                </a:solidFill>
                <a:latin typeface="Avenir Next LT Pro" panose="020B0504020202020204" pitchFamily="34" charset="0"/>
                <a:cs typeface="Arial" panose="020B0604020202020204" pitchFamily="34" charset="0"/>
              </a:rPr>
              <a:t>Claim TK</a:t>
            </a:r>
            <a:endParaRPr lang="en-US" sz="1000" dirty="0">
              <a:solidFill>
                <a:srgbClr val="FF40FF"/>
              </a:solidFill>
              <a:latin typeface="Avenir Next LT Pro" panose="020B0504020202020204" pitchFamily="34" charset="0"/>
              <a:cs typeface="Arial" panose="020B0604020202020204" pitchFamily="34" charset="0"/>
            </a:endParaRPr>
          </a:p>
          <a:p>
            <a:endParaRPr lang="en-US" sz="1000" dirty="0">
              <a:solidFill>
                <a:schemeClr val="tx1"/>
              </a:solidFill>
              <a:latin typeface="Avenir Next LT Pro" panose="020B0504020202020204" pitchFamily="34" charset="0"/>
              <a:cs typeface="Arial" panose="020B0604020202020204" pitchFamily="34" charset="0"/>
            </a:endParaRPr>
          </a:p>
          <a:p>
            <a:r>
              <a:rPr lang="en-US" sz="1000" b="1" dirty="0">
                <a:solidFill>
                  <a:schemeClr val="tx1"/>
                </a:solidFill>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US" sz="1000" b="0" dirty="0">
                <a:solidFill>
                  <a:schemeClr val="tx1"/>
                </a:solidFill>
                <a:latin typeface="Avenir Next LT Pro" panose="020B0504020202020204" pitchFamily="34" charset="0"/>
                <a:cs typeface="Arial" panose="020B0604020202020204" pitchFamily="34" charset="0"/>
              </a:rPr>
              <a:t>The LUCENT-1 and LUCENT-2 clinical trials included a measure of bowel urgency</a:t>
            </a:r>
            <a:r>
              <a:rPr lang="en-US" sz="1000" b="0" baseline="30000" dirty="0">
                <a:solidFill>
                  <a:schemeClr val="tx1"/>
                </a:solidFill>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US" sz="1000" b="0" dirty="0">
                <a:solidFill>
                  <a:schemeClr val="tx1"/>
                </a:solidFill>
                <a:latin typeface="Avenir Next LT Pro" panose="020B0504020202020204" pitchFamily="34" charset="0"/>
                <a:cs typeface="Arial" panose="020B0604020202020204" pitchFamily="34" charset="0"/>
              </a:rPr>
              <a:t>The UNRS was developed as a patient-reported measure, and was measured as an average value over the past week</a:t>
            </a:r>
            <a:r>
              <a:rPr lang="en-US" sz="1000" b="0" baseline="30000" dirty="0">
                <a:solidFill>
                  <a:schemeClr val="tx1"/>
                </a:solidFill>
                <a:latin typeface="Avenir Next LT Pro" panose="020B0504020202020204" pitchFamily="34" charset="0"/>
                <a:cs typeface="Arial" panose="020B0604020202020204" pitchFamily="34" charset="0"/>
              </a:rPr>
              <a:t>2</a:t>
            </a:r>
          </a:p>
          <a:p>
            <a:pPr marL="171450" indent="-171450">
              <a:buFont typeface="Arial" panose="020B0604020202020204" pitchFamily="34" charset="0"/>
              <a:buChar char="•"/>
            </a:pPr>
            <a:endParaRPr lang="en-US" sz="1000" b="0" baseline="3000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indent="-171450">
              <a:buFont typeface="Arial" panose="020B0604020202020204" pitchFamily="34" charset="0"/>
              <a:buAutoNum type="arabicPeriod"/>
            </a:pPr>
            <a:r>
              <a:rPr lang="en-CA" sz="1000" b="0" i="0" u="none" strike="noStrike" baseline="0" dirty="0">
                <a:solidFill>
                  <a:schemeClr val="tx1"/>
                </a:solidFill>
                <a:latin typeface="Avenir Next LT Pro" panose="020B0504020202020204" pitchFamily="34" charset="0"/>
                <a:cs typeface="Arial" panose="020B0604020202020204" pitchFamily="34" charset="0"/>
              </a:rPr>
              <a:t>Dubinsky MC, Irving PM, </a:t>
            </a:r>
            <a:r>
              <a:rPr lang="en-CA" sz="1000" b="0" i="0" u="none" strike="noStrike" baseline="0" dirty="0" err="1">
                <a:solidFill>
                  <a:schemeClr val="tx1"/>
                </a:solidFill>
                <a:latin typeface="Avenir Next LT Pro" panose="020B0504020202020204" pitchFamily="34" charset="0"/>
                <a:cs typeface="Arial" panose="020B0604020202020204" pitchFamily="34" charset="0"/>
              </a:rPr>
              <a:t>Panaccione</a:t>
            </a:r>
            <a:r>
              <a:rPr lang="en-CA" sz="1000" b="0" i="0" u="none" strike="noStrike" baseline="0" dirty="0">
                <a:solidFill>
                  <a:schemeClr val="tx1"/>
                </a:solidFill>
                <a:latin typeface="Avenir Next LT Pro" panose="020B0504020202020204" pitchFamily="34" charset="0"/>
                <a:cs typeface="Arial" panose="020B0604020202020204" pitchFamily="34" charset="0"/>
              </a:rPr>
              <a:t> R, et al. Incorporating patient experience into drug development for ulcerative colitis: development of the Urgency Numeric Rating Scale, a patient-reported outcome measure to assess bowel urgency in adults. </a:t>
            </a:r>
            <a:r>
              <a:rPr lang="en-CA" sz="1000" b="0" i="1" u="none" strike="noStrike" baseline="0" dirty="0">
                <a:solidFill>
                  <a:schemeClr val="tx1"/>
                </a:solidFill>
                <a:latin typeface="Avenir Next LT Pro" panose="020B0504020202020204" pitchFamily="34" charset="0"/>
                <a:cs typeface="Arial" panose="020B0604020202020204" pitchFamily="34" charset="0"/>
              </a:rPr>
              <a:t>J Patient Rep Outcomes. </a:t>
            </a:r>
            <a:r>
              <a:rPr lang="en-CA" sz="1000" b="0" i="0" u="none" strike="noStrike" baseline="0" dirty="0">
                <a:solidFill>
                  <a:schemeClr val="tx1"/>
                </a:solidFill>
                <a:latin typeface="Avenir Next LT Pro" panose="020B0504020202020204" pitchFamily="34" charset="0"/>
                <a:cs typeface="Arial" panose="020B0604020202020204" pitchFamily="34" charset="0"/>
              </a:rPr>
              <a:t>2022;6(1):31. doi:10.1186/s41687-022-00439-w </a:t>
            </a:r>
          </a:p>
        </p:txBody>
      </p:sp>
      <p:sp>
        <p:nvSpPr>
          <p:cNvPr id="4" name="Slide Number Placeholder 3"/>
          <p:cNvSpPr>
            <a:spLocks noGrp="1"/>
          </p:cNvSpPr>
          <p:nvPr>
            <p:ph type="sldNum" sz="quarter" idx="5"/>
          </p:nvPr>
        </p:nvSpPr>
        <p:spPr/>
        <p:txBody>
          <a:bodyPr/>
          <a:lstStyle/>
          <a:p>
            <a:fld id="{32712D94-4FC6-794D-9A55-DB1872873871}" type="slidenum">
              <a:rPr lang="en-US" smtClean="0"/>
              <a:pPr/>
              <a:t>50</a:t>
            </a:fld>
            <a:endParaRPr lang="en-US"/>
          </a:p>
        </p:txBody>
      </p:sp>
    </p:spTree>
    <p:extLst>
      <p:ext uri="{BB962C8B-B14F-4D97-AF65-F5344CB8AC3E}">
        <p14:creationId xmlns:p14="http://schemas.microsoft.com/office/powerpoint/2010/main" val="3955494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u="none" strike="noStrike" baseline="0" dirty="0">
                <a:solidFill>
                  <a:schemeClr val="tx1"/>
                </a:solidFill>
                <a:effectLst/>
                <a:latin typeface="Avenir Next LT Pro" panose="020B0504020202020204" pitchFamily="34" charset="0"/>
                <a:cs typeface="Arial" panose="020B0604020202020204" pitchFamily="34" charset="0"/>
              </a:rPr>
              <a:t>Speaker Notes: </a:t>
            </a:r>
          </a:p>
          <a:p>
            <a:pPr marL="171450" indent="-171450">
              <a:buFont typeface="Arial" panose="020B0604020202020204" pitchFamily="34" charset="0"/>
              <a:buChar char="•"/>
            </a:pP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Bowel urgency is one patients’ most disruptive UC symptoms</a:t>
            </a:r>
            <a:r>
              <a:rPr lang="en-US" sz="1000" b="0" i="0" u="none" strike="noStrike" baseline="30000" dirty="0">
                <a:solidFill>
                  <a:schemeClr val="tx1"/>
                </a:solidFill>
                <a:effectLst/>
                <a:latin typeface="Avenir Next LT Pro" panose="020B0504020202020204" pitchFamily="34" charset="0"/>
                <a:cs typeface="Arial" panose="020B0604020202020204" pitchFamily="34" charset="0"/>
              </a:rPr>
              <a:t>3</a:t>
            </a:r>
            <a:endParaRPr lang="en-US" sz="1000" b="0" i="0" u="none" strike="noStrike" baseline="0" dirty="0">
              <a:solidFill>
                <a:schemeClr val="tx1"/>
              </a:solidFill>
              <a:effectLst/>
              <a:latin typeface="Avenir Next LT Pro" panose="020B0504020202020204" pitchFamily="34" charset="0"/>
              <a:cs typeface="Arial" panose="020B0604020202020204" pitchFamily="34" charset="0"/>
            </a:endParaRPr>
          </a:p>
          <a:p>
            <a:pPr marL="171450" indent="-171450">
              <a:buFont typeface="Arial" panose="020B0604020202020204" pitchFamily="34" charset="0"/>
              <a:buChar char="•"/>
            </a:pP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Bowel urgency was assessed by patients using the 11-point UNRS, which measured the severity of urgency to have a bowel movement ranging from 0 (no urgency) to 10 (worst possible urgency)</a:t>
            </a:r>
            <a:r>
              <a:rPr lang="en-US" sz="1000" baseline="30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2</a:t>
            </a:r>
          </a:p>
          <a:p>
            <a:pPr marL="171450" indent="-171450">
              <a:buFont typeface="Arial" panose="020B0604020202020204" pitchFamily="34" charset="0"/>
              <a:buChar char="•"/>
            </a:pP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This improvement happened rapidly; UNRS weekly average scores of 0 to 1 were observed in a greater proportion of patients treated with </a:t>
            </a:r>
            <a:r>
              <a:rPr lang="en-US" sz="1000" b="0" i="0" u="none" strike="noStrike" baseline="0" dirty="0" err="1">
                <a:solidFill>
                  <a:schemeClr val="tx1"/>
                </a:solidFill>
                <a:effectLst/>
                <a:latin typeface="Avenir Next LT Pro" panose="020B0504020202020204" pitchFamily="34" charset="0"/>
                <a:cs typeface="Arial" panose="020B0604020202020204" pitchFamily="34" charset="0"/>
              </a:rPr>
              <a:t>Omvoh</a:t>
            </a: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 compared to placebo at Week 12</a:t>
            </a:r>
            <a:r>
              <a:rPr lang="en-US" sz="1000" b="0" i="0" u="none" strike="noStrike" baseline="30000" dirty="0">
                <a:solidFill>
                  <a:schemeClr val="tx1"/>
                </a:solidFill>
                <a:effectLst/>
                <a:latin typeface="Avenir Next LT Pro" panose="020B0504020202020204" pitchFamily="34" charset="0"/>
                <a:cs typeface="Arial" panose="020B0604020202020204" pitchFamily="34" charset="0"/>
              </a:rPr>
              <a:t>1</a:t>
            </a:r>
          </a:p>
          <a:p>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CA" sz="1000" b="0" i="0" u="none" strike="noStrike" baseline="0" dirty="0">
                <a:solidFill>
                  <a:schemeClr val="tx1"/>
                </a:solidFill>
                <a:latin typeface="Avenir Next LT Pro" panose="020B0504020202020204" pitchFamily="34" charset="0"/>
                <a:cs typeface="Arial" panose="020B0604020202020204" pitchFamily="34" charset="0"/>
              </a:rPr>
              <a:t>Dubinsky MC, Irving PM, </a:t>
            </a:r>
            <a:r>
              <a:rPr lang="en-CA" sz="1000" b="0" i="0" u="none" strike="noStrike" baseline="0" dirty="0" err="1">
                <a:solidFill>
                  <a:schemeClr val="tx1"/>
                </a:solidFill>
                <a:latin typeface="Avenir Next LT Pro" panose="020B0504020202020204" pitchFamily="34" charset="0"/>
                <a:cs typeface="Arial" panose="020B0604020202020204" pitchFamily="34" charset="0"/>
              </a:rPr>
              <a:t>Panaccione</a:t>
            </a:r>
            <a:r>
              <a:rPr lang="en-CA" sz="1000" b="0" i="0" u="none" strike="noStrike" baseline="0" dirty="0">
                <a:solidFill>
                  <a:schemeClr val="tx1"/>
                </a:solidFill>
                <a:latin typeface="Avenir Next LT Pro" panose="020B0504020202020204" pitchFamily="34" charset="0"/>
                <a:cs typeface="Arial" panose="020B0604020202020204" pitchFamily="34" charset="0"/>
              </a:rPr>
              <a:t> R, et al. Incorporating patient experience into drug development for ulcerative colitis: development of the Urgency Numeric Rating Scale, a patient-reported outcome measure to assess bowel urgency in adults. </a:t>
            </a:r>
            <a:r>
              <a:rPr lang="en-CA" sz="1000" b="0" i="1" u="none" strike="noStrike" baseline="0" dirty="0">
                <a:solidFill>
                  <a:schemeClr val="tx1"/>
                </a:solidFill>
                <a:latin typeface="Avenir Next LT Pro" panose="020B0504020202020204" pitchFamily="34" charset="0"/>
                <a:cs typeface="Arial" panose="020B0604020202020204" pitchFamily="34" charset="0"/>
              </a:rPr>
              <a:t>J Patient Rep Outcomes. </a:t>
            </a:r>
            <a:r>
              <a:rPr lang="en-CA" sz="1000" b="0" i="0" u="none" strike="noStrike" baseline="0" dirty="0">
                <a:solidFill>
                  <a:schemeClr val="tx1"/>
                </a:solidFill>
                <a:latin typeface="Avenir Next LT Pro" panose="020B0504020202020204" pitchFamily="34" charset="0"/>
                <a:cs typeface="Arial" panose="020B0604020202020204" pitchFamily="34" charset="0"/>
              </a:rPr>
              <a:t>2022;6(1):31. doi:10.1186/s41687-022-00439-w </a:t>
            </a:r>
            <a:endParaRPr lang="en-US" sz="1000" b="0" i="0" u="none" strike="noStrike" baseline="0" dirty="0">
              <a:solidFill>
                <a:srgbClr val="000000"/>
              </a:solidFill>
              <a:effectLst/>
              <a:latin typeface="Avenir Next LT Pro" panose="020B05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CA" sz="1000" b="0" i="0" u="none" strike="noStrike" baseline="0" dirty="0">
                <a:solidFill>
                  <a:schemeClr val="tx1"/>
                </a:solidFill>
                <a:latin typeface="Avenir Next LT Pro" panose="020B0504020202020204" pitchFamily="34" charset="0"/>
                <a:cs typeface="Arial" panose="020B0604020202020204" pitchFamily="34" charset="0"/>
              </a:rPr>
              <a:t>Carpio D, López-</a:t>
            </a:r>
            <a:r>
              <a:rPr lang="en-CA" sz="1000" b="0" i="0" u="none" strike="noStrike" baseline="0" dirty="0" err="1">
                <a:solidFill>
                  <a:schemeClr val="tx1"/>
                </a:solidFill>
                <a:latin typeface="Avenir Next LT Pro" panose="020B0504020202020204" pitchFamily="34" charset="0"/>
                <a:cs typeface="Arial" panose="020B0604020202020204" pitchFamily="34" charset="0"/>
              </a:rPr>
              <a:t>Sanromán</a:t>
            </a:r>
            <a:r>
              <a:rPr lang="en-CA" sz="1000" b="0" i="0" u="none" strike="noStrike" baseline="0" dirty="0">
                <a:solidFill>
                  <a:schemeClr val="tx1"/>
                </a:solidFill>
                <a:latin typeface="Avenir Next LT Pro" panose="020B0504020202020204" pitchFamily="34" charset="0"/>
                <a:cs typeface="Arial" panose="020B0604020202020204" pitchFamily="34" charset="0"/>
              </a:rPr>
              <a:t> A, </a:t>
            </a:r>
            <a:r>
              <a:rPr lang="en-CA" sz="1000" b="0" i="0" u="none" strike="noStrike" baseline="0" dirty="0" err="1">
                <a:solidFill>
                  <a:schemeClr val="tx1"/>
                </a:solidFill>
                <a:latin typeface="Avenir Next LT Pro" panose="020B0504020202020204" pitchFamily="34" charset="0"/>
                <a:cs typeface="Arial" panose="020B0604020202020204" pitchFamily="34" charset="0"/>
              </a:rPr>
              <a:t>Calvet</a:t>
            </a:r>
            <a:r>
              <a:rPr lang="en-CA" sz="1000" b="0" i="0" u="none" strike="noStrike" baseline="0" dirty="0">
                <a:solidFill>
                  <a:schemeClr val="tx1"/>
                </a:solidFill>
                <a:latin typeface="Avenir Next LT Pro" panose="020B0504020202020204" pitchFamily="34" charset="0"/>
                <a:cs typeface="Arial" panose="020B0604020202020204" pitchFamily="34" charset="0"/>
              </a:rPr>
              <a:t> X, et al. Perception of disease burden and treatment satisfaction in patients with ulcerative colitis from outpatient clinics in Spain: UC-LIFE survey. </a:t>
            </a:r>
            <a:r>
              <a:rPr lang="en-CA" sz="1000" b="0" i="1" u="none" strike="noStrike" baseline="0" dirty="0" err="1">
                <a:solidFill>
                  <a:schemeClr val="tx1"/>
                </a:solidFill>
                <a:latin typeface="Avenir Next LT Pro" panose="020B0504020202020204" pitchFamily="34" charset="0"/>
                <a:cs typeface="Arial" panose="020B0604020202020204" pitchFamily="34" charset="0"/>
              </a:rPr>
              <a:t>Eur</a:t>
            </a:r>
            <a:r>
              <a:rPr lang="en-CA" sz="1000" b="0" i="1" u="none" strike="noStrike" baseline="0" dirty="0">
                <a:solidFill>
                  <a:schemeClr val="tx1"/>
                </a:solidFill>
                <a:latin typeface="Avenir Next LT Pro" panose="020B0504020202020204" pitchFamily="34" charset="0"/>
                <a:cs typeface="Arial" panose="020B0604020202020204" pitchFamily="34" charset="0"/>
              </a:rPr>
              <a:t> J Gastroenterol Hepatol</a:t>
            </a:r>
            <a:r>
              <a:rPr lang="en-CA" sz="1000" b="0" i="0" u="none" strike="noStrike" baseline="0" dirty="0">
                <a:solidFill>
                  <a:schemeClr val="tx1"/>
                </a:solidFill>
                <a:latin typeface="Avenir Next LT Pro" panose="020B0504020202020204" pitchFamily="34" charset="0"/>
                <a:cs typeface="Arial" panose="020B0604020202020204" pitchFamily="34" charset="0"/>
              </a:rPr>
              <a:t>. 2016;28(9):1056-1064. doi:10.1097/MEG.0000000000000658 </a:t>
            </a:r>
          </a:p>
        </p:txBody>
      </p:sp>
      <p:sp>
        <p:nvSpPr>
          <p:cNvPr id="4" name="Slide Number Placeholder 3"/>
          <p:cNvSpPr>
            <a:spLocks noGrp="1"/>
          </p:cNvSpPr>
          <p:nvPr>
            <p:ph type="sldNum" sz="quarter" idx="5"/>
          </p:nvPr>
        </p:nvSpPr>
        <p:spPr/>
        <p:txBody>
          <a:bodyPr/>
          <a:lstStyle/>
          <a:p>
            <a:fld id="{32712D94-4FC6-794D-9A55-DB1872873871}" type="slidenum">
              <a:rPr lang="en-US" smtClean="0"/>
              <a:pPr/>
              <a:t>51</a:t>
            </a:fld>
            <a:endParaRPr lang="en-US"/>
          </a:p>
        </p:txBody>
      </p:sp>
    </p:spTree>
    <p:extLst>
      <p:ext uri="{BB962C8B-B14F-4D97-AF65-F5344CB8AC3E}">
        <p14:creationId xmlns:p14="http://schemas.microsoft.com/office/powerpoint/2010/main" val="29783170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u="none" strike="noStrike" baseline="0" dirty="0">
                <a:solidFill>
                  <a:schemeClr val="tx1"/>
                </a:solidFill>
                <a:effectLst/>
                <a:latin typeface="Avenir Next LT Pro" panose="020B0504020202020204" pitchFamily="34" charset="0"/>
                <a:cs typeface="Arial" panose="020B0604020202020204" pitchFamily="34" charset="0"/>
              </a:rPr>
              <a:t>Speaker Notes: </a:t>
            </a:r>
          </a:p>
          <a:p>
            <a:pPr marL="171450" indent="-171450">
              <a:buFont typeface="Arial" panose="020B0604020202020204" pitchFamily="34" charset="0"/>
              <a:buChar char="•"/>
            </a:pP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Patients taking </a:t>
            </a:r>
            <a:r>
              <a:rPr lang="en-US" sz="1000" b="0" i="0" u="none" strike="noStrike" baseline="0" dirty="0" err="1">
                <a:solidFill>
                  <a:schemeClr val="tx1"/>
                </a:solidFill>
                <a:effectLst/>
                <a:latin typeface="Avenir Next LT Pro" panose="020B0504020202020204" pitchFamily="34" charset="0"/>
                <a:cs typeface="Arial" panose="020B0604020202020204" pitchFamily="34" charset="0"/>
              </a:rPr>
              <a:t>Omvoh</a:t>
            </a: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 began to experience improvement in bowel urgency severity as early as Week 2</a:t>
            </a:r>
            <a:r>
              <a:rPr lang="en-US" sz="1000" b="0" i="0" u="none" strike="noStrike" baseline="30000" dirty="0">
                <a:solidFill>
                  <a:schemeClr val="tx1"/>
                </a:solidFill>
                <a:effectLst/>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At Week 12, there was a significant decrease in bowel urgency severity in patients taking </a:t>
            </a:r>
            <a:r>
              <a:rPr lang="en-US" sz="1000" b="0" i="0" u="none" strike="noStrike" baseline="0" dirty="0" err="1">
                <a:solidFill>
                  <a:schemeClr val="tx1"/>
                </a:solidFill>
                <a:effectLst/>
                <a:latin typeface="Avenir Next LT Pro" panose="020B0504020202020204" pitchFamily="34" charset="0"/>
                <a:cs typeface="Arial" panose="020B0604020202020204" pitchFamily="34" charset="0"/>
              </a:rPr>
              <a:t>Omvoh</a:t>
            </a: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 vs placebo</a:t>
            </a:r>
            <a:r>
              <a:rPr lang="en-US" sz="1000" b="0" i="0" u="none" strike="noStrike" baseline="30000" dirty="0">
                <a:solidFill>
                  <a:schemeClr val="tx1"/>
                </a:solidFill>
                <a:effectLst/>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US" sz="1000" b="0" i="0" u="none" strike="noStrike" baseline="0" dirty="0">
                <a:solidFill>
                  <a:schemeClr val="tx1"/>
                </a:solidFill>
                <a:effectLst/>
                <a:latin typeface="Avenir Next LT Pro" panose="020B0504020202020204" pitchFamily="34" charset="0"/>
                <a:cs typeface="Arial" panose="020B0604020202020204" pitchFamily="34" charset="0"/>
              </a:rPr>
              <a:t>Bowel urgency severity was assessed by LSM change from baseline in the UNRS score (0 indicates no urgency, 10 indicates worst possible urgency)</a:t>
            </a:r>
            <a:r>
              <a:rPr lang="en-US" sz="1000" b="0" i="0" u="none" strike="noStrike" baseline="30000" dirty="0">
                <a:solidFill>
                  <a:schemeClr val="tx1"/>
                </a:solidFill>
                <a:effectLst/>
                <a:latin typeface="Avenir Next LT Pro" panose="020B0504020202020204" pitchFamily="34" charset="0"/>
                <a:cs typeface="Arial" panose="020B0604020202020204" pitchFamily="34" charset="0"/>
              </a:rPr>
              <a:t>1,3</a:t>
            </a:r>
          </a:p>
          <a:p>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marR="0" lvl="0" indent="-171450" algn="l" defTabSz="914400" rtl="0" eaLnBrk="1" fontAlgn="auto" latinLnBrk="0" hangingPunct="1">
              <a:lnSpc>
                <a:spcPct val="100000"/>
              </a:lnSpc>
              <a:spcBef>
                <a:spcPts val="0"/>
              </a:spcBef>
              <a:spcAft>
                <a:spcPts val="0"/>
              </a:spcAft>
              <a:buClr>
                <a:schemeClr val="tx1"/>
              </a:buClr>
              <a:buSzTx/>
              <a:buFontTx/>
              <a:buAutoNum type="arabicPeriod"/>
              <a:tabLst/>
              <a:defRPr/>
            </a:pP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DOF?</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CA" sz="1000" b="0" i="0" u="none" strike="noStrike" baseline="0" dirty="0">
                <a:solidFill>
                  <a:schemeClr val="tx1"/>
                </a:solidFill>
                <a:latin typeface="Avenir Next LT Pro" panose="020B0504020202020204" pitchFamily="34" charset="0"/>
                <a:cs typeface="Arial" panose="020B0604020202020204" pitchFamily="34" charset="0"/>
              </a:rPr>
              <a:t>Dubinsky MC, Irving PM, </a:t>
            </a:r>
            <a:r>
              <a:rPr lang="en-CA" sz="1000" b="0" i="0" u="none" strike="noStrike" baseline="0" dirty="0" err="1">
                <a:solidFill>
                  <a:schemeClr val="tx1"/>
                </a:solidFill>
                <a:latin typeface="Avenir Next LT Pro" panose="020B0504020202020204" pitchFamily="34" charset="0"/>
                <a:cs typeface="Arial" panose="020B0604020202020204" pitchFamily="34" charset="0"/>
              </a:rPr>
              <a:t>Panaccione</a:t>
            </a:r>
            <a:r>
              <a:rPr lang="en-CA" sz="1000" b="0" i="0" u="none" strike="noStrike" baseline="0" dirty="0">
                <a:solidFill>
                  <a:schemeClr val="tx1"/>
                </a:solidFill>
                <a:latin typeface="Avenir Next LT Pro" panose="020B0504020202020204" pitchFamily="34" charset="0"/>
                <a:cs typeface="Arial" panose="020B0604020202020204" pitchFamily="34" charset="0"/>
              </a:rPr>
              <a:t> R, et al. Incorporating patient experience into drug development for ulcerative colitis: development of the Urgency Numeric Rating Scale, a patient-reported outcome measure to assess bowel urgency in adults. </a:t>
            </a:r>
            <a:r>
              <a:rPr lang="en-CA" sz="1000" b="0" i="1" u="none" strike="noStrike" baseline="0" dirty="0">
                <a:solidFill>
                  <a:schemeClr val="tx1"/>
                </a:solidFill>
                <a:latin typeface="Avenir Next LT Pro" panose="020B0504020202020204" pitchFamily="34" charset="0"/>
                <a:cs typeface="Arial" panose="020B0604020202020204" pitchFamily="34" charset="0"/>
              </a:rPr>
              <a:t>J Patient Rep Outcomes. </a:t>
            </a:r>
            <a:r>
              <a:rPr lang="en-CA" sz="1000" b="0" i="0" u="none" strike="noStrike" baseline="0" dirty="0">
                <a:solidFill>
                  <a:schemeClr val="tx1"/>
                </a:solidFill>
                <a:latin typeface="Avenir Next LT Pro" panose="020B0504020202020204" pitchFamily="34" charset="0"/>
                <a:cs typeface="Arial" panose="020B0604020202020204" pitchFamily="34" charset="0"/>
              </a:rPr>
              <a:t>2022;6(1):31. doi:10.1186/s41687-022-00439-w </a:t>
            </a:r>
            <a:endParaRPr lang="en-US" sz="1000" b="0" i="0" u="none" strike="noStrike" baseline="0" dirty="0">
              <a:solidFill>
                <a:srgbClr val="000000"/>
              </a:solidFill>
              <a:effectLst/>
              <a:latin typeface="Avenir Next LT Pro" panose="020B0504020202020204" pitchFamily="34" charset="0"/>
              <a:cs typeface="Arial" panose="020B0604020202020204" pitchFamily="34" charset="0"/>
            </a:endParaRPr>
          </a:p>
          <a:p>
            <a:endParaRPr lang="en-CA" sz="1000" b="0" i="0" u="none" strike="noStrike" baseline="0" dirty="0">
              <a:solidFill>
                <a:schemeClr val="tx1"/>
              </a:solidFill>
              <a:latin typeface="Avenir Next LT Pro" panose="020B05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2712D94-4FC6-794D-9A55-DB1872873871}" type="slidenum">
              <a:rPr lang="en-US" smtClean="0"/>
              <a:pPr/>
              <a:t>52</a:t>
            </a:fld>
            <a:endParaRPr lang="en-US"/>
          </a:p>
        </p:txBody>
      </p:sp>
    </p:spTree>
    <p:extLst>
      <p:ext uri="{BB962C8B-B14F-4D97-AF65-F5344CB8AC3E}">
        <p14:creationId xmlns:p14="http://schemas.microsoft.com/office/powerpoint/2010/main" val="4244695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712D94-4FC6-794D-9A55-DB1872873871}" type="slidenum">
              <a:rPr lang="en-US" smtClean="0"/>
              <a:pPr/>
              <a:t>53</a:t>
            </a:fld>
            <a:endParaRPr lang="en-US"/>
          </a:p>
        </p:txBody>
      </p:sp>
    </p:spTree>
    <p:extLst>
      <p:ext uri="{BB962C8B-B14F-4D97-AF65-F5344CB8AC3E}">
        <p14:creationId xmlns:p14="http://schemas.microsoft.com/office/powerpoint/2010/main" val="9809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sz="1000" b="1" i="0" u="none" strike="noStrike" baseline="0" dirty="0">
                <a:solidFill>
                  <a:schemeClr val="tx1"/>
                </a:solidFill>
                <a:latin typeface="Avenir Next LT Pro" panose="020B0504020202020204" pitchFamily="34" charset="0"/>
                <a:cs typeface="Arial" panose="020B0604020202020204" pitchFamily="34" charset="0"/>
              </a:rPr>
              <a:t>Speaker Notes:</a:t>
            </a:r>
          </a:p>
          <a:p>
            <a:pPr marL="171450" indent="-171450" algn="l">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The adverse events profile was similar between LUCENT-1 and LUCENT-2</a:t>
            </a:r>
            <a:r>
              <a:rPr lang="en-CA" sz="1000" b="0" i="0" u="none" strike="noStrike" baseline="30000" dirty="0">
                <a:solidFill>
                  <a:schemeClr val="tx1"/>
                </a:solidFill>
                <a:latin typeface="Avenir Next LT Pro" panose="020B0504020202020204" pitchFamily="34" charset="0"/>
                <a:cs typeface="Arial" panose="020B0604020202020204" pitchFamily="34" charset="0"/>
              </a:rPr>
              <a:t>2</a:t>
            </a:r>
          </a:p>
          <a:p>
            <a:pPr marL="171450" indent="-171450">
              <a:buFont typeface="Arial" panose="020B0604020202020204" pitchFamily="34" charset="0"/>
              <a:buChar char="•"/>
            </a:pPr>
            <a:r>
              <a:rPr lang="en-US" sz="1000" dirty="0">
                <a:solidFill>
                  <a:schemeClr val="tx1"/>
                </a:solidFill>
                <a:effectLst/>
                <a:latin typeface="Avenir Next LT Pro" panose="020B0504020202020204" pitchFamily="34" charset="0"/>
                <a:cs typeface="Arial" panose="020B0604020202020204" pitchFamily="34" charset="0"/>
              </a:rPr>
              <a:t>In LUCENT-1, infusion-related hypersensitivity reactions were reported in 0.4% of </a:t>
            </a:r>
            <a:r>
              <a:rPr lang="en-US" sz="1000" dirty="0" err="1">
                <a:solidFill>
                  <a:schemeClr val="tx1"/>
                </a:solidFill>
                <a:effectLst/>
                <a:latin typeface="Avenir Next LT Pro" panose="020B0504020202020204" pitchFamily="34" charset="0"/>
                <a:cs typeface="Arial" panose="020B0604020202020204" pitchFamily="34" charset="0"/>
              </a:rPr>
              <a:t>Omvoh</a:t>
            </a:r>
            <a:r>
              <a:rPr lang="en-US" sz="1000" dirty="0">
                <a:solidFill>
                  <a:schemeClr val="tx1"/>
                </a:solidFill>
                <a:effectLst/>
                <a:latin typeface="Avenir Next LT Pro" panose="020B0504020202020204" pitchFamily="34" charset="0"/>
                <a:cs typeface="Arial" panose="020B0604020202020204" pitchFamily="34" charset="0"/>
              </a:rPr>
              <a:t>-treated patients. All infusion-related hypersensitivity reactions were reported as non-serious</a:t>
            </a:r>
            <a:r>
              <a:rPr lang="en-US" sz="1000" baseline="30000" dirty="0">
                <a:solidFill>
                  <a:schemeClr val="tx1"/>
                </a:solidFill>
                <a:effectLst/>
                <a:latin typeface="Avenir Next LT Pro" panose="020B0504020202020204" pitchFamily="34" charset="0"/>
                <a:cs typeface="Arial" panose="020B0604020202020204" pitchFamily="34" charset="0"/>
              </a:rPr>
              <a:t>1</a:t>
            </a:r>
          </a:p>
          <a:p>
            <a:pPr marL="171450" indent="-171450">
              <a:buFont typeface="Arial" panose="020B0604020202020204" pitchFamily="34" charset="0"/>
              <a:buChar char="•"/>
            </a:pPr>
            <a:r>
              <a:rPr lang="en-US" sz="1000" dirty="0">
                <a:solidFill>
                  <a:schemeClr val="tx1"/>
                </a:solidFill>
                <a:effectLst/>
                <a:latin typeface="Avenir Next LT Pro" panose="020B0504020202020204" pitchFamily="34" charset="0"/>
                <a:cs typeface="Arial" panose="020B0604020202020204" pitchFamily="34" charset="0"/>
              </a:rPr>
              <a:t>In LUCENT-2, injection site reactions were reported in 8.7% of </a:t>
            </a:r>
            <a:r>
              <a:rPr lang="en-US" sz="1000" dirty="0" err="1">
                <a:solidFill>
                  <a:schemeClr val="tx1"/>
                </a:solidFill>
                <a:effectLst/>
                <a:latin typeface="Avenir Next LT Pro" panose="020B0504020202020204" pitchFamily="34" charset="0"/>
                <a:cs typeface="Arial" panose="020B0604020202020204" pitchFamily="34" charset="0"/>
              </a:rPr>
              <a:t>Omvoh</a:t>
            </a:r>
            <a:r>
              <a:rPr lang="en-US" sz="1000" dirty="0">
                <a:solidFill>
                  <a:schemeClr val="tx1"/>
                </a:solidFill>
                <a:effectLst/>
                <a:latin typeface="Avenir Next LT Pro" panose="020B0504020202020204" pitchFamily="34" charset="0"/>
                <a:cs typeface="Arial" panose="020B0604020202020204" pitchFamily="34" charset="0"/>
              </a:rPr>
              <a:t>-treated patients. The most frequent reactions were injection site pain, injection site reaction and injection site erythema. These symptoms were reported as non-serious, mild, and transient in nature</a:t>
            </a:r>
            <a:r>
              <a:rPr lang="en-US" sz="1000" baseline="30000" dirty="0">
                <a:solidFill>
                  <a:schemeClr val="tx1"/>
                </a:solidFill>
                <a:effectLst/>
                <a:latin typeface="Avenir Next LT Pro" panose="020B0504020202020204" pitchFamily="34" charset="0"/>
                <a:cs typeface="Arial" panose="020B0604020202020204" pitchFamily="34" charset="0"/>
              </a:rPr>
              <a:t>1</a:t>
            </a:r>
          </a:p>
          <a:p>
            <a:pPr algn="l"/>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chemeClr val="tx1"/>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D’Haens</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G, Dubinsky M, Kobayashi T, et al. Mirikizumab as induction and maintenance therapy for ulcerative colitis. </a:t>
            </a:r>
            <a:r>
              <a:rPr lang="en-US" sz="1000" i="1"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Draft Manuscript. </a:t>
            </a: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2023;TK:TK-TK.</a:t>
            </a:r>
            <a:r>
              <a:rPr lang="en-US" sz="1000" dirty="0">
                <a:solidFill>
                  <a:srgbClr val="FF40FF"/>
                </a:solidFill>
                <a:effectLst/>
                <a:latin typeface="Avenir Next LT Pro" panose="020B0504020202020204" pitchFamily="34" charset="0"/>
                <a:cs typeface="Arial" panose="020B0604020202020204" pitchFamily="34" charset="0"/>
              </a:rPr>
              <a:t> </a:t>
            </a:r>
            <a:endPar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2712D94-4FC6-794D-9A55-DB1872873871}" type="slidenum">
              <a:rPr lang="en-US" smtClean="0"/>
              <a:pPr/>
              <a:t>54</a:t>
            </a:fld>
            <a:endParaRPr lang="en-US"/>
          </a:p>
        </p:txBody>
      </p:sp>
    </p:spTree>
    <p:extLst>
      <p:ext uri="{BB962C8B-B14F-4D97-AF65-F5344CB8AC3E}">
        <p14:creationId xmlns:p14="http://schemas.microsoft.com/office/powerpoint/2010/main" val="28328448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sz="1000" b="1" i="0" u="none" strike="noStrike" baseline="0" dirty="0">
                <a:solidFill>
                  <a:schemeClr val="tx1"/>
                </a:solidFill>
                <a:latin typeface="Avenir Next LT Pro" panose="020B0504020202020204" pitchFamily="34" charset="0"/>
                <a:cs typeface="Arial" panose="020B0604020202020204" pitchFamily="34" charset="0"/>
              </a:rPr>
              <a:t>Speaker Notes:</a:t>
            </a:r>
          </a:p>
          <a:p>
            <a:pPr marL="171450" indent="-171450" algn="l">
              <a:buFont typeface="Arial" panose="020B0604020202020204" pitchFamily="34" charset="0"/>
              <a:buChar char="•"/>
            </a:pPr>
            <a:r>
              <a:rPr lang="en-CA" sz="1000" b="0" i="0" u="none" strike="noStrike" baseline="0" dirty="0">
                <a:solidFill>
                  <a:schemeClr val="tx1"/>
                </a:solidFill>
                <a:latin typeface="Avenir Next LT Pro" panose="020B0504020202020204" pitchFamily="34" charset="0"/>
                <a:cs typeface="Arial" panose="020B0604020202020204" pitchFamily="34" charset="0"/>
              </a:rPr>
              <a:t>The rate of serious adverse events and discontinuations of study treatment due to adverse events was numerically lower with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vs placebo across both trials</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indent="-171450" algn="l">
              <a:buFont typeface="Arial" panose="020B0604020202020204" pitchFamily="34" charset="0"/>
              <a:buChar char="•"/>
            </a:pPr>
            <a:endParaRPr lang="en-CA" sz="1000" b="0" i="0" u="none" strike="noStrike" baseline="0" dirty="0">
              <a:solidFill>
                <a:schemeClr val="tx1"/>
              </a:solidFill>
              <a:latin typeface="Avenir Next LT Pro" panose="020B0504020202020204" pitchFamily="34" charset="0"/>
              <a:cs typeface="Arial" panose="020B0604020202020204" pitchFamily="34" charset="0"/>
            </a:endParaRPr>
          </a:p>
          <a:p>
            <a:pPr marL="0" indent="0" algn="l">
              <a:buFont typeface="Arial" panose="020B0604020202020204" pitchFamily="34" charset="0"/>
              <a:buNone/>
            </a:pPr>
            <a:r>
              <a:rPr lang="en-CA" sz="1000" b="1" i="0" u="none" strike="noStrike" baseline="0" dirty="0">
                <a:solidFill>
                  <a:schemeClr val="tx1"/>
                </a:solidFill>
                <a:latin typeface="Avenir Next LT Pro" panose="020B0504020202020204" pitchFamily="34" charset="0"/>
                <a:cs typeface="Arial" panose="020B0604020202020204" pitchFamily="34" charset="0"/>
              </a:rPr>
              <a:t>Speaker Prompt: </a:t>
            </a:r>
            <a:r>
              <a:rPr lang="en-CA" sz="1000" b="0" i="0" u="none" strike="noStrike" baseline="0" dirty="0">
                <a:solidFill>
                  <a:schemeClr val="tx1"/>
                </a:solidFill>
                <a:latin typeface="Avenir Next LT Pro" panose="020B0504020202020204" pitchFamily="34" charset="0"/>
                <a:cs typeface="Arial" panose="020B0604020202020204" pitchFamily="34" charset="0"/>
              </a:rPr>
              <a:t>Here you might discuss your own experience with the lack of need for ongoing lab monitoring for most patients.</a:t>
            </a:r>
          </a:p>
          <a:p>
            <a:pPr marL="171450" indent="-171450" algn="l">
              <a:buFont typeface="Arial" panose="020B0604020202020204" pitchFamily="34" charset="0"/>
              <a:buChar char="•"/>
            </a:pPr>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D’Haens</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G, Dubinsky M, Kobayashi T, et al. Mirikizumab as induction and maintenance therapy for ulcerative colitis. </a:t>
            </a:r>
            <a:r>
              <a:rPr lang="en-US" sz="1000" i="1"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Draft Manuscript. </a:t>
            </a:r>
            <a:r>
              <a:rPr lang="en-US" sz="1000" dirty="0">
                <a:solidFill>
                  <a:srgbClr val="FF40FF"/>
                </a:solidFill>
                <a:effectLst/>
                <a:latin typeface="Avenir Next LT Pro" panose="020B0504020202020204" pitchFamily="34" charset="0"/>
                <a:ea typeface="Calibri" panose="020F0502020204030204" pitchFamily="34" charset="0"/>
                <a:cs typeface="Arial" panose="020B0604020202020204" pitchFamily="34" charset="0"/>
              </a:rPr>
              <a:t>2023;TK:TK-TK</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a:t>
            </a:r>
            <a:r>
              <a:rPr lang="en-US" sz="1000" dirty="0">
                <a:solidFill>
                  <a:schemeClr val="tx1"/>
                </a:solidFill>
                <a:effectLst/>
                <a:latin typeface="Avenir Next LT Pro" panose="020B0504020202020204" pitchFamily="34" charset="0"/>
                <a:cs typeface="Arial" panose="020B0604020202020204" pitchFamily="34" charset="0"/>
              </a:rPr>
              <a:t> </a:t>
            </a:r>
            <a:endPar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2712D94-4FC6-794D-9A55-DB1872873871}" type="slidenum">
              <a:rPr lang="en-US" smtClean="0"/>
              <a:pPr/>
              <a:t>55</a:t>
            </a:fld>
            <a:endParaRPr lang="en-US"/>
          </a:p>
        </p:txBody>
      </p:sp>
    </p:spTree>
    <p:extLst>
      <p:ext uri="{BB962C8B-B14F-4D97-AF65-F5344CB8AC3E}">
        <p14:creationId xmlns:p14="http://schemas.microsoft.com/office/powerpoint/2010/main" val="1993549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de-DE" b="1" dirty="0"/>
              <a:t>Abbreviation(s):</a:t>
            </a:r>
          </a:p>
          <a:p>
            <a:pPr defTabSz="1458468" rtl="0">
              <a:defRPr/>
            </a:pPr>
            <a:r>
              <a:rPr lang="de-DE" dirty="0"/>
              <a:t>MIRI=</a:t>
            </a:r>
            <a:r>
              <a:rPr lang="de-DE" dirty="0" err="1"/>
              <a:t>Mirikizumab</a:t>
            </a:r>
            <a:r>
              <a:rPr lang="de-DE" dirty="0"/>
              <a:t>; PBO=Placebo; SC=</a:t>
            </a:r>
            <a:r>
              <a:rPr lang="de-DE" dirty="0" err="1"/>
              <a:t>Subcutaneous</a:t>
            </a:r>
            <a:r>
              <a:rPr lang="de-DE" dirty="0"/>
              <a:t>; TEAE=Treatment-Emergent Adverse Event. </a:t>
            </a:r>
          </a:p>
          <a:p>
            <a:pPr defTabSz="1458468">
              <a:defRPr/>
            </a:pPr>
            <a:endParaRPr lang="en-GB" b="1" dirty="0"/>
          </a:p>
          <a:p>
            <a:pPr defTabSz="1458468" rtl="0">
              <a:defRPr/>
            </a:pPr>
            <a:r>
              <a:rPr lang="de-DE" b="1" dirty="0"/>
              <a:t>Reference(s):</a:t>
            </a:r>
          </a:p>
          <a:p>
            <a:pPr defTabSz="1458468" rtl="0">
              <a:defRPr/>
            </a:pPr>
            <a:r>
              <a:rPr lang="de-DE" dirty="0"/>
              <a:t>/</a:t>
            </a:r>
            <a:r>
              <a:rPr lang="de-DE" dirty="0" err="1"/>
              <a:t>lillyce</a:t>
            </a:r>
            <a:r>
              <a:rPr lang="de-DE" dirty="0"/>
              <a:t>/</a:t>
            </a:r>
            <a:r>
              <a:rPr lang="de-DE" dirty="0" err="1"/>
              <a:t>prd</a:t>
            </a:r>
            <a:r>
              <a:rPr lang="de-DE" dirty="0"/>
              <a:t>/ly3074828/i6t_mc_ambg/intrm1/</a:t>
            </a:r>
            <a:r>
              <a:rPr lang="de-DE" dirty="0" err="1"/>
              <a:t>output</a:t>
            </a:r>
            <a:r>
              <a:rPr lang="de-DE" dirty="0"/>
              <a:t>/</a:t>
            </a:r>
            <a:r>
              <a:rPr lang="de-DE" dirty="0" err="1"/>
              <a:t>restricted</a:t>
            </a:r>
            <a:r>
              <a:rPr lang="de-DE" dirty="0"/>
              <a:t>/</a:t>
            </a:r>
            <a:r>
              <a:rPr lang="de-DE" dirty="0" err="1"/>
              <a:t>tfl</a:t>
            </a:r>
            <a:r>
              <a:rPr lang="de-DE" dirty="0"/>
              <a:t>/t_a_ae_overview_ir_saf_m.rtf</a:t>
            </a:r>
          </a:p>
          <a:p>
            <a:pPr defTabSz="1458468">
              <a:defRPr/>
            </a:pPr>
            <a:endParaRPr lang="en-US" dirty="0"/>
          </a:p>
          <a:p>
            <a:pPr defTabSz="1458468" rtl="0">
              <a:defRPr/>
            </a:pPr>
            <a:r>
              <a:rPr lang="de-DE" dirty="0"/>
              <a:t>QC </a:t>
            </a:r>
            <a:r>
              <a:rPr lang="de-DE" dirty="0" err="1"/>
              <a:t>completed</a:t>
            </a:r>
            <a:r>
              <a:rPr lang="de-DE" dirty="0"/>
              <a:t> </a:t>
            </a:r>
            <a:r>
              <a:rPr lang="de-DE" dirty="0" err="1"/>
              <a:t>by</a:t>
            </a:r>
            <a:r>
              <a:rPr lang="de-DE" dirty="0"/>
              <a:t> </a:t>
            </a:r>
            <a:r>
              <a:rPr lang="de-DE" dirty="0" err="1"/>
              <a:t>Zhizhi</a:t>
            </a:r>
            <a:r>
              <a:rPr lang="de-DE" dirty="0"/>
              <a:t> Qing, </a:t>
            </a:r>
            <a:r>
              <a:rPr lang="de-DE" dirty="0" err="1"/>
              <a:t>Dec</a:t>
            </a:r>
            <a:r>
              <a:rPr lang="de-DE" dirty="0"/>
              <a:t> 9, 2021. </a:t>
            </a:r>
          </a:p>
          <a:p>
            <a:endParaRPr lang="en-US" dirty="0"/>
          </a:p>
        </p:txBody>
      </p:sp>
      <p:sp>
        <p:nvSpPr>
          <p:cNvPr id="4" name="Slide Number Placeholder 3"/>
          <p:cNvSpPr>
            <a:spLocks noGrp="1"/>
          </p:cNvSpPr>
          <p:nvPr>
            <p:ph type="sldNum" sz="quarter" idx="10"/>
          </p:nvPr>
        </p:nvSpPr>
        <p:spPr/>
        <p:txBody>
          <a:bodyPr/>
          <a:lstStyle/>
          <a:p>
            <a:pPr marL="0" marR="0" lvl="0" indent="0" algn="r" defTabSz="1458468" rtl="0" eaLnBrk="1" fontAlgn="auto" latinLnBrk="0" hangingPunct="1">
              <a:lnSpc>
                <a:spcPct val="100000"/>
              </a:lnSpc>
              <a:spcBef>
                <a:spcPts val="0"/>
              </a:spcBef>
              <a:spcAft>
                <a:spcPts val="0"/>
              </a:spcAft>
              <a:buClrTx/>
              <a:buSzTx/>
              <a:buFontTx/>
              <a:buNone/>
              <a:tabLst/>
              <a:defRPr/>
            </a:pPr>
            <a:fld id="{ECD285CE-6A67-6D48-A8BC-DA5F08963374}" type="slidenum">
              <a:rPr kumimoji="0" sz="19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468" rtl="0" eaLnBrk="1" fontAlgn="auto" latinLnBrk="0" hangingPunct="1">
                <a:lnSpc>
                  <a:spcPct val="100000"/>
                </a:lnSpc>
                <a:spcBef>
                  <a:spcPts val="0"/>
                </a:spcBef>
                <a:spcAft>
                  <a:spcPts val="0"/>
                </a:spcAft>
                <a:buClrTx/>
                <a:buSzTx/>
                <a:buFontTx/>
                <a:buNone/>
                <a:tabLst/>
                <a:defRPr/>
              </a:pPr>
              <a:t>56</a:t>
            </a:fld>
            <a:endParaRPr kumimoji="0" sz="19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8487106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de-DE" b="1"/>
              <a:t>Abbreviation(s):</a:t>
            </a:r>
          </a:p>
          <a:p>
            <a:pPr defTabSz="1458468" rtl="0">
              <a:defRPr/>
            </a:pPr>
            <a:r>
              <a:rPr lang="de-DE"/>
              <a:t>MIRI=Mirikizumab; PBO=Placebo; SC=Subcutaneous; TEAE=Treatment-Emergent Adverse Event. </a:t>
            </a:r>
          </a:p>
          <a:p>
            <a:pPr defTabSz="1458468">
              <a:defRPr/>
            </a:pPr>
            <a:endParaRPr lang="en-US" b="1"/>
          </a:p>
          <a:p>
            <a:pPr defTabSz="1458468" rtl="0">
              <a:defRPr/>
            </a:pPr>
            <a:r>
              <a:rPr lang="de-DE" b="1"/>
              <a:t>Reference(s):</a:t>
            </a:r>
          </a:p>
          <a:p>
            <a:pPr defTabSz="1458468" rtl="0">
              <a:defRPr/>
            </a:pPr>
            <a:r>
              <a:rPr lang="de-DE"/>
              <a:t>/lillyce/prd/ly3074828/i6t_mc_ambg/intrm1/output/restricted/tfl/t_a_teae_gtopcmiri_pfdf_saf_ir_m.rtf</a:t>
            </a:r>
          </a:p>
          <a:p>
            <a:pPr defTabSz="1458468">
              <a:defRPr/>
            </a:pPr>
            <a:endParaRPr lang="en-US"/>
          </a:p>
          <a:p>
            <a:pPr defTabSz="1458468" rtl="0">
              <a:defRPr/>
            </a:pPr>
            <a:r>
              <a:rPr lang="de-DE"/>
              <a:t>QC completed by Zhizhi Qing, Dec 9, 2021. </a:t>
            </a:r>
          </a:p>
          <a:p>
            <a:endParaRPr lang="en-US"/>
          </a:p>
        </p:txBody>
      </p:sp>
      <p:sp>
        <p:nvSpPr>
          <p:cNvPr id="4" name="Slide Number Placeholder 3"/>
          <p:cNvSpPr>
            <a:spLocks noGrp="1"/>
          </p:cNvSpPr>
          <p:nvPr>
            <p:ph type="sldNum" sz="quarter" idx="10"/>
          </p:nvPr>
        </p:nvSpPr>
        <p:spPr/>
        <p:txBody>
          <a:bodyPr/>
          <a:lstStyle/>
          <a:p>
            <a:pPr marL="0" marR="0" lvl="0" indent="0" algn="r" defTabSz="1458468" rtl="0" eaLnBrk="1" fontAlgn="auto" latinLnBrk="0" hangingPunct="1">
              <a:lnSpc>
                <a:spcPct val="100000"/>
              </a:lnSpc>
              <a:spcBef>
                <a:spcPts val="0"/>
              </a:spcBef>
              <a:spcAft>
                <a:spcPts val="0"/>
              </a:spcAft>
              <a:buClrTx/>
              <a:buSzTx/>
              <a:buFontTx/>
              <a:buNone/>
              <a:tabLst/>
              <a:defRPr/>
            </a:pPr>
            <a:fld id="{ECD285CE-6A67-6D48-A8BC-DA5F08963374}" type="slidenum">
              <a:rPr kumimoji="0" sz="19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468" rtl="0" eaLnBrk="1" fontAlgn="auto" latinLnBrk="0" hangingPunct="1">
                <a:lnSpc>
                  <a:spcPct val="100000"/>
                </a:lnSpc>
                <a:spcBef>
                  <a:spcPts val="0"/>
                </a:spcBef>
                <a:spcAft>
                  <a:spcPts val="0"/>
                </a:spcAft>
                <a:buClrTx/>
                <a:buSzTx/>
                <a:buFontTx/>
                <a:buNone/>
                <a:tabLst/>
                <a:defRPr/>
              </a:pPr>
              <a:t>57</a:t>
            </a:fld>
            <a:endParaRPr kumimoji="0" sz="19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1942937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de-DE" b="1" dirty="0"/>
              <a:t>Abbreviation(s):</a:t>
            </a:r>
          </a:p>
          <a:p>
            <a:pPr defTabSz="1458468" rtl="0">
              <a:defRPr/>
            </a:pPr>
            <a:r>
              <a:rPr lang="de-DE" dirty="0"/>
              <a:t>AE=Adverse Event; MIRI=</a:t>
            </a:r>
            <a:r>
              <a:rPr lang="de-DE" dirty="0" err="1"/>
              <a:t>Mirikizumab</a:t>
            </a:r>
            <a:r>
              <a:rPr lang="de-DE" dirty="0"/>
              <a:t>; PBO=Placebo; SC=</a:t>
            </a:r>
            <a:r>
              <a:rPr lang="de-DE" dirty="0" err="1"/>
              <a:t>Subcutaneous</a:t>
            </a:r>
            <a:r>
              <a:rPr lang="de-DE" dirty="0"/>
              <a:t>. </a:t>
            </a:r>
          </a:p>
          <a:p>
            <a:pPr defTabSz="1458468">
              <a:defRPr/>
            </a:pPr>
            <a:endParaRPr lang="en-US" dirty="0"/>
          </a:p>
          <a:p>
            <a:pPr defTabSz="1458468" rtl="0">
              <a:defRPr/>
            </a:pPr>
            <a:r>
              <a:rPr lang="de-DE" b="1" dirty="0"/>
              <a:t>Reference(s):</a:t>
            </a:r>
          </a:p>
          <a:p>
            <a:pPr defTabSz="1458468" rtl="0">
              <a:defRPr/>
            </a:pPr>
            <a:r>
              <a:rPr lang="de-DE" sz="1900" dirty="0"/>
              <a:t>/</a:t>
            </a:r>
            <a:r>
              <a:rPr lang="de-DE" sz="1900" dirty="0" err="1"/>
              <a:t>lillyce</a:t>
            </a:r>
            <a:r>
              <a:rPr lang="de-DE" sz="1900" dirty="0"/>
              <a:t>/</a:t>
            </a:r>
            <a:r>
              <a:rPr lang="de-DE" sz="1900" dirty="0" err="1"/>
              <a:t>prd</a:t>
            </a:r>
            <a:r>
              <a:rPr lang="de-DE" sz="1900" dirty="0"/>
              <a:t>/ly3074828/i6t_mc_ambg/intrm1/</a:t>
            </a:r>
            <a:r>
              <a:rPr lang="de-DE" sz="1900" dirty="0" err="1"/>
              <a:t>output</a:t>
            </a:r>
            <a:r>
              <a:rPr lang="de-DE" sz="1900" dirty="0"/>
              <a:t>/</a:t>
            </a:r>
            <a:r>
              <a:rPr lang="de-DE" sz="1900" dirty="0" err="1"/>
              <a:t>restricted</a:t>
            </a:r>
            <a:r>
              <a:rPr lang="de-DE" sz="1900" dirty="0"/>
              <a:t>/</a:t>
            </a:r>
            <a:r>
              <a:rPr lang="de-DE" sz="1900" dirty="0" err="1"/>
              <a:t>tfl</a:t>
            </a:r>
            <a:r>
              <a:rPr lang="de-DE" sz="1900" dirty="0"/>
              <a:t>/t_a_aer_strtdiscon_s_ir_m.rtf</a:t>
            </a:r>
          </a:p>
          <a:p>
            <a:pPr defTabSz="1458468">
              <a:defRPr/>
            </a:pPr>
            <a:endParaRPr lang="en-US" sz="1900" dirty="0"/>
          </a:p>
          <a:p>
            <a:pPr defTabSz="1458468" rtl="0">
              <a:defRPr/>
            </a:pPr>
            <a:r>
              <a:rPr lang="de-DE" dirty="0"/>
              <a:t>QC </a:t>
            </a:r>
            <a:r>
              <a:rPr lang="de-DE" dirty="0" err="1"/>
              <a:t>completed</a:t>
            </a:r>
            <a:r>
              <a:rPr lang="de-DE" dirty="0"/>
              <a:t> </a:t>
            </a:r>
            <a:r>
              <a:rPr lang="de-DE" dirty="0" err="1"/>
              <a:t>by</a:t>
            </a:r>
            <a:r>
              <a:rPr lang="de-DE" dirty="0"/>
              <a:t> </a:t>
            </a:r>
            <a:r>
              <a:rPr lang="de-DE" dirty="0" err="1"/>
              <a:t>Zhizhi</a:t>
            </a:r>
            <a:r>
              <a:rPr lang="de-DE" dirty="0"/>
              <a:t> Qing, </a:t>
            </a:r>
            <a:r>
              <a:rPr lang="de-DE" dirty="0" err="1"/>
              <a:t>Dec</a:t>
            </a:r>
            <a:r>
              <a:rPr lang="de-DE" dirty="0"/>
              <a:t> 9, 2021. </a:t>
            </a:r>
          </a:p>
          <a:p>
            <a:endParaRPr lang="en-US" dirty="0"/>
          </a:p>
        </p:txBody>
      </p:sp>
      <p:sp>
        <p:nvSpPr>
          <p:cNvPr id="4" name="Slide Number Placeholder 3"/>
          <p:cNvSpPr>
            <a:spLocks noGrp="1"/>
          </p:cNvSpPr>
          <p:nvPr>
            <p:ph type="sldNum" sz="quarter" idx="10"/>
          </p:nvPr>
        </p:nvSpPr>
        <p:spPr/>
        <p:txBody>
          <a:bodyPr/>
          <a:lstStyle/>
          <a:p>
            <a:pPr marL="0" marR="0" lvl="0" indent="0" algn="r" defTabSz="1458468" rtl="0" eaLnBrk="1" fontAlgn="auto" latinLnBrk="0" hangingPunct="1">
              <a:lnSpc>
                <a:spcPct val="100000"/>
              </a:lnSpc>
              <a:spcBef>
                <a:spcPts val="0"/>
              </a:spcBef>
              <a:spcAft>
                <a:spcPts val="0"/>
              </a:spcAft>
              <a:buClrTx/>
              <a:buSzTx/>
              <a:buFontTx/>
              <a:buNone/>
              <a:tabLst/>
              <a:defRPr/>
            </a:pPr>
            <a:fld id="{ECD285CE-6A67-6D48-A8BC-DA5F08963374}" type="slidenum">
              <a:rPr kumimoji="0" sz="19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468" rtl="0" eaLnBrk="1" fontAlgn="auto" latinLnBrk="0" hangingPunct="1">
                <a:lnSpc>
                  <a:spcPct val="100000"/>
                </a:lnSpc>
                <a:spcBef>
                  <a:spcPts val="0"/>
                </a:spcBef>
                <a:spcAft>
                  <a:spcPts val="0"/>
                </a:spcAft>
                <a:buClrTx/>
                <a:buSzTx/>
                <a:buFontTx/>
                <a:buNone/>
                <a:tabLst/>
                <a:defRPr/>
              </a:pPr>
              <a:t>58</a:t>
            </a:fld>
            <a:endParaRPr kumimoji="0" sz="19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571023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de-DE" b="1"/>
              <a:t>Abbreviation(s):</a:t>
            </a:r>
          </a:p>
          <a:p>
            <a:pPr defTabSz="1458468" rtl="0">
              <a:defRPr/>
            </a:pPr>
            <a:r>
              <a:rPr lang="de-DE"/>
              <a:t>MIRI=Mirikizumab; PBO=Placebo; SC=Subcutaneous. </a:t>
            </a:r>
          </a:p>
          <a:p>
            <a:pPr defTabSz="1458468">
              <a:defRPr/>
            </a:pPr>
            <a:endParaRPr lang="en-US" b="1"/>
          </a:p>
          <a:p>
            <a:pPr defTabSz="1458468" rtl="0">
              <a:defRPr/>
            </a:pPr>
            <a:r>
              <a:rPr lang="de-DE" b="1"/>
              <a:t>Reference(s):</a:t>
            </a:r>
          </a:p>
          <a:p>
            <a:pPr defTabSz="1458468" rtl="0">
              <a:defRPr/>
            </a:pPr>
            <a:r>
              <a:rPr lang="de-DE"/>
              <a:t>/lillyce/prd/ly3074828/i6t_mc_ambg/intrm1/output/restricted/tfl/t_a_ae_pt_sae_sir_m.rtf</a:t>
            </a:r>
          </a:p>
          <a:p>
            <a:pPr defTabSz="1458468" rtl="0">
              <a:defRPr/>
            </a:pPr>
            <a:r>
              <a:rPr lang="de-DE"/>
              <a:t>/lillyce/prd/ly3074828/i6t_mc_ambg/intrm1/output/restricted/tfl/t_aesi_teae_infect_pt_saf_responder_m.rtf </a:t>
            </a:r>
          </a:p>
          <a:p>
            <a:pPr defTabSz="1458468" rtl="0">
              <a:defRPr/>
            </a:pPr>
            <a:r>
              <a:rPr lang="de-DE"/>
              <a:t>/lillyce/prd/ly3074828/i6t_mc_ambg/intrm1/output/restricted/tfl/t_aesi_teae_hyp_imm_pt_saf_responder_m.rtf </a:t>
            </a:r>
          </a:p>
          <a:p>
            <a:pPr defTabSz="1458468" rtl="0">
              <a:defRPr/>
            </a:pPr>
            <a:r>
              <a:rPr lang="de-DE"/>
              <a:t>/lillyce/prd/ly3074828/i6t_mc_ambg/intrm1/output/restricted/tfl/t_aesi_teae_isr_pt_saf_responder_m.rtf </a:t>
            </a:r>
          </a:p>
          <a:p>
            <a:pPr defTabSz="1458468" rtl="0">
              <a:defRPr/>
            </a:pPr>
            <a:r>
              <a:rPr lang="de-DE"/>
              <a:t>/lillyce/prd/ly3074828/i6t_mc_ambg/intrm1/output/restricted/tfl/t_aesi_teae_cecar_pt_saf_responder_m.rtf </a:t>
            </a:r>
          </a:p>
          <a:p>
            <a:pPr defTabSz="1458468" rtl="0">
              <a:defRPr/>
            </a:pPr>
            <a:r>
              <a:rPr lang="de-DE"/>
              <a:t>/lillyce/prd/ly3074828/i6t_mc_ambg/intrm1/output/restricted/tfl/t_aesi_mace_saf_m.rtf </a:t>
            </a:r>
          </a:p>
          <a:p>
            <a:pPr defTabSz="1458468" rtl="0">
              <a:defRPr/>
            </a:pPr>
            <a:r>
              <a:rPr lang="de-DE"/>
              <a:t>/lillyce/prd/ly3074828/i6t_mc_ambg/intrm1/output/restricted/tfl/t_aesi_teae_mail_pt_saf_m.rtf </a:t>
            </a:r>
          </a:p>
          <a:p>
            <a:pPr defTabSz="1458468" rtl="0">
              <a:defRPr/>
            </a:pPr>
            <a:r>
              <a:rPr lang="de-DE"/>
              <a:t>/lillyce/prd/ly3074828/i6t_mc_ambg/intrm1/output/restricted/tfl/t_aesi_teae_depsi_pt_saf_ir_m.rtf </a:t>
            </a:r>
          </a:p>
          <a:p>
            <a:pPr defTabSz="1458468" rtl="0">
              <a:defRPr/>
            </a:pPr>
            <a:r>
              <a:rPr lang="de-DE"/>
              <a:t>/lillyce/prd/ly3074828/i6t_mc_ambg/intrm1/output/restricted/tfl/t_aesi_teae_hepa_pt_saf_ir_m.rtf </a:t>
            </a:r>
          </a:p>
          <a:p>
            <a:pPr defTabSz="1458468" rtl="0">
              <a:defRPr/>
            </a:pPr>
            <a:r>
              <a:rPr lang="de-DE"/>
              <a:t>/lillyce/prd/ly3074828/i6t_mc_ambg/intrm1/output/restricted/tfl/t_a_teae_ai_bymaxsev_s_ir_m.rtf </a:t>
            </a:r>
          </a:p>
          <a:p>
            <a:pPr defTabSz="1458468">
              <a:defRPr/>
            </a:pPr>
            <a:endParaRPr lang="en-US"/>
          </a:p>
          <a:p>
            <a:pPr defTabSz="1458468">
              <a:defRPr/>
            </a:pPr>
            <a:endParaRPr lang="en-US"/>
          </a:p>
          <a:p>
            <a:pPr defTabSz="1458468" rtl="0">
              <a:defRPr/>
            </a:pPr>
            <a:r>
              <a:rPr lang="de-DE"/>
              <a:t>QC completed by Zhizhi Qing. Dec 9, 2021</a:t>
            </a:r>
          </a:p>
          <a:p>
            <a:endParaRPr lang="en-US"/>
          </a:p>
        </p:txBody>
      </p:sp>
      <p:sp>
        <p:nvSpPr>
          <p:cNvPr id="4" name="Slide Number Placeholder 3"/>
          <p:cNvSpPr>
            <a:spLocks noGrp="1"/>
          </p:cNvSpPr>
          <p:nvPr>
            <p:ph type="sldNum" sz="quarter" idx="10"/>
          </p:nvPr>
        </p:nvSpPr>
        <p:spPr/>
        <p:txBody>
          <a:bodyPr/>
          <a:lstStyle/>
          <a:p>
            <a:pPr marL="0" marR="0" lvl="0" indent="0" algn="r" defTabSz="1458468" rtl="0" eaLnBrk="1" fontAlgn="auto" latinLnBrk="0" hangingPunct="1">
              <a:lnSpc>
                <a:spcPct val="100000"/>
              </a:lnSpc>
              <a:spcBef>
                <a:spcPts val="0"/>
              </a:spcBef>
              <a:spcAft>
                <a:spcPts val="0"/>
              </a:spcAft>
              <a:buClrTx/>
              <a:buSzTx/>
              <a:buFontTx/>
              <a:buNone/>
              <a:tabLst/>
              <a:defRPr/>
            </a:pPr>
            <a:fld id="{ECD285CE-6A67-6D48-A8BC-DA5F08963374}" type="slidenum">
              <a:rPr kumimoji="0" sz="19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1458468" rtl="0" eaLnBrk="1" fontAlgn="auto" latinLnBrk="0" hangingPunct="1">
                <a:lnSpc>
                  <a:spcPct val="100000"/>
                </a:lnSpc>
                <a:spcBef>
                  <a:spcPts val="0"/>
                </a:spcBef>
                <a:spcAft>
                  <a:spcPts val="0"/>
                </a:spcAft>
                <a:buClrTx/>
                <a:buSzTx/>
                <a:buFontTx/>
                <a:buNone/>
                <a:tabLst/>
                <a:defRPr/>
              </a:pPr>
              <a:t>59</a:t>
            </a:fld>
            <a:endParaRPr kumimoji="0" sz="19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1697717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2113" y="301625"/>
            <a:ext cx="6197600" cy="3486150"/>
          </a:xfrm>
        </p:spPr>
      </p:sp>
      <p:sp>
        <p:nvSpPr>
          <p:cNvPr id="3" name="Notes Placeholder 2"/>
          <p:cNvSpPr>
            <a:spLocks noGrp="1"/>
          </p:cNvSpPr>
          <p:nvPr>
            <p:ph type="body" idx="1"/>
          </p:nvPr>
        </p:nvSpPr>
        <p:spPr>
          <a:xfrm>
            <a:off x="406400" y="3883378"/>
            <a:ext cx="6273800" cy="5111220"/>
          </a:xfrm>
        </p:spPr>
        <p:txBody>
          <a:bodyPr/>
          <a:lstStyle/>
          <a:p>
            <a:r>
              <a:rPr lang="en-US" sz="1000" b="1" dirty="0">
                <a:solidFill>
                  <a:schemeClr val="tx1"/>
                </a:solidFill>
                <a:latin typeface="Avenir Next LT Pro" panose="020B0504020202020204" pitchFamily="34" charset="0"/>
                <a:cs typeface="Arial" panose="020B0604020202020204" pitchFamily="34" charset="0"/>
              </a:rPr>
              <a:t>Speaker Notes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dirty="0">
                <a:solidFill>
                  <a:schemeClr val="tx1"/>
                </a:solidFill>
                <a:latin typeface="Avenir Next LT Pro" panose="020B0504020202020204" pitchFamily="34" charset="0"/>
                <a:cs typeface="Arial" panose="020B0604020202020204" pitchFamily="34" charset="0"/>
              </a:rPr>
              <a:t>Bowel urgency is a common symptom, with 72% of patients reporting it had a high impact on their quality of life</a:t>
            </a:r>
            <a:r>
              <a:rPr lang="en-US" sz="1000" b="0" baseline="30000" dirty="0">
                <a:solidFill>
                  <a:schemeClr val="tx1"/>
                </a:solidFill>
                <a:latin typeface="Avenir Next LT Pro" panose="020B0504020202020204" pitchFamily="34" charset="0"/>
                <a:cs typeface="Arial" panose="020B0604020202020204" pitchFamily="34" charset="0"/>
              </a:rPr>
              <a:t>2</a:t>
            </a:r>
            <a:endParaRPr lang="en-GB" sz="1000" b="0" baseline="30000" dirty="0">
              <a:solidFill>
                <a:schemeClr val="tx1"/>
              </a:solidFill>
              <a:latin typeface="Avenir Next LT Pro" panose="020B05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dirty="0">
                <a:solidFill>
                  <a:schemeClr val="tx1"/>
                </a:solidFill>
                <a:latin typeface="Avenir Next LT Pro" panose="020B0504020202020204" pitchFamily="34" charset="0"/>
                <a:cs typeface="Arial" panose="020B0604020202020204" pitchFamily="34" charset="0"/>
              </a:rPr>
              <a:t>Even when on advanced therapy, nearly half of patients with UC wear a diaper or other protection at least once a week in anticipation of a bowel urgency accident</a:t>
            </a:r>
            <a:r>
              <a:rPr lang="en-US" sz="1000" b="0" baseline="30000" dirty="0">
                <a:solidFill>
                  <a:schemeClr val="tx1"/>
                </a:solidFill>
                <a:latin typeface="Avenir Next LT Pro" panose="020B0504020202020204" pitchFamily="34" charset="0"/>
                <a:cs typeface="Arial" panose="020B0604020202020204" pitchFamily="34" charset="0"/>
              </a:rPr>
              <a:t>4</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b="0" baseline="30000" dirty="0">
              <a:solidFill>
                <a:schemeClr val="tx1"/>
              </a:solidFill>
              <a:latin typeface="Avenir Next LT Pro" panose="020B05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000" b="1" dirty="0">
                <a:solidFill>
                  <a:schemeClr val="tx1"/>
                </a:solidFill>
                <a:effectLst/>
                <a:latin typeface="Avenir Next LT Pro" panose="020B0504020202020204" pitchFamily="34" charset="0"/>
                <a:ea typeface="+mn-ea"/>
                <a:cs typeface="Arial" panose="020B0604020202020204" pitchFamily="34" charset="0"/>
              </a:rPr>
              <a:t>Speaker Prompt: </a:t>
            </a:r>
            <a:r>
              <a:rPr lang="en-CA" sz="1000" b="0" dirty="0">
                <a:solidFill>
                  <a:schemeClr val="tx1"/>
                </a:solidFill>
                <a:effectLst/>
                <a:latin typeface="Avenir Next LT Pro" panose="020B0504020202020204" pitchFamily="34" charset="0"/>
                <a:ea typeface="+mn-ea"/>
                <a:cs typeface="Arial" panose="020B0604020202020204" pitchFamily="34" charset="0"/>
              </a:rPr>
              <a:t>Do any of these stats surprise you or are they familiar? How do you talk to your patients about bowel urgency and other symptoms? </a:t>
            </a:r>
            <a:endParaRPr lang="en-CA" sz="1000" dirty="0">
              <a:solidFill>
                <a:schemeClr val="tx1"/>
              </a:solidFill>
              <a:effectLst/>
              <a:latin typeface="Avenir Next LT Pro" panose="020B0504020202020204" pitchFamily="34" charset="0"/>
              <a:ea typeface="+mn-ea"/>
              <a:cs typeface="Arial" panose="020B0604020202020204" pitchFamily="34" charset="0"/>
            </a:endParaRPr>
          </a:p>
          <a:p>
            <a:endParaRPr lang="en-US" sz="1000" b="1" dirty="0">
              <a:solidFill>
                <a:schemeClr val="tx1"/>
              </a:solidFill>
              <a:latin typeface="Avenir Next LT Pro" panose="020B0504020202020204" pitchFamily="34" charset="0"/>
              <a:cs typeface="Arial" panose="020B0604020202020204" pitchFamily="34" charset="0"/>
            </a:endParaRPr>
          </a:p>
          <a:p>
            <a:r>
              <a:rPr lang="en-US" sz="1000" b="1" dirty="0">
                <a:solidFill>
                  <a:schemeClr val="tx1"/>
                </a:solidFill>
                <a:latin typeface="Avenir Next LT Pro" panose="020B0504020202020204" pitchFamily="34" charset="0"/>
                <a:cs typeface="Arial" panose="020B0604020202020204" pitchFamily="34" charset="0"/>
              </a:rPr>
              <a:t>References:</a:t>
            </a:r>
          </a:p>
          <a:p>
            <a:pPr marL="171450" indent="-171450">
              <a:lnSpc>
                <a:spcPct val="107000"/>
              </a:lnSpc>
              <a:buAutoNum type="arabicPeriod"/>
            </a:pP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Carpio D, López-</a:t>
            </a: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Sanromán</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A, </a:t>
            </a: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Calvet</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X, et al. Perception of disease burden and treatment satisfaction in patients with ulcerative colitis from outpatient clinics in Spain: UC-LIFE survey. </a:t>
            </a:r>
            <a:r>
              <a:rPr lang="en-US" sz="1000" i="1"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Eur</a:t>
            </a:r>
            <a:r>
              <a:rPr lang="en-US" sz="1000" i="1"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J Gastroenterol Hepatol</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2016;28(9):1056-1064. doi:10.1097/MEG.0000000000000658</a:t>
            </a:r>
          </a:p>
          <a:p>
            <a:pPr marL="171450" marR="0" lvl="0" indent="-171450" algn="l" defTabSz="914400" rtl="0" eaLnBrk="1" fontAlgn="auto" latinLnBrk="0" hangingPunct="1">
              <a:lnSpc>
                <a:spcPct val="107000"/>
              </a:lnSpc>
              <a:buClrTx/>
              <a:buSzTx/>
              <a:buFontTx/>
              <a:buAutoNum type="arabicPeriod"/>
              <a:tabLst/>
              <a:defRPr/>
            </a:pPr>
            <a:r>
              <a:rPr lang="en-US" sz="1000" spc="-3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Rubin DT, </a:t>
            </a:r>
            <a:r>
              <a:rPr lang="en-US" sz="1000" spc="-3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Sninsky</a:t>
            </a:r>
            <a:r>
              <a:rPr lang="en-US" sz="1000" spc="-3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C, </a:t>
            </a:r>
            <a:r>
              <a:rPr lang="en-US" sz="1000" spc="-3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Siegmund</a:t>
            </a:r>
            <a:r>
              <a:rPr lang="en-US" sz="1000" spc="-3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B, et al. International perspectives on management of inflammatory bowel disease: opinion differences and similarities between patients and physicians from the IBD GAPPS survey. </a:t>
            </a:r>
            <a:r>
              <a:rPr lang="en-US" sz="1000" i="1" spc="-3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Inflamm</a:t>
            </a:r>
            <a:r>
              <a:rPr lang="en-US" sz="1000" i="1" spc="-3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Bowel Dis</a:t>
            </a:r>
            <a:r>
              <a:rPr lang="en-US" sz="1000" spc="-3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2021;27(12):1942-1953. doi:10.1093/</a:t>
            </a:r>
            <a:r>
              <a:rPr lang="en-US" sz="1000" spc="-3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ibd</a:t>
            </a:r>
            <a:r>
              <a:rPr lang="en-US" sz="1000" spc="-3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/izab006</a:t>
            </a:r>
            <a:endParaRPr lang="en-CA"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endParaRPr>
          </a:p>
          <a:p>
            <a:pPr marL="171450" indent="-171450">
              <a:lnSpc>
                <a:spcPct val="107000"/>
              </a:lnSpc>
              <a:buAutoNum type="arabicPeriod"/>
            </a:pP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Dubinsky MC, Schreiber S, Potts Bleakman A, et al. P087 Communicating needs and features of IBD experiences (CONFIDE) survey: impact of ulcerative colitis symptoms on daily life. </a:t>
            </a:r>
            <a:r>
              <a:rPr lang="en-US" sz="1000" i="1"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J </a:t>
            </a:r>
            <a:r>
              <a:rPr lang="en-US" sz="1000" i="1"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Crohns</a:t>
            </a:r>
            <a:r>
              <a:rPr lang="en-US" sz="1000" i="1"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Colitis</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2022;16(Suppl 1):i186-i187. doi:10.1093/</a:t>
            </a: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ecco-jcc</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/jjab232.216</a:t>
            </a:r>
          </a:p>
          <a:p>
            <a:pPr marL="171450" indent="-171450">
              <a:lnSpc>
                <a:spcPct val="107000"/>
              </a:lnSpc>
              <a:buAutoNum type="arabicPeriod"/>
            </a:pP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Schreiber S, Travis S, Potts Bleakman A, et al. Communicating needs and features of IBD experiences (CONFIDE) survey: burden and impact of bowel urgency on patients with moderate to severe ulcerative colitis. </a:t>
            </a:r>
            <a:r>
              <a:rPr lang="en-US" sz="1000" i="1"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Gastroenterology</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2022;162:S79-S112. doi:10.1093/</a:t>
            </a: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ibd</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/izac015.127</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D285CE-6A67-6D48-A8BC-DA5F08963374}" type="slidenum">
              <a:rPr kumimoji="0" lang="en-US" b="0" i="0" u="none" strike="noStrike" kern="1200" cap="none" spc="0" normalizeH="0" baseline="0" noProof="0" smtClean="0">
                <a:ln>
                  <a:noFill/>
                </a:ln>
                <a:solidFill>
                  <a:prstClr val="black"/>
                </a:solidFill>
                <a:effectLst/>
                <a:uLnTx/>
                <a:uFillTx/>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855741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712D94-4FC6-794D-9A55-DB1872873871}" type="slidenum">
              <a:rPr lang="en-US" smtClean="0"/>
              <a:pPr/>
              <a:t>60</a:t>
            </a:fld>
            <a:endParaRPr lang="en-US"/>
          </a:p>
        </p:txBody>
      </p:sp>
    </p:spTree>
    <p:extLst>
      <p:ext uri="{BB962C8B-B14F-4D97-AF65-F5344CB8AC3E}">
        <p14:creationId xmlns:p14="http://schemas.microsoft.com/office/powerpoint/2010/main" val="34440713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Speaker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The recommended induction dosage of </a:t>
            </a: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Omvoh</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is 300 mg administered by intravenous infusion for at least 30 minutes at Week 0, Week 4, and Week 8</a:t>
            </a:r>
            <a:r>
              <a:rPr lang="en-US" sz="1000" baseline="30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Omvoh</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for intravenous use is intended for administration by a healthcare provider using aseptic technique</a:t>
            </a:r>
            <a:r>
              <a:rPr lang="en-US" sz="1000" baseline="30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The recommended maintenance dosage of </a:t>
            </a: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Omvoh</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is 200 mg administered by subcutaneous injection (given as two consecutive injections of 100 mg each) at Week 12, and every 4 weeks thereafter, with each full dose requiring 2 prefilled pens</a:t>
            </a:r>
            <a:r>
              <a:rPr lang="en-US" sz="1000" baseline="30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Omvoh</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is intended for use under the guidance and supervision of a healthcare professional. Patients may self-inject </a:t>
            </a: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Omvoh</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after training in subcutaneous injection technique</a:t>
            </a:r>
            <a:r>
              <a:rPr lang="en-US" sz="1000" baseline="30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1</a:t>
            </a:r>
          </a:p>
          <a:p>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p:txBody>
      </p:sp>
      <p:sp>
        <p:nvSpPr>
          <p:cNvPr id="4" name="Slide Number Placeholder 3"/>
          <p:cNvSpPr>
            <a:spLocks noGrp="1"/>
          </p:cNvSpPr>
          <p:nvPr>
            <p:ph type="sldNum" sz="quarter" idx="5"/>
          </p:nvPr>
        </p:nvSpPr>
        <p:spPr/>
        <p:txBody>
          <a:bodyPr/>
          <a:lstStyle/>
          <a:p>
            <a:pPr marL="0" marR="0" lvl="0" indent="0" algn="r" defTabSz="914400" rtl="0" eaLnBrk="1" fontAlgn="ctr" latinLnBrk="0" hangingPunct="1">
              <a:lnSpc>
                <a:spcPct val="100000"/>
              </a:lnSpc>
              <a:spcBef>
                <a:spcPts val="0"/>
              </a:spcBef>
              <a:spcAft>
                <a:spcPts val="0"/>
              </a:spcAft>
              <a:buClrTx/>
              <a:buSzTx/>
              <a:buFontTx/>
              <a:buNone/>
              <a:tabLst/>
              <a:defRPr/>
            </a:pPr>
            <a:fld id="{32712D94-4FC6-794D-9A55-DB1872873871}" type="slidenum">
              <a:rPr kumimoji="0" lang="en-US" sz="1200" b="0" i="0" u="none" strike="noStrike" kern="1200" cap="none" spc="0" normalizeH="0" baseline="0" noProof="0" smtClean="0">
                <a:ln>
                  <a:noFill/>
                </a:ln>
                <a:solidFill>
                  <a:prstClr val="black"/>
                </a:solidFill>
                <a:effectLst/>
                <a:uLnTx/>
                <a:uFillTx/>
                <a:latin typeface="AvenirNext LT Pro Regular" panose="020B0504020202020204" pitchFamily="34" charset="77"/>
                <a:ea typeface="+mn-ea"/>
                <a:cs typeface="+mn-cs"/>
              </a:rPr>
              <a:pPr marL="0" marR="0" lvl="0" indent="0" algn="r" defTabSz="914400" rtl="0" eaLnBrk="1" fontAlgn="ctr"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venirNext LT Pro Regular" panose="020B0504020202020204" pitchFamily="34" charset="77"/>
              <a:ea typeface="+mn-ea"/>
              <a:cs typeface="+mn-cs"/>
            </a:endParaRPr>
          </a:p>
        </p:txBody>
      </p:sp>
    </p:spTree>
    <p:extLst>
      <p:ext uri="{BB962C8B-B14F-4D97-AF65-F5344CB8AC3E}">
        <p14:creationId xmlns:p14="http://schemas.microsoft.com/office/powerpoint/2010/main" val="32252849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Speaker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The recommended induction dosage of </a:t>
            </a: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Omvoh</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is 300 mg administered by intravenous infusion for at least 30 minutes at Week 0, Week 4, and Week 8</a:t>
            </a:r>
            <a:r>
              <a:rPr lang="en-US" sz="1000" baseline="30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Omvoh</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for intravenous use is intended for administration by a healthcare provider using aseptic technique</a:t>
            </a:r>
            <a:r>
              <a:rPr lang="en-US" sz="1000" baseline="30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The recommended maintenance dosage of </a:t>
            </a: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Omvoh</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is 200 mg administered by subcutaneous injection (given as two consecutive injections of 100 mg each) at Week 12, and every 4 weeks thereafter, with each full dose requiring 2 prefilled pens</a:t>
            </a:r>
            <a:r>
              <a:rPr lang="en-US" sz="1000" baseline="30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Omvoh</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is intended for use under the guidance and supervision of a healthcare professional. Patients may self-inject </a:t>
            </a: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Omvoh</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 after training in subcutaneous injection technique</a:t>
            </a:r>
            <a:r>
              <a:rPr lang="en-US" sz="1000" baseline="30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1</a:t>
            </a:r>
          </a:p>
          <a:p>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p:txBody>
      </p:sp>
      <p:sp>
        <p:nvSpPr>
          <p:cNvPr id="4" name="Slide Number Placeholder 3"/>
          <p:cNvSpPr>
            <a:spLocks noGrp="1"/>
          </p:cNvSpPr>
          <p:nvPr>
            <p:ph type="sldNum" sz="quarter" idx="5"/>
          </p:nvPr>
        </p:nvSpPr>
        <p:spPr/>
        <p:txBody>
          <a:bodyPr/>
          <a:lstStyle/>
          <a:p>
            <a:pPr marL="0" marR="0" lvl="0" indent="0" algn="r" defTabSz="914400" rtl="0" eaLnBrk="1" fontAlgn="ctr" latinLnBrk="0" hangingPunct="1">
              <a:lnSpc>
                <a:spcPct val="100000"/>
              </a:lnSpc>
              <a:spcBef>
                <a:spcPts val="0"/>
              </a:spcBef>
              <a:spcAft>
                <a:spcPts val="0"/>
              </a:spcAft>
              <a:buClrTx/>
              <a:buSzTx/>
              <a:buFontTx/>
              <a:buNone/>
              <a:tabLst/>
              <a:defRPr/>
            </a:pPr>
            <a:fld id="{32712D94-4FC6-794D-9A55-DB1872873871}" type="slidenum">
              <a:rPr kumimoji="0" lang="en-US" sz="1200" b="0" i="0" u="none" strike="noStrike" kern="1200" cap="none" spc="0" normalizeH="0" baseline="0" noProof="0" smtClean="0">
                <a:ln>
                  <a:noFill/>
                </a:ln>
                <a:solidFill>
                  <a:prstClr val="black"/>
                </a:solidFill>
                <a:effectLst/>
                <a:uLnTx/>
                <a:uFillTx/>
                <a:latin typeface="AvenirNext LT Pro Regular" panose="020B0504020202020204" pitchFamily="34" charset="77"/>
                <a:ea typeface="+mn-ea"/>
                <a:cs typeface="+mn-cs"/>
              </a:rPr>
              <a:pPr marL="0" marR="0" lvl="0" indent="0" algn="r" defTabSz="914400" rtl="0" eaLnBrk="1" fontAlgn="ctr"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AvenirNext LT Pro Regular" panose="020B0504020202020204" pitchFamily="34" charset="77"/>
              <a:ea typeface="+mn-ea"/>
              <a:cs typeface="+mn-cs"/>
            </a:endParaRPr>
          </a:p>
        </p:txBody>
      </p:sp>
    </p:spTree>
    <p:extLst>
      <p:ext uri="{BB962C8B-B14F-4D97-AF65-F5344CB8AC3E}">
        <p14:creationId xmlns:p14="http://schemas.microsoft.com/office/powerpoint/2010/main" val="21141087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b="1" dirty="0">
                <a:solidFill>
                  <a:srgbClr val="FF40FF"/>
                </a:solidFill>
                <a:latin typeface="Avenir Next LT Pro" panose="020B0504020202020204" pitchFamily="34" charset="0"/>
                <a:cs typeface="Arial" panose="020B0604020202020204" pitchFamily="34" charset="0"/>
              </a:rPr>
              <a:t>Claim TK</a:t>
            </a:r>
            <a:endParaRPr lang="en-US" sz="1000" dirty="0">
              <a:solidFill>
                <a:srgbClr val="FF40FF"/>
              </a:solidFill>
              <a:latin typeface="Avenir Next LT Pro" panose="020B05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000" b="1" i="0" u="none" strike="noStrike" baseline="0" dirty="0">
                <a:solidFill>
                  <a:schemeClr val="tx1"/>
                </a:solidFill>
                <a:latin typeface="Avenir Next LT Pro" panose="020B0504020202020204" pitchFamily="34" charset="0"/>
                <a:cs typeface="Arial" panose="020B0604020202020204" pitchFamily="34" charset="0"/>
              </a:rPr>
              <a:t>Speaker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000" b="0" i="0" u="none" strike="noStrike" baseline="0" dirty="0">
                <a:solidFill>
                  <a:schemeClr val="tx1"/>
                </a:solidFill>
                <a:latin typeface="Avenir Next LT Pro" panose="020B0504020202020204" pitchFamily="34" charset="0"/>
                <a:cs typeface="Arial" panose="020B0604020202020204" pitchFamily="34" charset="0"/>
              </a:rPr>
              <a:t>For adult patients with moderately to severely active UC who had inadequate response to their current treatment, make the urgent change with Omvoh</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000" b="0" i="0" u="none" strike="noStrike" baseline="0" dirty="0">
                <a:solidFill>
                  <a:schemeClr val="tx1"/>
                </a:solidFill>
                <a:latin typeface="Avenir Next LT Pro" panose="020B0504020202020204" pitchFamily="34" charset="0"/>
                <a:cs typeface="Arial" panose="020B0604020202020204" pitchFamily="34" charset="0"/>
              </a:rPr>
              <a:t>Reasons to consider </a:t>
            </a:r>
            <a:r>
              <a:rPr lang="en-CA" sz="1000" b="0" i="0" u="none" strike="noStrike" baseline="0" dirty="0" err="1">
                <a:solidFill>
                  <a:schemeClr val="tx1"/>
                </a:solidFill>
                <a:latin typeface="Avenir Next LT Pro" panose="020B0504020202020204" pitchFamily="34" charset="0"/>
                <a:cs typeface="Arial" panose="020B0604020202020204" pitchFamily="34" charset="0"/>
              </a:rPr>
              <a:t>Omvoh</a:t>
            </a:r>
            <a:r>
              <a:rPr lang="en-CA" sz="1000" b="0" i="0" u="none" strike="noStrike" baseline="0" dirty="0">
                <a:solidFill>
                  <a:schemeClr val="tx1"/>
                </a:solidFill>
                <a:latin typeface="Avenir Next LT Pro" panose="020B0504020202020204" pitchFamily="34" charset="0"/>
                <a:cs typeface="Arial" panose="020B0604020202020204" pitchFamily="34" charset="0"/>
              </a:rPr>
              <a:t> include sustained clinical remission, reduction in bowel urgency, and a safety profile from two Phase 3 trials</a:t>
            </a:r>
            <a:r>
              <a:rPr lang="en-CA" sz="1000" b="0" i="0" u="none" strike="noStrike" baseline="30000" dirty="0">
                <a:solidFill>
                  <a:schemeClr val="tx1"/>
                </a:solidFill>
                <a:latin typeface="Avenir Next LT Pro" panose="020B0504020202020204" pitchFamily="34" charset="0"/>
                <a:cs typeface="Arial" panose="020B0604020202020204" pitchFamily="34" charset="0"/>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000" b="1" i="0" u="none" strike="noStrike" baseline="0" dirty="0">
              <a:solidFill>
                <a:schemeClr val="tx1"/>
              </a:solidFill>
              <a:latin typeface="Avenir Next LT Pro" panose="020B0504020202020204" pitchFamily="34" charset="0"/>
              <a:cs typeface="Arial" panose="020B0604020202020204" pitchFamily="34" charset="0"/>
            </a:endParaRPr>
          </a:p>
          <a:p>
            <a:r>
              <a:rPr lang="en-CA" sz="1000" b="1" i="0" u="none" strike="noStrike" baseline="0" dirty="0">
                <a:solidFill>
                  <a:srgbClr val="000000"/>
                </a:solidFill>
                <a:latin typeface="Avenir Next LT Pro" panose="020B0504020202020204" pitchFamily="34" charset="0"/>
                <a:cs typeface="Arial" panose="020B0604020202020204" pitchFamily="34" charset="0"/>
              </a:rPr>
              <a:t>References: </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Omvoh</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Summary of Product Characteristics, Eli Lilly Nederland B.V., Utrecht, The Netherlands; 2023.</a:t>
            </a:r>
          </a:p>
          <a:p>
            <a:pPr marL="171450" marR="0" lvl="0" indent="-171450" algn="l" defTabSz="914400" rtl="0" eaLnBrk="1" fontAlgn="auto" latinLnBrk="0" hangingPunct="1">
              <a:lnSpc>
                <a:spcPct val="100000"/>
              </a:lnSpc>
              <a:spcBef>
                <a:spcPts val="0"/>
              </a:spcBef>
              <a:spcAft>
                <a:spcPts val="0"/>
              </a:spcAft>
              <a:buClrTx/>
              <a:buSzTx/>
              <a:buFontTx/>
              <a:buAutoNum type="arabicPeriod"/>
              <a:tabLst/>
              <a:defRPr/>
            </a:pP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Carpio D, López-</a:t>
            </a: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Sanromán</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A, </a:t>
            </a:r>
            <a:r>
              <a:rPr lang="en-US" sz="1000"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Calvet</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X, et al. Perception of disease burden and treatment satisfaction in patients with ulcerative colitis from outpatient clinics in Spain: </a:t>
            </a:r>
            <a:b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b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UC-LIFE survey. </a:t>
            </a:r>
            <a:r>
              <a:rPr lang="en-US" sz="1000" i="1" dirty="0" err="1">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Eur</a:t>
            </a:r>
            <a:r>
              <a:rPr lang="en-US" sz="1000" i="1"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J Gastroenterol Hepatol</a:t>
            </a:r>
            <a:r>
              <a:rPr lang="en-US" sz="1000" dirty="0">
                <a:solidFill>
                  <a:srgbClr val="000000"/>
                </a:solidFill>
                <a:effectLst/>
                <a:latin typeface="Avenir Next LT Pro" panose="020B0504020202020204" pitchFamily="34" charset="0"/>
                <a:ea typeface="Calibri" panose="020F0502020204030204" pitchFamily="34" charset="0"/>
                <a:cs typeface="Arial" panose="020B0604020202020204" pitchFamily="34" charset="0"/>
              </a:rPr>
              <a:t>. 2016;28(9):1056-1064. doi:10.1097/MEG.0000000000000658</a:t>
            </a:r>
          </a:p>
        </p:txBody>
      </p:sp>
      <p:sp>
        <p:nvSpPr>
          <p:cNvPr id="4" name="Slide Number Placeholder 3"/>
          <p:cNvSpPr>
            <a:spLocks noGrp="1"/>
          </p:cNvSpPr>
          <p:nvPr>
            <p:ph type="sldNum" sz="quarter" idx="5"/>
          </p:nvPr>
        </p:nvSpPr>
        <p:spPr/>
        <p:txBody>
          <a:bodyPr/>
          <a:lstStyle/>
          <a:p>
            <a:pPr marL="0" marR="0" lvl="0" indent="0" algn="r" defTabSz="914400" rtl="0" eaLnBrk="1" fontAlgn="ctr" latinLnBrk="0" hangingPunct="1">
              <a:lnSpc>
                <a:spcPct val="100000"/>
              </a:lnSpc>
              <a:spcBef>
                <a:spcPts val="0"/>
              </a:spcBef>
              <a:spcAft>
                <a:spcPts val="0"/>
              </a:spcAft>
              <a:buClrTx/>
              <a:buSzTx/>
              <a:buFontTx/>
              <a:buNone/>
              <a:tabLst/>
              <a:defRPr/>
            </a:pPr>
            <a:fld id="{32712D94-4FC6-794D-9A55-DB1872873871}" type="slidenum">
              <a:rPr kumimoji="0" lang="en-US" sz="1200" b="0" i="0" u="none" strike="noStrike" kern="1200" cap="none" spc="0" normalizeH="0" baseline="0" noProof="0" smtClean="0">
                <a:ln>
                  <a:noFill/>
                </a:ln>
                <a:solidFill>
                  <a:prstClr val="black"/>
                </a:solidFill>
                <a:effectLst/>
                <a:uLnTx/>
                <a:uFillTx/>
                <a:latin typeface="AvenirNext LT Pro Regular" panose="020B0504020202020204" pitchFamily="34" charset="77"/>
                <a:ea typeface="+mn-ea"/>
                <a:cs typeface="+mn-cs"/>
              </a:rPr>
              <a:pPr marL="0" marR="0" lvl="0" indent="0" algn="r" defTabSz="914400" rtl="0" eaLnBrk="1" fontAlgn="ctr"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venirNext LT Pro Regular" panose="020B0504020202020204" pitchFamily="34" charset="77"/>
              <a:ea typeface="+mn-ea"/>
              <a:cs typeface="+mn-cs"/>
            </a:endParaRPr>
          </a:p>
        </p:txBody>
      </p:sp>
    </p:spTree>
    <p:extLst>
      <p:ext uri="{BB962C8B-B14F-4D97-AF65-F5344CB8AC3E}">
        <p14:creationId xmlns:p14="http://schemas.microsoft.com/office/powerpoint/2010/main" val="25524151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dirty="0">
                <a:latin typeface="Avenir Next LT Pro" panose="020B0504020202020204" pitchFamily="34" charset="0"/>
                <a:cs typeface="Arial" panose="020B0604020202020204" pitchFamily="34" charset="0"/>
              </a:rPr>
              <a:t>D’Haens G, Dubinsky M, Kobayasi T, et al. </a:t>
            </a:r>
            <a:r>
              <a:rPr lang="en-US" sz="1200" dirty="0">
                <a:latin typeface="Avenir Next LT Pro" panose="020B0504020202020204" pitchFamily="34" charset="0"/>
                <a:cs typeface="Arial" panose="020B0604020202020204" pitchFamily="34" charset="0"/>
              </a:rPr>
              <a:t>Mirikizumab as induction and maintenance therapy for ulcerative colitis. </a:t>
            </a:r>
            <a:r>
              <a:rPr lang="en-GB" sz="1200" i="1" dirty="0">
                <a:latin typeface="Avenir Next LT Pro" panose="020B0504020202020204" pitchFamily="34" charset="0"/>
                <a:cs typeface="Arial" panose="020B0604020202020204" pitchFamily="34" charset="0"/>
              </a:rPr>
              <a:t>N Eng J Med</a:t>
            </a:r>
            <a:r>
              <a:rPr lang="en-GB" sz="1200" dirty="0">
                <a:latin typeface="Avenir Next LT Pro" panose="020B0504020202020204" pitchFamily="34" charset="0"/>
                <a:cs typeface="Arial" panose="020B0604020202020204" pitchFamily="34" charset="0"/>
              </a:rPr>
              <a:t>. 2022 (Communicated). </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dirty="0">
                <a:latin typeface="Avenir Next LT Pro" panose="020B0504020202020204" pitchFamily="34" charset="0"/>
              </a:rPr>
              <a:t>Bechman K, Yates M, Norton S, et al. Placebo response in rheumatoid arthritis clinical trials</a:t>
            </a:r>
            <a:r>
              <a:rPr lang="en-US" sz="1200" i="1" dirty="0">
                <a:latin typeface="Avenir Next LT Pro" panose="020B0504020202020204" pitchFamily="34" charset="0"/>
              </a:rPr>
              <a:t>. J Rheumatol</a:t>
            </a:r>
            <a:r>
              <a:rPr lang="en-US" sz="1200" dirty="0">
                <a:latin typeface="Avenir Next LT Pro" panose="020B0504020202020204" pitchFamily="34" charset="0"/>
              </a:rPr>
              <a:t>. 2020;47(1):28-34.</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dirty="0">
                <a:effectLst/>
                <a:latin typeface="Avenir Next LT Pro" panose="020B0504020202020204" pitchFamily="34" charset="0"/>
                <a:ea typeface="Calibri" panose="020F0502020204030204" pitchFamily="34" charset="0"/>
                <a:cs typeface="Calibri" panose="020F0502020204030204" pitchFamily="34" charset="0"/>
              </a:rPr>
              <a:t>Macaluso FS, Maida M, Ventimiglia M, et al. Factors affecting clinical and endoscopic outcomes of placebo arm in trials of biologics and small molecule drugs in ulcerative colitis: A meta-analysis. </a:t>
            </a:r>
            <a:r>
              <a:rPr lang="en-US" sz="1200" i="1" dirty="0">
                <a:effectLst/>
                <a:latin typeface="Avenir Next LT Pro" panose="020B0504020202020204" pitchFamily="34" charset="0"/>
                <a:ea typeface="Calibri" panose="020F0502020204030204" pitchFamily="34" charset="0"/>
                <a:cs typeface="Calibri" panose="020F0502020204030204" pitchFamily="34" charset="0"/>
              </a:rPr>
              <a:t>Inflamm Bowel Dis</a:t>
            </a:r>
            <a:r>
              <a:rPr lang="en-US" sz="1200" dirty="0">
                <a:effectLst/>
                <a:latin typeface="Avenir Next LT Pro" panose="020B0504020202020204" pitchFamily="34" charset="0"/>
                <a:ea typeface="Calibri" panose="020F0502020204030204" pitchFamily="34" charset="0"/>
                <a:cs typeface="Calibri" panose="020F0502020204030204" pitchFamily="34" charset="0"/>
              </a:rPr>
              <a:t>. 2019;25(6):987-997.</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dirty="0">
                <a:effectLst/>
                <a:latin typeface="Avenir Next LT Pro" panose="020B0504020202020204" pitchFamily="34" charset="0"/>
                <a:ea typeface="Calibri" panose="020F0502020204030204" pitchFamily="34" charset="0"/>
                <a:cs typeface="Calibri" panose="020F0502020204030204" pitchFamily="34" charset="0"/>
              </a:rPr>
              <a:t>Jairath V, Zou G, Parker CE, et al. Systematic review and meta-analysis: Placebo rates in induction and maintenance trials of ulcerative colitis. </a:t>
            </a:r>
            <a:r>
              <a:rPr lang="en-US" sz="1200" i="1" dirty="0">
                <a:effectLst/>
                <a:latin typeface="Avenir Next LT Pro" panose="020B0504020202020204" pitchFamily="34" charset="0"/>
                <a:ea typeface="Calibri" panose="020F0502020204030204" pitchFamily="34" charset="0"/>
                <a:cs typeface="Calibri" panose="020F0502020204030204" pitchFamily="34" charset="0"/>
              </a:rPr>
              <a:t>J Crohns Colitis</a:t>
            </a:r>
            <a:r>
              <a:rPr lang="en-US" sz="1200" dirty="0">
                <a:effectLst/>
                <a:latin typeface="Avenir Next LT Pro" panose="020B0504020202020204" pitchFamily="34" charset="0"/>
                <a:ea typeface="Calibri" panose="020F0502020204030204" pitchFamily="34" charset="0"/>
                <a:cs typeface="Calibri" panose="020F0502020204030204" pitchFamily="34" charset="0"/>
              </a:rPr>
              <a:t>. 2016;10(5):607-618.</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dirty="0">
                <a:latin typeface="Avenir Next LT Pro" panose="020B0504020202020204" pitchFamily="34" charset="0"/>
              </a:rPr>
              <a:t>Enck P, Klosterhalfen S. The placebo and nocebo responses in clinical trials in inflammatory bowel diseases. </a:t>
            </a:r>
            <a:r>
              <a:rPr lang="en-US" sz="1200" i="1" dirty="0">
                <a:latin typeface="Avenir Next LT Pro" panose="020B0504020202020204" pitchFamily="34" charset="0"/>
              </a:rPr>
              <a:t>Front Pharmacol</a:t>
            </a:r>
            <a:r>
              <a:rPr lang="en-US" sz="1200" dirty="0">
                <a:latin typeface="Avenir Next LT Pro" panose="020B0504020202020204" pitchFamily="34" charset="0"/>
              </a:rPr>
              <a:t>. 2021;12:641436.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Ma C, </a:t>
            </a:r>
            <a:r>
              <a:rPr lang="en-US" dirty="0" err="1"/>
              <a:t>Guizzetti</a:t>
            </a:r>
            <a:r>
              <a:rPr lang="en-US" dirty="0"/>
              <a:t> L, Panaccione R, et al. Systematic review with meta-analysis: endoscopic and histologic placebo rates in induction and maintenance trials of ulcerative colitis. </a:t>
            </a:r>
            <a:r>
              <a:rPr lang="en-US" i="1" dirty="0"/>
              <a:t>Aliment Pharmacol Ther</a:t>
            </a:r>
            <a:r>
              <a:rPr lang="en-US" dirty="0"/>
              <a:t>. 2018;47(12):1578-1596.</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dirty="0">
                <a:latin typeface="Avenir Next LT Pro" panose="020B0504020202020204" pitchFamily="34" charset="0"/>
              </a:rPr>
              <a:t>QC completed by Remedica, October 12, 2022. Separate individuals at Remedica (on file) generated the slide (September 12, 2022) and performed data review (October 12, 2022).</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1200" dirty="0">
              <a:latin typeface="Avenir Next LT Pro" panose="020B05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dirty="0">
              <a:effectLst/>
              <a:latin typeface="Avenir Next LT Pro" panose="020B0504020202020204" pitchFamily="34" charset="0"/>
              <a:ea typeface="Calibri" panose="020F0502020204030204" pitchFamily="34" charset="0"/>
              <a:cs typeface="Calibri" panose="020F050202020403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dirty="0">
              <a:latin typeface="Avenir Next LT Pro" panose="020B05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D285CE-6A67-6D48-A8BC-DA5F08963374}" type="slidenum">
              <a:rPr kumimoji="0" lang="en-US" sz="12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027594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dirty="0">
                <a:latin typeface="Avenir Next LT Pro" panose="020B0504020202020204" pitchFamily="34" charset="0"/>
                <a:cs typeface="Arial" panose="020B0604020202020204" pitchFamily="34" charset="0"/>
              </a:rPr>
              <a:t>D’Haens G, Dubinsky M, Kobayasi T, et al. </a:t>
            </a:r>
            <a:r>
              <a:rPr lang="en-US" sz="1200" dirty="0">
                <a:latin typeface="Avenir Next LT Pro" panose="020B0504020202020204" pitchFamily="34" charset="0"/>
                <a:cs typeface="Arial" panose="020B0604020202020204" pitchFamily="34" charset="0"/>
              </a:rPr>
              <a:t>Mirikizumab as induction and maintenance therapy for ulcerative colitis. </a:t>
            </a:r>
            <a:r>
              <a:rPr lang="en-GB" sz="1200" i="1" dirty="0">
                <a:latin typeface="Avenir Next LT Pro" panose="020B0504020202020204" pitchFamily="34" charset="0"/>
                <a:cs typeface="Arial" panose="020B0604020202020204" pitchFamily="34" charset="0"/>
              </a:rPr>
              <a:t>N Eng J Med</a:t>
            </a:r>
            <a:r>
              <a:rPr lang="en-GB" sz="1200" dirty="0">
                <a:latin typeface="Avenir Next LT Pro" panose="020B0504020202020204" pitchFamily="34" charset="0"/>
                <a:cs typeface="Arial" panose="020B0604020202020204" pitchFamily="34" charset="0"/>
              </a:rPr>
              <a:t>. 2022 (Communicated). </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dirty="0">
                <a:latin typeface="Avenir Next LT Pro" panose="020B0504020202020204" pitchFamily="34" charset="0"/>
              </a:rPr>
              <a:t>Bechman K, Yates M, Norton S, et al. Placebo response in rheumatoid arthritis clinical trials</a:t>
            </a:r>
            <a:r>
              <a:rPr lang="en-US" sz="1200" i="1" dirty="0">
                <a:latin typeface="Avenir Next LT Pro" panose="020B0504020202020204" pitchFamily="34" charset="0"/>
              </a:rPr>
              <a:t>. J Rheumatol</a:t>
            </a:r>
            <a:r>
              <a:rPr lang="en-US" sz="1200" dirty="0">
                <a:latin typeface="Avenir Next LT Pro" panose="020B0504020202020204" pitchFamily="34" charset="0"/>
              </a:rPr>
              <a:t>. 2020;47(1):28-34.</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dirty="0">
                <a:effectLst/>
                <a:latin typeface="Avenir Next LT Pro" panose="020B0504020202020204" pitchFamily="34" charset="0"/>
                <a:ea typeface="Calibri" panose="020F0502020204030204" pitchFamily="34" charset="0"/>
                <a:cs typeface="Calibri" panose="020F0502020204030204" pitchFamily="34" charset="0"/>
              </a:rPr>
              <a:t>Macaluso FS, Maida M, Ventimiglia M, et al. Factors affecting clinical and endoscopic outcomes of placebo arm in trials of biologics and small molecule drugs in ulcerative colitis: A meta-analysis. </a:t>
            </a:r>
            <a:r>
              <a:rPr lang="en-US" sz="1200" i="1" dirty="0">
                <a:effectLst/>
                <a:latin typeface="Avenir Next LT Pro" panose="020B0504020202020204" pitchFamily="34" charset="0"/>
                <a:ea typeface="Calibri" panose="020F0502020204030204" pitchFamily="34" charset="0"/>
                <a:cs typeface="Calibri" panose="020F0502020204030204" pitchFamily="34" charset="0"/>
              </a:rPr>
              <a:t>Inflamm Bowel Dis</a:t>
            </a:r>
            <a:r>
              <a:rPr lang="en-US" sz="1200" dirty="0">
                <a:effectLst/>
                <a:latin typeface="Avenir Next LT Pro" panose="020B0504020202020204" pitchFamily="34" charset="0"/>
                <a:ea typeface="Calibri" panose="020F0502020204030204" pitchFamily="34" charset="0"/>
                <a:cs typeface="Calibri" panose="020F0502020204030204" pitchFamily="34" charset="0"/>
              </a:rPr>
              <a:t>. 2019;25(6):987-997.</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dirty="0">
                <a:effectLst/>
                <a:latin typeface="Avenir Next LT Pro" panose="020B0504020202020204" pitchFamily="34" charset="0"/>
                <a:ea typeface="Calibri" panose="020F0502020204030204" pitchFamily="34" charset="0"/>
                <a:cs typeface="Calibri" panose="020F0502020204030204" pitchFamily="34" charset="0"/>
              </a:rPr>
              <a:t>Jairath V, Zou G, Parker CE, et al. Systematic review and meta-analysis: Placebo rates in induction and maintenance trials of ulcerative colitis. </a:t>
            </a:r>
            <a:r>
              <a:rPr lang="en-US" sz="1200" i="1" dirty="0">
                <a:effectLst/>
                <a:latin typeface="Avenir Next LT Pro" panose="020B0504020202020204" pitchFamily="34" charset="0"/>
                <a:ea typeface="Calibri" panose="020F0502020204030204" pitchFamily="34" charset="0"/>
                <a:cs typeface="Calibri" panose="020F0502020204030204" pitchFamily="34" charset="0"/>
              </a:rPr>
              <a:t>J Crohns Colitis</a:t>
            </a:r>
            <a:r>
              <a:rPr lang="en-US" sz="1200" dirty="0">
                <a:effectLst/>
                <a:latin typeface="Avenir Next LT Pro" panose="020B0504020202020204" pitchFamily="34" charset="0"/>
                <a:ea typeface="Calibri" panose="020F0502020204030204" pitchFamily="34" charset="0"/>
                <a:cs typeface="Calibri" panose="020F0502020204030204" pitchFamily="34" charset="0"/>
              </a:rPr>
              <a:t>. 2016;10(5):607-618.</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dirty="0">
                <a:latin typeface="Avenir Next LT Pro" panose="020B0504020202020204" pitchFamily="34" charset="0"/>
              </a:rPr>
              <a:t>Enck P, Klosterhalfen S. The placebo and nocebo responses in clinical trials in inflammatory bowel diseases. </a:t>
            </a:r>
            <a:r>
              <a:rPr lang="en-US" sz="1200" i="1" dirty="0">
                <a:latin typeface="Avenir Next LT Pro" panose="020B0504020202020204" pitchFamily="34" charset="0"/>
              </a:rPr>
              <a:t>Front Pharmacol</a:t>
            </a:r>
            <a:r>
              <a:rPr lang="en-US" sz="1200" dirty="0">
                <a:latin typeface="Avenir Next LT Pro" panose="020B0504020202020204" pitchFamily="34" charset="0"/>
              </a:rPr>
              <a:t>. 2021;12:641436.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Ma C, </a:t>
            </a:r>
            <a:r>
              <a:rPr lang="en-US" dirty="0" err="1"/>
              <a:t>Guizzetti</a:t>
            </a:r>
            <a:r>
              <a:rPr lang="en-US" dirty="0"/>
              <a:t> L, Panaccione R, et al. Systematic review with meta-analysis: endoscopic and histologic placebo rates in induction and maintenance trials of ulcerative colitis. </a:t>
            </a:r>
            <a:r>
              <a:rPr lang="en-US" i="1" dirty="0"/>
              <a:t>Aliment Pharmacol Ther</a:t>
            </a:r>
            <a:r>
              <a:rPr lang="en-US" dirty="0"/>
              <a:t>. 2018;47(12):1578-1596.</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dirty="0">
                <a:latin typeface="Avenir Next LT Pro" panose="020B0504020202020204" pitchFamily="34" charset="0"/>
              </a:rPr>
              <a:t>QC completed by Remedica, October 12, 2022. Separate individuals at Remedica (on file) generated the slide (September 12, 2022) and performed data review (October 12, 2022).</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1200" dirty="0">
              <a:latin typeface="Avenir Next LT Pro" panose="020B05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dirty="0">
              <a:effectLst/>
              <a:latin typeface="Avenir Next LT Pro" panose="020B0504020202020204" pitchFamily="34" charset="0"/>
              <a:ea typeface="Calibri" panose="020F0502020204030204" pitchFamily="34" charset="0"/>
              <a:cs typeface="Calibri" panose="020F050202020403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dirty="0">
              <a:latin typeface="Avenir Next LT Pro" panose="020B05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D285CE-6A67-6D48-A8BC-DA5F08963374}" type="slidenum">
              <a:rPr kumimoji="0" lang="en-US" sz="12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583970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16328"/>
            <a:ext cx="5486400" cy="4052972"/>
          </a:xfrm>
        </p:spPr>
        <p:txBody>
          <a:bodyPr/>
          <a:lstStyle/>
          <a:p>
            <a:pPr>
              <a:spcBef>
                <a:spcPts val="200"/>
              </a:spcBef>
              <a:spcAft>
                <a:spcPts val="200"/>
              </a:spcAft>
            </a:pPr>
            <a:r>
              <a:rPr lang="en-US" sz="1000" b="1" spc="-30" dirty="0">
                <a:solidFill>
                  <a:srgbClr val="FF40FF"/>
                </a:solidFill>
                <a:effectLst/>
                <a:latin typeface="Avenir Next LT Pro" panose="020B0504020202020204" pitchFamily="34" charset="0"/>
                <a:ea typeface="Times New Roman" panose="02020603050405020304" pitchFamily="18" charset="0"/>
                <a:cs typeface="Arial" panose="020B0604020202020204" pitchFamily="34" charset="0"/>
              </a:rPr>
              <a:t>Claim TK</a:t>
            </a:r>
            <a:endParaRPr lang="en-US" sz="1000" spc="-30" dirty="0">
              <a:solidFill>
                <a:srgbClr val="FF40FF"/>
              </a:solidFill>
              <a:effectLst/>
              <a:latin typeface="Avenir Next LT Pro" panose="020B0504020202020204" pitchFamily="34" charset="0"/>
              <a:ea typeface="Times New Roman" panose="02020603050405020304" pitchFamily="18" charset="0"/>
              <a:cs typeface="Arial" panose="020B0604020202020204" pitchFamily="34" charset="0"/>
            </a:endParaRPr>
          </a:p>
          <a:p>
            <a:pPr>
              <a:spcBef>
                <a:spcPts val="200"/>
              </a:spcBef>
              <a:spcAft>
                <a:spcPts val="200"/>
              </a:spcAft>
            </a:pPr>
            <a:endPar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endParaRPr>
          </a:p>
          <a:p>
            <a:pPr>
              <a:spcBef>
                <a:spcPts val="0"/>
              </a:spcBef>
              <a:spcAft>
                <a:spcPts val="0"/>
              </a:spcAft>
            </a:pPr>
            <a:r>
              <a:rPr lang="en-US" sz="1000" b="1"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Speaker Notes:</a:t>
            </a:r>
          </a:p>
          <a:p>
            <a:pPr marL="171450" indent="-171450">
              <a:spcBef>
                <a:spcPts val="0"/>
              </a:spcBef>
              <a:spcAft>
                <a:spcPts val="0"/>
              </a:spcAft>
              <a:buFont typeface="Arial" panose="020B0604020202020204" pitchFamily="34" charset="0"/>
              <a:buChar char="•"/>
            </a:pP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Less than 50% of patients achieved long-term clinical remission with current UC therapy options</a:t>
            </a:r>
            <a:r>
              <a:rPr lang="en-US" sz="1000" baseline="30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2-4</a:t>
            </a:r>
          </a:p>
          <a:p>
            <a:pPr marL="171450" indent="-171450">
              <a:spcBef>
                <a:spcPts val="0"/>
              </a:spcBef>
              <a:spcAft>
                <a:spcPts val="0"/>
              </a:spcAft>
              <a:buFont typeface="Arial" panose="020B0604020202020204" pitchFamily="34" charset="0"/>
              <a:buChar char="•"/>
            </a:pP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Around 20% of patients do not respond to anti-TNF therapy (primary </a:t>
            </a: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nonresponders</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a:t>
            </a:r>
            <a:r>
              <a:rPr lang="en-US" sz="1000" baseline="30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5</a:t>
            </a:r>
          </a:p>
          <a:p>
            <a:pPr marL="171450" indent="-171450">
              <a:spcBef>
                <a:spcPts val="0"/>
              </a:spcBef>
              <a:spcAft>
                <a:spcPts val="0"/>
              </a:spcAft>
              <a:buFont typeface="Arial" panose="020B0604020202020204" pitchFamily="34" charset="0"/>
              <a:buChar char="•"/>
            </a:pP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Additionally, 10-15% of patients lose response to anti-TNF therapy after an initial benefit (secondary </a:t>
            </a:r>
            <a:r>
              <a:rPr lang="en-US" sz="1000" dirty="0" err="1">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nonresponders</a:t>
            </a:r>
            <a:r>
              <a:rPr lang="en-US" sz="1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a:t>
            </a:r>
            <a:r>
              <a:rPr lang="en-US" sz="1000" baseline="30000" dirty="0">
                <a:solidFill>
                  <a:schemeClr val="tx1"/>
                </a:solidFill>
                <a:effectLst/>
                <a:latin typeface="Avenir Next LT Pro" panose="020B0504020202020204" pitchFamily="34" charset="0"/>
                <a:ea typeface="Times New Roman" panose="02020603050405020304" pitchFamily="18" charset="0"/>
                <a:cs typeface="Arial" panose="020B0604020202020204" pitchFamily="34" charset="0"/>
              </a:rPr>
              <a:t>5</a:t>
            </a:r>
          </a:p>
          <a:p>
            <a:endParaRPr lang="en-US" sz="1000" dirty="0">
              <a:solidFill>
                <a:schemeClr val="tx1"/>
              </a:solidFill>
              <a:latin typeface="Avenir Next LT Pro" panose="020B0504020202020204" pitchFamily="34" charset="0"/>
              <a:cs typeface="Arial" panose="020B0604020202020204" pitchFamily="34" charset="0"/>
            </a:endParaRPr>
          </a:p>
          <a:p>
            <a:r>
              <a:rPr lang="en-US" sz="1000" b="1" dirty="0">
                <a:solidFill>
                  <a:schemeClr val="tx1"/>
                </a:solidFill>
                <a:latin typeface="Avenir Next LT Pro" panose="020B0504020202020204" pitchFamily="34" charset="0"/>
                <a:cs typeface="Arial" panose="020B0604020202020204" pitchFamily="34" charset="0"/>
              </a:rPr>
              <a:t>References:</a:t>
            </a:r>
          </a:p>
          <a:p>
            <a:pPr marL="174625" indent="-174625">
              <a:buFont typeface="+mj-lt"/>
              <a:buAutoNum type="arabicPeriod"/>
            </a:pPr>
            <a:r>
              <a:rPr lang="en-US" sz="1000" dirty="0" err="1">
                <a:solidFill>
                  <a:schemeClr val="tx1"/>
                </a:solidFill>
                <a:latin typeface="Avenir Next LT Pro" panose="020B0504020202020204" pitchFamily="34" charset="0"/>
                <a:cs typeface="Arial" panose="020B0604020202020204" pitchFamily="34" charset="0"/>
              </a:rPr>
              <a:t>Gisbert</a:t>
            </a:r>
            <a:r>
              <a:rPr lang="en-US" sz="1000" dirty="0">
                <a:solidFill>
                  <a:schemeClr val="tx1"/>
                </a:solidFill>
                <a:latin typeface="Avenir Next LT Pro" panose="020B0504020202020204" pitchFamily="34" charset="0"/>
                <a:cs typeface="Arial" panose="020B0604020202020204" pitchFamily="34" charset="0"/>
              </a:rPr>
              <a:t> JP, Marín AC, </a:t>
            </a:r>
            <a:r>
              <a:rPr lang="en-US" sz="1000" dirty="0" err="1">
                <a:solidFill>
                  <a:schemeClr val="tx1"/>
                </a:solidFill>
                <a:latin typeface="Avenir Next LT Pro" panose="020B0504020202020204" pitchFamily="34" charset="0"/>
                <a:cs typeface="Arial" panose="020B0604020202020204" pitchFamily="34" charset="0"/>
              </a:rPr>
              <a:t>McNicholl</a:t>
            </a:r>
            <a:r>
              <a:rPr lang="en-US" sz="1000" dirty="0">
                <a:solidFill>
                  <a:schemeClr val="tx1"/>
                </a:solidFill>
                <a:latin typeface="Avenir Next LT Pro" panose="020B0504020202020204" pitchFamily="34" charset="0"/>
                <a:cs typeface="Arial" panose="020B0604020202020204" pitchFamily="34" charset="0"/>
              </a:rPr>
              <a:t> AG, et al. Systematic review with meta-analysis: the efficacy of a second anti-TNF in patients with inflammatory bowel disease whose previous anti-TNF treatment has failed. </a:t>
            </a:r>
            <a:r>
              <a:rPr lang="en-US" sz="1000" i="1" dirty="0">
                <a:solidFill>
                  <a:schemeClr val="tx1"/>
                </a:solidFill>
                <a:latin typeface="Avenir Next LT Pro" panose="020B0504020202020204" pitchFamily="34" charset="0"/>
                <a:cs typeface="Arial" panose="020B0604020202020204" pitchFamily="34" charset="0"/>
              </a:rPr>
              <a:t>Aliment </a:t>
            </a:r>
            <a:r>
              <a:rPr lang="en-US" sz="1000" i="1" dirty="0" err="1">
                <a:solidFill>
                  <a:schemeClr val="tx1"/>
                </a:solidFill>
                <a:latin typeface="Avenir Next LT Pro" panose="020B0504020202020204" pitchFamily="34" charset="0"/>
                <a:cs typeface="Arial" panose="020B0604020202020204" pitchFamily="34" charset="0"/>
              </a:rPr>
              <a:t>Pharmacol</a:t>
            </a:r>
            <a:r>
              <a:rPr lang="en-US" sz="1000" i="1" dirty="0">
                <a:solidFill>
                  <a:schemeClr val="tx1"/>
                </a:solidFill>
                <a:latin typeface="Avenir Next LT Pro" panose="020B0504020202020204" pitchFamily="34" charset="0"/>
                <a:cs typeface="Arial" panose="020B0604020202020204" pitchFamily="34" charset="0"/>
              </a:rPr>
              <a:t> </a:t>
            </a:r>
            <a:r>
              <a:rPr lang="en-US" sz="1000" i="1" dirty="0" err="1">
                <a:solidFill>
                  <a:schemeClr val="tx1"/>
                </a:solidFill>
                <a:latin typeface="Avenir Next LT Pro" panose="020B0504020202020204" pitchFamily="34" charset="0"/>
                <a:cs typeface="Arial" panose="020B0604020202020204" pitchFamily="34" charset="0"/>
              </a:rPr>
              <a:t>Ther</a:t>
            </a:r>
            <a:r>
              <a:rPr lang="en-US" sz="1000" dirty="0">
                <a:solidFill>
                  <a:schemeClr val="tx1"/>
                </a:solidFill>
                <a:latin typeface="Avenir Next LT Pro" panose="020B0504020202020204" pitchFamily="34" charset="0"/>
                <a:cs typeface="Arial" panose="020B0604020202020204" pitchFamily="34" charset="0"/>
              </a:rPr>
              <a:t>. 2015;41(7):613-623. doi:10.1111/apt.13083</a:t>
            </a:r>
          </a:p>
          <a:p>
            <a:pPr marL="174625" indent="-174625">
              <a:buFont typeface="+mj-lt"/>
              <a:buAutoNum type="arabicPeriod"/>
            </a:pPr>
            <a:r>
              <a:rPr lang="en-US" sz="1000" dirty="0" err="1">
                <a:solidFill>
                  <a:schemeClr val="tx1"/>
                </a:solidFill>
                <a:latin typeface="Avenir Next LT Pro" panose="020B0504020202020204" pitchFamily="34" charset="0"/>
                <a:cs typeface="Arial" panose="020B0604020202020204" pitchFamily="34" charset="0"/>
              </a:rPr>
              <a:t>Feagan</a:t>
            </a:r>
            <a:r>
              <a:rPr lang="en-US" sz="1000" dirty="0">
                <a:solidFill>
                  <a:schemeClr val="tx1"/>
                </a:solidFill>
                <a:latin typeface="Avenir Next LT Pro" panose="020B0504020202020204" pitchFamily="34" charset="0"/>
                <a:cs typeface="Arial" panose="020B0604020202020204" pitchFamily="34" charset="0"/>
              </a:rPr>
              <a:t> BG, </a:t>
            </a:r>
            <a:r>
              <a:rPr lang="en-US" sz="1000" dirty="0" err="1">
                <a:solidFill>
                  <a:schemeClr val="tx1"/>
                </a:solidFill>
                <a:latin typeface="Avenir Next LT Pro" panose="020B0504020202020204" pitchFamily="34" charset="0"/>
                <a:cs typeface="Arial" panose="020B0604020202020204" pitchFamily="34" charset="0"/>
              </a:rPr>
              <a:t>Rutgeerts</a:t>
            </a:r>
            <a:r>
              <a:rPr lang="en-US" sz="1000" dirty="0">
                <a:solidFill>
                  <a:schemeClr val="tx1"/>
                </a:solidFill>
                <a:latin typeface="Avenir Next LT Pro" panose="020B0504020202020204" pitchFamily="34" charset="0"/>
                <a:cs typeface="Arial" panose="020B0604020202020204" pitchFamily="34" charset="0"/>
              </a:rPr>
              <a:t> P, Sands BE, et al. Vedolizumab as induction and maintenance therapy for ulcerative colitis. </a:t>
            </a:r>
            <a:r>
              <a:rPr lang="en-US" sz="1000" i="1" dirty="0">
                <a:solidFill>
                  <a:schemeClr val="tx1"/>
                </a:solidFill>
                <a:latin typeface="Avenir Next LT Pro" panose="020B0504020202020204" pitchFamily="34" charset="0"/>
                <a:cs typeface="Arial" panose="020B0604020202020204" pitchFamily="34" charset="0"/>
              </a:rPr>
              <a:t>N Engl J Med</a:t>
            </a:r>
            <a:r>
              <a:rPr lang="en-US" sz="1000" dirty="0">
                <a:solidFill>
                  <a:schemeClr val="tx1"/>
                </a:solidFill>
                <a:latin typeface="Avenir Next LT Pro" panose="020B0504020202020204" pitchFamily="34" charset="0"/>
                <a:cs typeface="Arial" panose="020B0604020202020204" pitchFamily="34" charset="0"/>
              </a:rPr>
              <a:t>. </a:t>
            </a:r>
            <a:r>
              <a:rPr lang="pt-BR" sz="1000" dirty="0">
                <a:solidFill>
                  <a:schemeClr val="tx1"/>
                </a:solidFill>
                <a:latin typeface="Avenir Next LT Pro" panose="020B0504020202020204" pitchFamily="34" charset="0"/>
                <a:cs typeface="Arial" panose="020B0604020202020204" pitchFamily="34" charset="0"/>
              </a:rPr>
              <a:t>2013;369(8):699-710. doi:10.1056/ NEJMoa1215734</a:t>
            </a:r>
            <a:r>
              <a:rPr lang="en-US" sz="1000" dirty="0">
                <a:solidFill>
                  <a:schemeClr val="tx1"/>
                </a:solidFill>
                <a:latin typeface="Avenir Next LT Pro" panose="020B0504020202020204" pitchFamily="34" charset="0"/>
                <a:cs typeface="Arial" panose="020B0604020202020204" pitchFamily="34" charset="0"/>
              </a:rPr>
              <a:t> </a:t>
            </a:r>
          </a:p>
          <a:p>
            <a:pPr marL="174625" indent="-174625">
              <a:buFont typeface="+mj-lt"/>
              <a:buAutoNum type="arabicPeriod"/>
            </a:pPr>
            <a:r>
              <a:rPr lang="en-US" sz="1000" dirty="0">
                <a:solidFill>
                  <a:schemeClr val="tx1"/>
                </a:solidFill>
                <a:latin typeface="Avenir Next LT Pro" panose="020B0504020202020204" pitchFamily="34" charset="0"/>
                <a:cs typeface="Arial" panose="020B0604020202020204" pitchFamily="34" charset="0"/>
              </a:rPr>
              <a:t>Sands BE, </a:t>
            </a:r>
            <a:r>
              <a:rPr lang="en-US" sz="1000" dirty="0" err="1">
                <a:solidFill>
                  <a:schemeClr val="tx1"/>
                </a:solidFill>
                <a:latin typeface="Avenir Next LT Pro" panose="020B0504020202020204" pitchFamily="34" charset="0"/>
                <a:cs typeface="Arial" panose="020B0604020202020204" pitchFamily="34" charset="0"/>
              </a:rPr>
              <a:t>Sandborn</a:t>
            </a:r>
            <a:r>
              <a:rPr lang="en-US" sz="1000" dirty="0">
                <a:solidFill>
                  <a:schemeClr val="tx1"/>
                </a:solidFill>
                <a:latin typeface="Avenir Next LT Pro" panose="020B0504020202020204" pitchFamily="34" charset="0"/>
                <a:cs typeface="Arial" panose="020B0604020202020204" pitchFamily="34" charset="0"/>
              </a:rPr>
              <a:t> WJ, </a:t>
            </a:r>
            <a:r>
              <a:rPr lang="en-US" sz="1000" dirty="0" err="1">
                <a:solidFill>
                  <a:schemeClr val="tx1"/>
                </a:solidFill>
                <a:latin typeface="Avenir Next LT Pro" panose="020B0504020202020204" pitchFamily="34" charset="0"/>
                <a:cs typeface="Arial" panose="020B0604020202020204" pitchFamily="34" charset="0"/>
              </a:rPr>
              <a:t>Panaccione</a:t>
            </a:r>
            <a:r>
              <a:rPr lang="en-US" sz="1000" dirty="0">
                <a:solidFill>
                  <a:schemeClr val="tx1"/>
                </a:solidFill>
                <a:latin typeface="Avenir Next LT Pro" panose="020B0504020202020204" pitchFamily="34" charset="0"/>
                <a:cs typeface="Arial" panose="020B0604020202020204" pitchFamily="34" charset="0"/>
              </a:rPr>
              <a:t> R, et al. Ustekinumab as induction and maintenance therapy for ulcerative colitis. </a:t>
            </a:r>
            <a:r>
              <a:rPr lang="en-US" sz="1000" i="1" dirty="0">
                <a:solidFill>
                  <a:schemeClr val="tx1"/>
                </a:solidFill>
                <a:latin typeface="Avenir Next LT Pro" panose="020B0504020202020204" pitchFamily="34" charset="0"/>
                <a:cs typeface="Arial" panose="020B0604020202020204" pitchFamily="34" charset="0"/>
              </a:rPr>
              <a:t>N Engl J Med</a:t>
            </a:r>
            <a:r>
              <a:rPr lang="en-US" sz="1000" dirty="0">
                <a:solidFill>
                  <a:schemeClr val="tx1"/>
                </a:solidFill>
                <a:latin typeface="Avenir Next LT Pro" panose="020B0504020202020204" pitchFamily="34" charset="0"/>
                <a:cs typeface="Arial" panose="020B0604020202020204" pitchFamily="34" charset="0"/>
              </a:rPr>
              <a:t>. 2019;381(13):1201-1214. doi:10.1056/ NEJMoa1900750 </a:t>
            </a:r>
          </a:p>
          <a:p>
            <a:pPr marL="174625" indent="-174625">
              <a:buFont typeface="+mj-lt"/>
              <a:buAutoNum type="arabicPeriod"/>
            </a:pPr>
            <a:r>
              <a:rPr lang="en-US" sz="1000" dirty="0" err="1">
                <a:solidFill>
                  <a:schemeClr val="tx1"/>
                </a:solidFill>
                <a:latin typeface="Avenir Next LT Pro" panose="020B0504020202020204" pitchFamily="34" charset="0"/>
                <a:cs typeface="Arial" panose="020B0604020202020204" pitchFamily="34" charset="0"/>
              </a:rPr>
              <a:t>Sandborn</a:t>
            </a:r>
            <a:r>
              <a:rPr lang="en-US" sz="1000" dirty="0">
                <a:solidFill>
                  <a:schemeClr val="tx1"/>
                </a:solidFill>
                <a:latin typeface="Avenir Next LT Pro" panose="020B0504020202020204" pitchFamily="34" charset="0"/>
                <a:cs typeface="Arial" panose="020B0604020202020204" pitchFamily="34" charset="0"/>
              </a:rPr>
              <a:t> WJ, </a:t>
            </a:r>
            <a:r>
              <a:rPr lang="en-US" sz="1000" dirty="0" err="1">
                <a:solidFill>
                  <a:schemeClr val="tx1"/>
                </a:solidFill>
                <a:latin typeface="Avenir Next LT Pro" panose="020B0504020202020204" pitchFamily="34" charset="0"/>
                <a:cs typeface="Arial" panose="020B0604020202020204" pitchFamily="34" charset="0"/>
              </a:rPr>
              <a:t>Su</a:t>
            </a:r>
            <a:r>
              <a:rPr lang="en-US" sz="1000" dirty="0">
                <a:solidFill>
                  <a:schemeClr val="tx1"/>
                </a:solidFill>
                <a:latin typeface="Avenir Next LT Pro" panose="020B0504020202020204" pitchFamily="34" charset="0"/>
                <a:cs typeface="Arial" panose="020B0604020202020204" pitchFamily="34" charset="0"/>
              </a:rPr>
              <a:t> C, Sands BE, et al. Tofacitinib as induction and maintenance therapy for ulcerative colitis. </a:t>
            </a:r>
            <a:r>
              <a:rPr lang="pt-BR" sz="1000" i="1" dirty="0">
                <a:solidFill>
                  <a:schemeClr val="tx1"/>
                </a:solidFill>
                <a:latin typeface="Avenir Next LT Pro" panose="020B0504020202020204" pitchFamily="34" charset="0"/>
                <a:cs typeface="Arial" panose="020B0604020202020204" pitchFamily="34" charset="0"/>
              </a:rPr>
              <a:t>N Engl J Med. </a:t>
            </a:r>
            <a:r>
              <a:rPr lang="pt-BR" sz="1000" dirty="0">
                <a:solidFill>
                  <a:schemeClr val="tx1"/>
                </a:solidFill>
                <a:latin typeface="Avenir Next LT Pro" panose="020B0504020202020204" pitchFamily="34" charset="0"/>
                <a:cs typeface="Arial" panose="020B0604020202020204" pitchFamily="34" charset="0"/>
              </a:rPr>
              <a:t>2017;376(18):1723-1736. doi:10.1056/NEJMoa1606910</a:t>
            </a:r>
            <a:endParaRPr lang="en-US" sz="1000" dirty="0">
              <a:solidFill>
                <a:schemeClr val="tx1"/>
              </a:solidFill>
              <a:latin typeface="Avenir Next LT Pro" panose="020B0504020202020204" pitchFamily="34" charset="0"/>
              <a:cs typeface="Arial" panose="020B0604020202020204" pitchFamily="34" charset="0"/>
            </a:endParaRPr>
          </a:p>
          <a:p>
            <a:pPr marL="174625" indent="-174625">
              <a:buFont typeface="+mj-lt"/>
              <a:buAutoNum type="arabicPeriod"/>
            </a:pPr>
            <a:r>
              <a:rPr lang="en-US" sz="1000" dirty="0">
                <a:solidFill>
                  <a:schemeClr val="tx1"/>
                </a:solidFill>
                <a:latin typeface="Avenir Next LT Pro" panose="020B0504020202020204" pitchFamily="34" charset="0"/>
                <a:cs typeface="Arial" panose="020B0604020202020204" pitchFamily="34" charset="0"/>
              </a:rPr>
              <a:t>Rubin DT, </a:t>
            </a:r>
            <a:r>
              <a:rPr lang="en-US" sz="1000" dirty="0" err="1">
                <a:solidFill>
                  <a:schemeClr val="tx1"/>
                </a:solidFill>
                <a:latin typeface="Avenir Next LT Pro" panose="020B0504020202020204" pitchFamily="34" charset="0"/>
                <a:cs typeface="Arial" panose="020B0604020202020204" pitchFamily="34" charset="0"/>
              </a:rPr>
              <a:t>Ananthakrishnan</a:t>
            </a:r>
            <a:r>
              <a:rPr lang="en-US" sz="1000" dirty="0">
                <a:solidFill>
                  <a:schemeClr val="tx1"/>
                </a:solidFill>
                <a:latin typeface="Avenir Next LT Pro" panose="020B0504020202020204" pitchFamily="34" charset="0"/>
                <a:cs typeface="Arial" panose="020B0604020202020204" pitchFamily="34" charset="0"/>
              </a:rPr>
              <a:t> AN, Siegel CA, Sauer BG, Long MD. ACG Clinical Guideline: ulcerative colitis in adults. </a:t>
            </a:r>
            <a:r>
              <a:rPr lang="en-US" sz="1000" i="1" dirty="0">
                <a:solidFill>
                  <a:schemeClr val="tx1"/>
                </a:solidFill>
                <a:latin typeface="Avenir Next LT Pro" panose="020B0504020202020204" pitchFamily="34" charset="0"/>
                <a:cs typeface="Arial" panose="020B0604020202020204" pitchFamily="34" charset="0"/>
              </a:rPr>
              <a:t>Am J Gastroenterol</a:t>
            </a:r>
            <a:r>
              <a:rPr lang="en-US" sz="1000" dirty="0">
                <a:solidFill>
                  <a:schemeClr val="tx1"/>
                </a:solidFill>
                <a:latin typeface="Avenir Next LT Pro" panose="020B0504020202020204" pitchFamily="34" charset="0"/>
                <a:cs typeface="Arial" panose="020B0604020202020204" pitchFamily="34" charset="0"/>
              </a:rPr>
              <a:t>. 2019;114(3):384-413. doi:10.14309/ ajg.0000000000000152</a:t>
            </a:r>
            <a:endParaRPr lang="en-US" sz="1000" dirty="0">
              <a:solidFill>
                <a:schemeClr val="tx1"/>
              </a:solidFill>
            </a:endParaRPr>
          </a:p>
        </p:txBody>
      </p:sp>
      <p:sp>
        <p:nvSpPr>
          <p:cNvPr id="4" name="Slide Number Placeholder 3"/>
          <p:cNvSpPr>
            <a:spLocks noGrp="1"/>
          </p:cNvSpPr>
          <p:nvPr>
            <p:ph type="sldNum" sz="quarter" idx="5"/>
          </p:nvPr>
        </p:nvSpPr>
        <p:spPr/>
        <p:txBody>
          <a:bodyPr/>
          <a:lstStyle/>
          <a:p>
            <a:fld id="{32712D94-4FC6-794D-9A55-DB1872873871}" type="slidenum">
              <a:rPr lang="en-US" smtClean="0"/>
              <a:pPr/>
              <a:t>7</a:t>
            </a:fld>
            <a:endParaRPr lang="en-US"/>
          </a:p>
        </p:txBody>
      </p:sp>
    </p:spTree>
    <p:extLst>
      <p:ext uri="{BB962C8B-B14F-4D97-AF65-F5344CB8AC3E}">
        <p14:creationId xmlns:p14="http://schemas.microsoft.com/office/powerpoint/2010/main" val="3484612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solidFill>
                  <a:srgbClr val="FF40FF"/>
                </a:solidFill>
                <a:latin typeface="Avenir Next LT Pro" panose="020B0504020202020204" pitchFamily="34" charset="0"/>
                <a:cs typeface="Arial" panose="020B0604020202020204" pitchFamily="34" charset="0"/>
              </a:rPr>
              <a:t>Claim TK</a:t>
            </a:r>
          </a:p>
          <a:p>
            <a:endParaRPr lang="en-US" sz="1000" b="1" dirty="0">
              <a:latin typeface="Avenir Next LT Pro" panose="020B0504020202020204" pitchFamily="34" charset="0"/>
              <a:cs typeface="Arial" panose="020B0604020202020204" pitchFamily="34" charset="0"/>
            </a:endParaRPr>
          </a:p>
          <a:p>
            <a:r>
              <a:rPr lang="en-US" sz="1000" b="1" dirty="0">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US" sz="1000" b="0" dirty="0">
                <a:latin typeface="Avenir Next LT Pro" panose="020B0504020202020204" pitchFamily="34" charset="0"/>
                <a:cs typeface="Arial" panose="020B0604020202020204" pitchFamily="34" charset="0"/>
              </a:rPr>
              <a:t>For UC, the STRIDE-II guidelines are a well-known measure of progressive targets on a patient’s treatment journey</a:t>
            </a:r>
            <a:r>
              <a:rPr lang="en-US" sz="1000" b="0" baseline="30000" dirty="0">
                <a:latin typeface="Avenir Next LT Pro" panose="020B0504020202020204" pitchFamily="34" charset="0"/>
                <a:cs typeface="Arial" panose="020B0604020202020204" pitchFamily="34" charset="0"/>
              </a:rPr>
              <a:t>1</a:t>
            </a:r>
            <a:r>
              <a:rPr lang="en-US" sz="1000" b="0" dirty="0">
                <a:latin typeface="Avenir Next LT Pro" panose="020B0504020202020204" pitchFamily="34" charset="0"/>
                <a:cs typeface="Arial" panose="020B0604020202020204" pitchFamily="34" charset="0"/>
              </a:rPr>
              <a:t> </a:t>
            </a:r>
          </a:p>
          <a:p>
            <a:pPr marL="171450" indent="-171450">
              <a:buFont typeface="Arial" panose="020B0604020202020204" pitchFamily="34" charset="0"/>
              <a:buChar char="•"/>
            </a:pPr>
            <a:r>
              <a:rPr lang="en-US" sz="1000" b="0" dirty="0">
                <a:latin typeface="Avenir Next LT Pro" panose="020B0504020202020204" pitchFamily="34" charset="0"/>
                <a:cs typeface="Arial" panose="020B0604020202020204" pitchFamily="34" charset="0"/>
              </a:rPr>
              <a:t>The short-term target of symptomatic response is based only on stool frequency and rectal bleeding</a:t>
            </a:r>
            <a:r>
              <a:rPr lang="en-US" sz="1000" b="0" baseline="30000" dirty="0">
                <a:latin typeface="Avenir Next LT Pro" panose="020B0504020202020204" pitchFamily="34" charset="0"/>
                <a:cs typeface="Arial" panose="020B0604020202020204" pitchFamily="34" charset="0"/>
              </a:rPr>
              <a:t>1</a:t>
            </a:r>
            <a:endParaRPr lang="en-US" sz="1000" b="0" dirty="0">
              <a:latin typeface="Avenir Next LT Pro" panose="020B0504020202020204" pitchFamily="34" charset="0"/>
              <a:cs typeface="Arial" panose="020B0604020202020204" pitchFamily="34" charset="0"/>
            </a:endParaRPr>
          </a:p>
          <a:p>
            <a:pPr marL="171450" indent="-171450">
              <a:buFont typeface="Arial" panose="020B0604020202020204" pitchFamily="34" charset="0"/>
              <a:buChar char="•"/>
            </a:pPr>
            <a:r>
              <a:rPr lang="en-US" sz="1000" b="0" dirty="0">
                <a:latin typeface="Avenir Next LT Pro" panose="020B0504020202020204" pitchFamily="34" charset="0"/>
                <a:cs typeface="Arial" panose="020B0604020202020204" pitchFamily="34" charset="0"/>
              </a:rPr>
              <a:t>Bowel urgency is not considered in the current treat-to-target strategy, and histological healing is a potential long-term consideration but not a formal target</a:t>
            </a:r>
            <a:r>
              <a:rPr lang="en-US" sz="1000" b="0" baseline="30000" dirty="0">
                <a:latin typeface="Avenir Next LT Pro" panose="020B0504020202020204" pitchFamily="34" charset="0"/>
                <a:cs typeface="Arial" panose="020B0604020202020204" pitchFamily="34" charset="0"/>
              </a:rPr>
              <a:t>1</a:t>
            </a:r>
            <a:endParaRPr lang="en-US" sz="1000" b="0" dirty="0">
              <a:latin typeface="Avenir Next LT Pro" panose="020B0504020202020204" pitchFamily="34" charset="0"/>
              <a:cs typeface="Arial" panose="020B0604020202020204" pitchFamily="34" charset="0"/>
            </a:endParaRPr>
          </a:p>
          <a:p>
            <a:pPr marL="171450" indent="-171450">
              <a:buFont typeface="Arial" panose="020B0604020202020204" pitchFamily="34" charset="0"/>
              <a:buChar char="•"/>
            </a:pPr>
            <a:r>
              <a:rPr lang="en-US" sz="1000" b="0" dirty="0">
                <a:latin typeface="Avenir Next LT Pro" panose="020B0504020202020204" pitchFamily="34" charset="0"/>
                <a:cs typeface="Arial" panose="020B0604020202020204" pitchFamily="34" charset="0"/>
              </a:rPr>
              <a:t>Clinical remission is a long-term goal that encompasses the targets listed on this slide; however, in clinical trials, the definition of clinical remission may need to be adapted to cover a shorter period of time</a:t>
            </a:r>
            <a:r>
              <a:rPr lang="en-US" sz="1000" b="0" baseline="30000" dirty="0">
                <a:latin typeface="Avenir Next LT Pro" panose="020B0504020202020204" pitchFamily="34" charset="0"/>
                <a:cs typeface="Arial" panose="020B0604020202020204" pitchFamily="34" charset="0"/>
              </a:rPr>
              <a:t>1</a:t>
            </a:r>
            <a:endParaRPr lang="en-US" sz="1000" b="0" dirty="0">
              <a:latin typeface="Avenir Next LT Pro" panose="020B0504020202020204" pitchFamily="34" charset="0"/>
              <a:cs typeface="Arial" panose="020B0604020202020204" pitchFamily="34" charset="0"/>
            </a:endParaRPr>
          </a:p>
          <a:p>
            <a:endParaRPr lang="en-US" sz="1000" b="1" dirty="0">
              <a:latin typeface="Avenir Next LT Pro" panose="020B0504020202020204" pitchFamily="34" charset="0"/>
              <a:cs typeface="Arial" panose="020B0604020202020204" pitchFamily="34" charset="0"/>
            </a:endParaRPr>
          </a:p>
          <a:p>
            <a:r>
              <a:rPr lang="en-US" sz="1000" b="1" dirty="0">
                <a:latin typeface="Avenir Next LT Pro" panose="020B0504020202020204" pitchFamily="34" charset="0"/>
                <a:cs typeface="Arial" panose="020B0604020202020204" pitchFamily="34" charset="0"/>
              </a:rPr>
              <a:t>Reference:</a:t>
            </a:r>
          </a:p>
          <a:p>
            <a:pPr marL="171450" indent="-171450">
              <a:buAutoNum type="arabicPeriod"/>
            </a:pPr>
            <a:r>
              <a:rPr lang="en-US" sz="1000" dirty="0">
                <a:latin typeface="Avenir Next LT Pro" panose="020B0504020202020204" pitchFamily="34" charset="0"/>
                <a:cs typeface="Arial" panose="020B0604020202020204" pitchFamily="34" charset="0"/>
              </a:rPr>
              <a:t>Turner D, </a:t>
            </a:r>
            <a:r>
              <a:rPr lang="en-US" sz="1000" dirty="0" err="1">
                <a:latin typeface="Avenir Next LT Pro" panose="020B0504020202020204" pitchFamily="34" charset="0"/>
                <a:cs typeface="Arial" panose="020B0604020202020204" pitchFamily="34" charset="0"/>
              </a:rPr>
              <a:t>Ricciuto</a:t>
            </a:r>
            <a:r>
              <a:rPr lang="en-US" sz="1000" dirty="0">
                <a:latin typeface="Avenir Next LT Pro" panose="020B0504020202020204" pitchFamily="34" charset="0"/>
                <a:cs typeface="Arial" panose="020B0604020202020204" pitchFamily="34" charset="0"/>
              </a:rPr>
              <a:t> A, Lewis A, et al. STRIDE-II: an update on the Selecting Therapeutic Targets in Inflammatory Bowel Disease (STRIDE) initiative of the International Organization for the Study of IBD (IOIBD): determining therapeutic goals for treat-to-target strategies in IBD. </a:t>
            </a:r>
            <a:r>
              <a:rPr lang="en-US" sz="1000" i="1" dirty="0">
                <a:latin typeface="Avenir Next LT Pro" panose="020B0504020202020204" pitchFamily="34" charset="0"/>
                <a:cs typeface="Arial" panose="020B0604020202020204" pitchFamily="34" charset="0"/>
              </a:rPr>
              <a:t>Gastroenterology. </a:t>
            </a:r>
            <a:r>
              <a:rPr lang="en-US" sz="1000" dirty="0">
                <a:latin typeface="Avenir Next LT Pro" panose="020B0504020202020204" pitchFamily="34" charset="0"/>
                <a:cs typeface="Arial" panose="020B0604020202020204" pitchFamily="34" charset="0"/>
              </a:rPr>
              <a:t>2021;160:1570-1583.</a:t>
            </a:r>
          </a:p>
        </p:txBody>
      </p:sp>
      <p:sp>
        <p:nvSpPr>
          <p:cNvPr id="4" name="Slide Number Placeholder 3"/>
          <p:cNvSpPr>
            <a:spLocks noGrp="1"/>
          </p:cNvSpPr>
          <p:nvPr>
            <p:ph type="sldNum" sz="quarter" idx="5"/>
          </p:nvPr>
        </p:nvSpPr>
        <p:spPr/>
        <p:txBody>
          <a:bodyPr/>
          <a:lstStyle/>
          <a:p>
            <a:fld id="{32712D94-4FC6-794D-9A55-DB1872873871}" type="slidenum">
              <a:rPr lang="en-US" smtClean="0"/>
              <a:pPr/>
              <a:t>8</a:t>
            </a:fld>
            <a:endParaRPr lang="en-US"/>
          </a:p>
        </p:txBody>
      </p:sp>
    </p:spTree>
    <p:extLst>
      <p:ext uri="{BB962C8B-B14F-4D97-AF65-F5344CB8AC3E}">
        <p14:creationId xmlns:p14="http://schemas.microsoft.com/office/powerpoint/2010/main" val="443876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76725"/>
            <a:ext cx="5486400" cy="3863975"/>
          </a:xfrm>
        </p:spPr>
        <p:txBody>
          <a:bodyPr/>
          <a:lstStyle/>
          <a:p>
            <a:r>
              <a:rPr lang="en-US" sz="1000" b="1" dirty="0">
                <a:solidFill>
                  <a:srgbClr val="FF40FF"/>
                </a:solidFill>
                <a:effectLst/>
                <a:latin typeface="Avenir Next LT Pro" panose="020B0504020202020204" pitchFamily="34" charset="0"/>
                <a:ea typeface="Arial" panose="020B0604020202020204" pitchFamily="34" charset="0"/>
                <a:cs typeface="Arial" panose="020B0604020202020204" pitchFamily="34" charset="0"/>
              </a:rPr>
              <a:t>Claim TK</a:t>
            </a:r>
            <a:endParaRPr lang="en-US" sz="1000" b="0" dirty="0">
              <a:solidFill>
                <a:srgbClr val="FF40FF"/>
              </a:solidFill>
              <a:effectLst/>
              <a:latin typeface="Avenir Next LT Pro" panose="020B0504020202020204" pitchFamily="34" charset="0"/>
              <a:ea typeface="Arial" panose="020B0604020202020204" pitchFamily="34" charset="0"/>
              <a:cs typeface="Arial" panose="020B0604020202020204" pitchFamily="34" charset="0"/>
            </a:endParaRPr>
          </a:p>
          <a:p>
            <a:endParaRPr lang="en-US" sz="1000" dirty="0">
              <a:solidFill>
                <a:srgbClr val="202020"/>
              </a:solidFill>
              <a:effectLst/>
              <a:latin typeface="Avenir Next LT Pro" panose="020B0504020202020204" pitchFamily="34" charset="0"/>
              <a:cs typeface="Arial" panose="020B0604020202020204" pitchFamily="34" charset="0"/>
            </a:endParaRPr>
          </a:p>
          <a:p>
            <a:r>
              <a:rPr lang="en-US" sz="1000" b="1" dirty="0">
                <a:solidFill>
                  <a:srgbClr val="202020"/>
                </a:solidFill>
                <a:effectLst/>
                <a:latin typeface="Avenir Next LT Pro" panose="020B0504020202020204" pitchFamily="34" charset="0"/>
                <a:cs typeface="Arial" panose="020B0604020202020204" pitchFamily="34" charset="0"/>
              </a:rPr>
              <a:t>Speaker Notes:</a:t>
            </a:r>
          </a:p>
          <a:p>
            <a:pPr marL="171450" indent="-171450">
              <a:buFont typeface="Arial" panose="020B0604020202020204" pitchFamily="34" charset="0"/>
              <a:buChar char="•"/>
            </a:pPr>
            <a:r>
              <a:rPr lang="en-US" sz="1000" dirty="0">
                <a:latin typeface="Avenir Next LT Pro" panose="020B0504020202020204" pitchFamily="34" charset="0"/>
                <a:ea typeface="Arial" panose="020B0604020202020204" pitchFamily="34" charset="0"/>
                <a:cs typeface="Arial" panose="020B0604020202020204" pitchFamily="34" charset="0"/>
              </a:rPr>
              <a:t>At the cellular level, active disease results in</a:t>
            </a:r>
            <a:r>
              <a:rPr lang="en-US" sz="1000" dirty="0">
                <a:effectLst/>
                <a:latin typeface="Avenir Next LT Pro" panose="020B0504020202020204" pitchFamily="34" charset="0"/>
                <a:ea typeface="Arial" panose="020B0604020202020204" pitchFamily="34" charset="0"/>
                <a:cs typeface="Arial" panose="020B0604020202020204" pitchFamily="34" charset="0"/>
              </a:rPr>
              <a:t> exacerbated inflammation of the intestinal mucosa</a:t>
            </a:r>
            <a:r>
              <a:rPr lang="en-US" sz="1000" baseline="30000" dirty="0">
                <a:effectLst/>
                <a:latin typeface="Avenir Next LT Pro" panose="020B0504020202020204" pitchFamily="34" charset="0"/>
                <a:ea typeface="Arial" panose="020B0604020202020204" pitchFamily="34" charset="0"/>
                <a:cs typeface="Arial" panose="020B0604020202020204" pitchFamily="34" charset="0"/>
              </a:rPr>
              <a:t>1,2</a:t>
            </a:r>
          </a:p>
          <a:p>
            <a:pPr marL="628650" lvl="1" indent="-171450">
              <a:buFont typeface="Arial" panose="020B0604020202020204" pitchFamily="34" charset="0"/>
              <a:buChar char="–"/>
            </a:pPr>
            <a:r>
              <a:rPr lang="en-US" sz="1000" dirty="0">
                <a:effectLst/>
                <a:latin typeface="Avenir Next LT Pro" panose="020B0504020202020204" pitchFamily="34" charset="0"/>
                <a:ea typeface="Arial" panose="020B0604020202020204" pitchFamily="34" charset="0"/>
                <a:cs typeface="Arial" panose="020B0604020202020204" pitchFamily="34" charset="0"/>
              </a:rPr>
              <a:t>This weakens the epithelial barrier and allows luminal antigens and bacteria </a:t>
            </a:r>
            <a:r>
              <a:rPr lang="en-US" sz="1000" dirty="0">
                <a:latin typeface="Avenir Next LT Pro" panose="020B0504020202020204" pitchFamily="34" charset="0"/>
                <a:ea typeface="Arial" panose="020B0604020202020204" pitchFamily="34" charset="0"/>
                <a:cs typeface="Arial" panose="020B0604020202020204" pitchFamily="34" charset="0"/>
              </a:rPr>
              <a:t>to invade the mucosa</a:t>
            </a:r>
            <a:endParaRPr lang="en-US" sz="1000" dirty="0">
              <a:effectLst/>
              <a:latin typeface="Avenir Next LT Pro" panose="020B0504020202020204" pitchFamily="34" charset="0"/>
              <a:ea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effectLst/>
                <a:latin typeface="Avenir Next LT Pro" panose="020B0504020202020204" pitchFamily="34" charset="0"/>
                <a:ea typeface="Arial" panose="020B0604020202020204" pitchFamily="34" charset="0"/>
                <a:cs typeface="Arial" panose="020B0604020202020204" pitchFamily="34" charset="0"/>
              </a:rPr>
              <a:t>In response, cells in the mucosa produce IL-23, which</a:t>
            </a:r>
            <a:r>
              <a:rPr lang="en-US" sz="1000" spc="-45" dirty="0">
                <a:effectLst/>
                <a:latin typeface="Avenir Next LT Pro" panose="020B0504020202020204" pitchFamily="34" charset="0"/>
                <a:ea typeface="Arial" panose="020B0604020202020204" pitchFamily="34" charset="0"/>
                <a:cs typeface="Arial" panose="020B0604020202020204" pitchFamily="34" charset="0"/>
              </a:rPr>
              <a:t> </a:t>
            </a:r>
            <a:r>
              <a:rPr lang="en-US" sz="1000" dirty="0">
                <a:effectLst/>
                <a:latin typeface="Avenir Next LT Pro" panose="020B0504020202020204" pitchFamily="34" charset="0"/>
                <a:ea typeface="Arial" panose="020B0604020202020204" pitchFamily="34" charset="0"/>
                <a:cs typeface="Arial" panose="020B0604020202020204" pitchFamily="34" charset="0"/>
              </a:rPr>
              <a:t>amplifies Th17</a:t>
            </a:r>
            <a:r>
              <a:rPr lang="en-US" sz="1000" spc="-20" dirty="0">
                <a:effectLst/>
                <a:latin typeface="Avenir Next LT Pro" panose="020B0504020202020204" pitchFamily="34" charset="0"/>
                <a:ea typeface="Arial" panose="020B0604020202020204" pitchFamily="34" charset="0"/>
                <a:cs typeface="Arial" panose="020B0604020202020204" pitchFamily="34" charset="0"/>
              </a:rPr>
              <a:t> </a:t>
            </a:r>
            <a:r>
              <a:rPr lang="en-US" sz="1000" dirty="0">
                <a:effectLst/>
                <a:latin typeface="Avenir Next LT Pro" panose="020B0504020202020204" pitchFamily="34" charset="0"/>
                <a:ea typeface="Arial" panose="020B0604020202020204" pitchFamily="34" charset="0"/>
                <a:cs typeface="Arial" panose="020B0604020202020204" pitchFamily="34" charset="0"/>
              </a:rPr>
              <a:t>cell</a:t>
            </a:r>
            <a:r>
              <a:rPr lang="en-US" sz="1000" spc="-10" dirty="0">
                <a:effectLst/>
                <a:latin typeface="Avenir Next LT Pro" panose="020B0504020202020204" pitchFamily="34" charset="0"/>
                <a:ea typeface="Arial" panose="020B0604020202020204" pitchFamily="34" charset="0"/>
                <a:cs typeface="Arial" panose="020B0604020202020204" pitchFamily="34" charset="0"/>
              </a:rPr>
              <a:t> </a:t>
            </a:r>
            <a:r>
              <a:rPr lang="en-US" sz="1000" dirty="0">
                <a:effectLst/>
                <a:latin typeface="Avenir Next LT Pro" panose="020B0504020202020204" pitchFamily="34" charset="0"/>
                <a:ea typeface="Arial" panose="020B0604020202020204" pitchFamily="34" charset="0"/>
                <a:cs typeface="Arial" panose="020B0604020202020204" pitchFamily="34" charset="0"/>
              </a:rPr>
              <a:t>differentiation; the Th17 cells </a:t>
            </a:r>
            <a:r>
              <a:rPr lang="en-US" sz="1000" dirty="0">
                <a:latin typeface="Avenir Next LT Pro" panose="020B0504020202020204" pitchFamily="34" charset="0"/>
                <a:ea typeface="Arial" panose="020B0604020202020204" pitchFamily="34" charset="0"/>
                <a:cs typeface="Arial" panose="020B0604020202020204" pitchFamily="34" charset="0"/>
              </a:rPr>
              <a:t>then release I</a:t>
            </a:r>
            <a:r>
              <a:rPr lang="en-US" sz="1000" dirty="0">
                <a:effectLst/>
                <a:latin typeface="Avenir Next LT Pro" panose="020B0504020202020204" pitchFamily="34" charset="0"/>
                <a:ea typeface="Arial" panose="020B0604020202020204" pitchFamily="34" charset="0"/>
                <a:cs typeface="Arial" panose="020B0604020202020204" pitchFamily="34" charset="0"/>
              </a:rPr>
              <a:t>L-17</a:t>
            </a:r>
            <a:r>
              <a:rPr lang="en-US" sz="1000" baseline="30000" dirty="0">
                <a:effectLst/>
                <a:latin typeface="Avenir Next LT Pro" panose="020B0504020202020204" pitchFamily="34" charset="0"/>
                <a:ea typeface="Arial" panose="020B0604020202020204" pitchFamily="34" charset="0"/>
                <a:cs typeface="Arial" panose="020B0604020202020204" pitchFamily="34" charset="0"/>
              </a:rPr>
              <a:t>1,2</a:t>
            </a:r>
            <a:r>
              <a:rPr lang="en-US" sz="1000" dirty="0">
                <a:effectLst/>
                <a:latin typeface="Avenir Next LT Pro" panose="020B0504020202020204" pitchFamily="34" charset="0"/>
                <a:ea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1000" dirty="0">
                <a:latin typeface="Avenir Next LT Pro" panose="020B0504020202020204" pitchFamily="34" charset="0"/>
                <a:ea typeface="Arial" panose="020B0604020202020204" pitchFamily="34" charset="0"/>
                <a:cs typeface="Arial" panose="020B0604020202020204" pitchFamily="34" charset="0"/>
              </a:rPr>
              <a:t>IL-17 is a cytokine involved in recruiting neutrophils to the mucosa, where neutrophils contribute to inflammation and tissue damage</a:t>
            </a:r>
            <a:r>
              <a:rPr lang="en-US" sz="1000" baseline="30000" dirty="0">
                <a:effectLst/>
                <a:latin typeface="Avenir Next LT Pro" panose="020B0504020202020204" pitchFamily="34" charset="0"/>
                <a:ea typeface="Arial" panose="020B0604020202020204" pitchFamily="34" charset="0"/>
                <a:cs typeface="Arial" panose="020B0604020202020204" pitchFamily="34" charset="0"/>
              </a:rPr>
              <a:t>1,2</a:t>
            </a:r>
            <a:endParaRPr lang="en-US" sz="1000" dirty="0">
              <a:latin typeface="Avenir Next LT Pro" panose="020B0504020202020204" pitchFamily="34" charset="0"/>
              <a:ea typeface="Arial" panose="020B0604020202020204" pitchFamily="34" charset="0"/>
              <a:cs typeface="Arial" panose="020B0604020202020204" pitchFamily="34" charset="0"/>
            </a:endParaRPr>
          </a:p>
          <a:p>
            <a:endParaRPr lang="en-US" sz="1000" b="1" dirty="0">
              <a:solidFill>
                <a:srgbClr val="202020"/>
              </a:solidFill>
              <a:effectLst/>
              <a:latin typeface="Avenir Next LT Pro" panose="020B0504020202020204" pitchFamily="34" charset="0"/>
              <a:cs typeface="Arial" panose="020B0604020202020204" pitchFamily="34" charset="0"/>
            </a:endParaRPr>
          </a:p>
          <a:p>
            <a:pPr>
              <a:spcAft>
                <a:spcPts val="0"/>
              </a:spcAft>
            </a:pPr>
            <a:r>
              <a:rPr lang="en-US" sz="1000" b="1" dirty="0">
                <a:solidFill>
                  <a:schemeClr val="tx1"/>
                </a:solidFill>
                <a:effectLst/>
                <a:latin typeface="Avenir Next LT Pro" panose="020B0504020202020204" pitchFamily="34" charset="0"/>
                <a:cs typeface="Arial" panose="020B0604020202020204" pitchFamily="34" charset="0"/>
              </a:rPr>
              <a:t>References:</a:t>
            </a:r>
          </a:p>
          <a:p>
            <a:pPr marL="171450" indent="-171450">
              <a:lnSpc>
                <a:spcPct val="107000"/>
              </a:lnSpc>
              <a:spcAft>
                <a:spcPts val="0"/>
              </a:spcAft>
              <a:buAutoNum type="arabicPeriod"/>
            </a:pP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Neurath</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MF. Cytokines in inflammatory bowel disease. </a:t>
            </a:r>
            <a:r>
              <a:rPr lang="en-US" sz="1000" i="1"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Nat Rev Immunol</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2014;14(5):329-342. doi:10.1038/nri3661</a:t>
            </a:r>
          </a:p>
          <a:p>
            <a:pPr marL="171450" indent="-171450">
              <a:lnSpc>
                <a:spcPct val="107000"/>
              </a:lnSpc>
              <a:spcAft>
                <a:spcPts val="0"/>
              </a:spcAft>
              <a:buAutoNum type="arabicPeriod"/>
            </a:pPr>
            <a:r>
              <a:rPr lang="en-US" sz="1000" dirty="0" err="1">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Neurath</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MF. IL-23 in inflammatory bowel diseases and colon cancer. </a:t>
            </a:r>
            <a:r>
              <a:rPr lang="en-US" sz="1000" i="1"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Cytokine Growth Factor Rev</a:t>
            </a:r>
            <a:r>
              <a:rPr lang="en-US" sz="1000" dirty="0">
                <a:solidFill>
                  <a:schemeClr val="tx1"/>
                </a:solidFill>
                <a:effectLst/>
                <a:latin typeface="Avenir Next LT Pro" panose="020B0504020202020204" pitchFamily="34" charset="0"/>
                <a:ea typeface="Calibri" panose="020F0502020204030204" pitchFamily="34" charset="0"/>
                <a:cs typeface="Arial" panose="020B0604020202020204" pitchFamily="34" charset="0"/>
              </a:rPr>
              <a:t>. 2019;45:1-8. doi:10.1016/j.cytogfr.2018.12.002</a:t>
            </a:r>
            <a:endParaRPr lang="en-US" sz="1000" b="1" dirty="0">
              <a:solidFill>
                <a:schemeClr val="tx1"/>
              </a:solidFill>
              <a:effectLst/>
              <a:latin typeface="Avenir Next LT Pro" panose="020B05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2712D94-4FC6-794D-9A55-DB1872873871}" type="slidenum">
              <a:rPr lang="en-US" smtClean="0"/>
              <a:pPr/>
              <a:t>9</a:t>
            </a:fld>
            <a:endParaRPr lang="en-US"/>
          </a:p>
        </p:txBody>
      </p:sp>
    </p:spTree>
    <p:extLst>
      <p:ext uri="{BB962C8B-B14F-4D97-AF65-F5344CB8AC3E}">
        <p14:creationId xmlns:p14="http://schemas.microsoft.com/office/powerpoint/2010/main" val="23448262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D94D61C-779F-5011-29E2-B8F7E252C3C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7" name="Picture 16" descr="Logo&#10;&#10;Description automatically generated">
            <a:extLst>
              <a:ext uri="{FF2B5EF4-FFF2-40B4-BE49-F238E27FC236}">
                <a16:creationId xmlns="" xmlns:a16="http://schemas.microsoft.com/office/drawing/2014/main" id="{711B86F4-F437-31C8-979F-04565277A5DB}"/>
              </a:ext>
            </a:extLst>
          </p:cNvPr>
          <p:cNvPicPr>
            <a:picLocks noChangeAspect="1"/>
          </p:cNvPicPr>
          <p:nvPr userDrawn="1"/>
        </p:nvPicPr>
        <p:blipFill>
          <a:blip r:embed="rId4">
            <a:alphaModFix/>
          </a:blip>
          <a:stretch>
            <a:fillRect/>
          </a:stretch>
        </p:blipFill>
        <p:spPr>
          <a:xfrm>
            <a:off x="9702395" y="5731468"/>
            <a:ext cx="2028067" cy="730959"/>
          </a:xfrm>
          <a:prstGeom prst="rect">
            <a:avLst/>
          </a:prstGeom>
        </p:spPr>
      </p:pic>
      <p:sp>
        <p:nvSpPr>
          <p:cNvPr id="2" name="Title 1">
            <a:extLst>
              <a:ext uri="{FF2B5EF4-FFF2-40B4-BE49-F238E27FC236}">
                <a16:creationId xmlns="" xmlns:a16="http://schemas.microsoft.com/office/drawing/2014/main" id="{EB7F364A-640E-4F4E-82A5-F897D2BE1BA2}"/>
              </a:ext>
            </a:extLst>
          </p:cNvPr>
          <p:cNvSpPr>
            <a:spLocks noGrp="1"/>
          </p:cNvSpPr>
          <p:nvPr>
            <p:ph type="ctrTitle" hasCustomPrompt="1"/>
          </p:nvPr>
        </p:nvSpPr>
        <p:spPr>
          <a:xfrm>
            <a:off x="471027" y="3628360"/>
            <a:ext cx="7018344" cy="1124615"/>
          </a:xfrm>
          <a:prstGeom prst="rect">
            <a:avLst/>
          </a:prstGeom>
        </p:spPr>
        <p:txBody>
          <a:bodyPr anchor="t"/>
          <a:lstStyle>
            <a:lvl1pPr algn="l">
              <a:lnSpc>
                <a:spcPts val="4400"/>
              </a:lnSpc>
              <a:defRPr sz="4400" cap="all" normalizeH="0" baseline="0">
                <a:solidFill>
                  <a:schemeClr val="tx2"/>
                </a:solidFill>
                <a:latin typeface="+mj-lt"/>
                <a:cs typeface="Arial" panose="020B0604020202020204" pitchFamily="34" charset="0"/>
              </a:defRPr>
            </a:lvl1pPr>
          </a:lstStyle>
          <a:p>
            <a:r>
              <a:rPr lang="en-US" dirty="0"/>
              <a:t>Click to edit </a:t>
            </a:r>
            <a:br>
              <a:rPr lang="en-US" dirty="0"/>
            </a:br>
            <a:r>
              <a:rPr lang="en-US" dirty="0"/>
              <a:t>Master title style</a:t>
            </a:r>
          </a:p>
        </p:txBody>
      </p:sp>
      <p:sp>
        <p:nvSpPr>
          <p:cNvPr id="9" name="Text Placeholder 8">
            <a:extLst>
              <a:ext uri="{FF2B5EF4-FFF2-40B4-BE49-F238E27FC236}">
                <a16:creationId xmlns="" xmlns:a16="http://schemas.microsoft.com/office/drawing/2014/main" id="{C106429B-9785-1C45-B4C2-518B32AA8AF1}"/>
              </a:ext>
            </a:extLst>
          </p:cNvPr>
          <p:cNvSpPr>
            <a:spLocks noGrp="1"/>
          </p:cNvSpPr>
          <p:nvPr>
            <p:ph type="body" sz="quarter" idx="12"/>
          </p:nvPr>
        </p:nvSpPr>
        <p:spPr>
          <a:xfrm>
            <a:off x="471027" y="4881630"/>
            <a:ext cx="10559830" cy="474142"/>
          </a:xfrm>
        </p:spPr>
        <p:txBody>
          <a:bodyPr/>
          <a:lstStyle>
            <a:lvl1pPr>
              <a:lnSpc>
                <a:spcPts val="1800"/>
              </a:lnSpc>
              <a:spcBef>
                <a:spcPts val="0"/>
              </a:spcBef>
              <a:spcAft>
                <a:spcPts val="800"/>
              </a:spcAft>
              <a:defRPr sz="1600" b="1">
                <a:solidFill>
                  <a:schemeClr val="tx2"/>
                </a:solidFill>
                <a:latin typeface="+mn-lt"/>
                <a:cs typeface="Arial" panose="020B0604020202020204" pitchFamily="34" charset="0"/>
              </a:defRPr>
            </a:lvl1pPr>
          </a:lstStyle>
          <a:p>
            <a:pPr lvl="0"/>
            <a:r>
              <a:rPr lang="en-US" dirty="0"/>
              <a:t>Click to edit Master text styles</a:t>
            </a:r>
          </a:p>
        </p:txBody>
      </p:sp>
      <p:sp>
        <p:nvSpPr>
          <p:cNvPr id="5" name="Footer Placeholder 3">
            <a:extLst>
              <a:ext uri="{FF2B5EF4-FFF2-40B4-BE49-F238E27FC236}">
                <a16:creationId xmlns="" xmlns:a16="http://schemas.microsoft.com/office/drawing/2014/main" id="{15DC3780-7F7D-4B1D-8939-EC05BC78F82E}"/>
              </a:ext>
            </a:extLst>
          </p:cNvPr>
          <p:cNvSpPr txBox="1">
            <a:spLocks/>
          </p:cNvSpPr>
          <p:nvPr userDrawn="1"/>
        </p:nvSpPr>
        <p:spPr>
          <a:xfrm>
            <a:off x="471027" y="6328423"/>
            <a:ext cx="9674100" cy="328092"/>
          </a:xfrm>
          <a:prstGeom prst="rect">
            <a:avLst/>
          </a:prstGeom>
        </p:spPr>
        <p:txBody>
          <a:bodyPr vert="horz" lIns="0" tIns="0" rIns="0" bIns="0" rtlCol="0" anchor="b">
            <a:noAutofit/>
          </a:bodyPr>
          <a:lstStyle>
            <a:defPPr>
              <a:defRPr lang="en-US"/>
            </a:defPPr>
            <a:lvl1pPr marL="0" algn="l" defTabSz="914400" rtl="0" eaLnBrk="1" fontAlgn="ctr" latinLnBrk="0" hangingPunct="1">
              <a:defRPr sz="9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r>
              <a:rPr lang="en-US" dirty="0" err="1">
                <a:latin typeface="+mj-lt"/>
                <a:cs typeface="Arial" panose="020B0604020202020204" pitchFamily="34" charset="0"/>
              </a:rPr>
              <a:t>Omvoh</a:t>
            </a:r>
            <a:r>
              <a:rPr lang="en-US" dirty="0">
                <a:latin typeface="+mj-lt"/>
                <a:cs typeface="Arial" panose="020B0604020202020204" pitchFamily="34" charset="0"/>
              </a:rPr>
              <a:t>™ and its delivery device base are trademarks of Eli Lilly and Company.</a:t>
            </a:r>
          </a:p>
          <a:p>
            <a:r>
              <a:rPr lang="en-US" dirty="0">
                <a:latin typeface="+mj-lt"/>
                <a:cs typeface="Arial" panose="020B0604020202020204" pitchFamily="34" charset="0"/>
              </a:rPr>
              <a:t>GM-37384 05/2023 © 2023 Eli Lilly and Company. All rights reserved.</a:t>
            </a:r>
          </a:p>
        </p:txBody>
      </p:sp>
      <p:sp>
        <p:nvSpPr>
          <p:cNvPr id="3" name="TextBox 2">
            <a:extLst>
              <a:ext uri="{FF2B5EF4-FFF2-40B4-BE49-F238E27FC236}">
                <a16:creationId xmlns="" xmlns:a16="http://schemas.microsoft.com/office/drawing/2014/main" id="{95A82919-95B2-E2B6-A3CF-71CE8D62385D}"/>
              </a:ext>
            </a:extLst>
          </p:cNvPr>
          <p:cNvSpPr txBox="1"/>
          <p:nvPr userDrawn="1"/>
        </p:nvSpPr>
        <p:spPr>
          <a:xfrm>
            <a:off x="8301290" y="6367694"/>
            <a:ext cx="0" cy="0"/>
          </a:xfrm>
          <a:prstGeom prst="rect">
            <a:avLst/>
          </a:prstGeom>
          <a:noFill/>
        </p:spPr>
        <p:txBody>
          <a:bodyPr wrap="none" lIns="0" tIns="0" rIns="0" bIns="0" rtlCol="0">
            <a:noAutofit/>
          </a:bodyPr>
          <a:lstStyle/>
          <a:p>
            <a:pPr algn="l"/>
            <a:endParaRPr lang="en-US" sz="1600" dirty="0"/>
          </a:p>
        </p:txBody>
      </p:sp>
      <p:pic>
        <p:nvPicPr>
          <p:cNvPr id="7" name="Picture 6">
            <a:extLst>
              <a:ext uri="{FF2B5EF4-FFF2-40B4-BE49-F238E27FC236}">
                <a16:creationId xmlns="" xmlns:a16="http://schemas.microsoft.com/office/drawing/2014/main" id="{9065A05A-2350-5030-DA5E-D73B0B867EE8}"/>
              </a:ext>
            </a:extLst>
          </p:cNvPr>
          <p:cNvPicPr>
            <a:picLocks noChangeAspect="1"/>
          </p:cNvPicPr>
          <p:nvPr userDrawn="1"/>
        </p:nvPicPr>
        <p:blipFill>
          <a:blip r:embed="rId5"/>
          <a:stretch>
            <a:fillRect/>
          </a:stretch>
        </p:blipFill>
        <p:spPr>
          <a:xfrm>
            <a:off x="7992899" y="5796635"/>
            <a:ext cx="1064524" cy="571983"/>
          </a:xfrm>
          <a:prstGeom prst="rect">
            <a:avLst/>
          </a:prstGeom>
        </p:spPr>
      </p:pic>
      <p:cxnSp>
        <p:nvCxnSpPr>
          <p:cNvPr id="8" name="Straight Connector 7">
            <a:extLst>
              <a:ext uri="{FF2B5EF4-FFF2-40B4-BE49-F238E27FC236}">
                <a16:creationId xmlns="" xmlns:a16="http://schemas.microsoft.com/office/drawing/2014/main" id="{07CF9B46-16B1-938A-CDB6-646BA2EF3F15}"/>
              </a:ext>
            </a:extLst>
          </p:cNvPr>
          <p:cNvCxnSpPr>
            <a:cxnSpLocks/>
          </p:cNvCxnSpPr>
          <p:nvPr userDrawn="1"/>
        </p:nvCxnSpPr>
        <p:spPr>
          <a:xfrm>
            <a:off x="9372313" y="5857592"/>
            <a:ext cx="0" cy="389348"/>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Text Placeholder 8">
            <a:extLst>
              <a:ext uri="{FF2B5EF4-FFF2-40B4-BE49-F238E27FC236}">
                <a16:creationId xmlns="" xmlns:a16="http://schemas.microsoft.com/office/drawing/2014/main" id="{79CF59FF-8ABE-9EC4-FB57-85D4F6EF0E47}"/>
              </a:ext>
            </a:extLst>
          </p:cNvPr>
          <p:cNvSpPr>
            <a:spLocks noGrp="1"/>
          </p:cNvSpPr>
          <p:nvPr>
            <p:ph type="body" sz="quarter" idx="13"/>
          </p:nvPr>
        </p:nvSpPr>
        <p:spPr>
          <a:xfrm>
            <a:off x="471027" y="5520259"/>
            <a:ext cx="7482802" cy="474142"/>
          </a:xfrm>
        </p:spPr>
        <p:txBody>
          <a:bodyPr/>
          <a:lstStyle>
            <a:lvl1pPr>
              <a:lnSpc>
                <a:spcPct val="100000"/>
              </a:lnSpc>
              <a:spcBef>
                <a:spcPts val="0"/>
              </a:spcBef>
              <a:spcAft>
                <a:spcPts val="300"/>
              </a:spcAft>
              <a:defRPr sz="1300" b="1">
                <a:solidFill>
                  <a:schemeClr val="tx2"/>
                </a:solidFill>
                <a:latin typeface="+mn-lt"/>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597070708"/>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Line 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D1AE7F-C3EB-7447-BE01-8D0E6A3994E7}"/>
              </a:ext>
            </a:extLst>
          </p:cNvPr>
          <p:cNvSpPr>
            <a:spLocks noGrp="1"/>
          </p:cNvSpPr>
          <p:nvPr>
            <p:ph type="title" hasCustomPrompt="1"/>
          </p:nvPr>
        </p:nvSpPr>
        <p:spPr>
          <a:xfrm>
            <a:off x="458724" y="466004"/>
            <a:ext cx="7543800" cy="731520"/>
          </a:xfrm>
          <a:prstGeom prst="rect">
            <a:avLst/>
          </a:prstGeom>
        </p:spPr>
        <p:txBody>
          <a:bodyPr/>
          <a:lstStyle>
            <a:lvl1pPr>
              <a:defRPr/>
            </a:lvl1pPr>
          </a:lstStyle>
          <a:p>
            <a:r>
              <a:rPr lang="en-US" dirty="0"/>
              <a:t>Click to edit master title style</a:t>
            </a:r>
          </a:p>
        </p:txBody>
      </p:sp>
      <p:sp>
        <p:nvSpPr>
          <p:cNvPr id="11" name="Content Placeholder 2">
            <a:extLst>
              <a:ext uri="{FF2B5EF4-FFF2-40B4-BE49-F238E27FC236}">
                <a16:creationId xmlns="" xmlns:a16="http://schemas.microsoft.com/office/drawing/2014/main" id="{659A9681-9856-A040-A4DD-6290215197F7}"/>
              </a:ext>
            </a:extLst>
          </p:cNvPr>
          <p:cNvSpPr>
            <a:spLocks noGrp="1"/>
          </p:cNvSpPr>
          <p:nvPr>
            <p:ph idx="16"/>
          </p:nvPr>
        </p:nvSpPr>
        <p:spPr>
          <a:xfrm>
            <a:off x="458724" y="2277619"/>
            <a:ext cx="5157216" cy="3437381"/>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 xmlns:a16="http://schemas.microsoft.com/office/drawing/2014/main" id="{77E6EEC3-13A2-7045-9ED0-B5291565BBFF}"/>
              </a:ext>
            </a:extLst>
          </p:cNvPr>
          <p:cNvSpPr>
            <a:spLocks noGrp="1"/>
          </p:cNvSpPr>
          <p:nvPr>
            <p:ph idx="17"/>
          </p:nvPr>
        </p:nvSpPr>
        <p:spPr>
          <a:xfrm>
            <a:off x="6217920" y="2277619"/>
            <a:ext cx="5157216" cy="3437381"/>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6">
            <a:extLst>
              <a:ext uri="{FF2B5EF4-FFF2-40B4-BE49-F238E27FC236}">
                <a16:creationId xmlns="" xmlns:a16="http://schemas.microsoft.com/office/drawing/2014/main" id="{FA8CB243-6601-E448-9353-A0AB83049AF2}"/>
              </a:ext>
            </a:extLst>
          </p:cNvPr>
          <p:cNvSpPr>
            <a:spLocks noGrp="1"/>
          </p:cNvSpPr>
          <p:nvPr>
            <p:ph type="body" sz="quarter" idx="13" hasCustomPrompt="1"/>
          </p:nvPr>
        </p:nvSpPr>
        <p:spPr>
          <a:xfrm>
            <a:off x="458724" y="1891510"/>
            <a:ext cx="5157216" cy="351692"/>
          </a:xfrm>
        </p:spPr>
        <p:txBody>
          <a:bodyPr/>
          <a:lstStyle>
            <a:lvl1pPr>
              <a:lnSpc>
                <a:spcPts val="1600"/>
              </a:lnSpc>
              <a:defRPr sz="1400" b="1" i="0" cap="none" baseline="0">
                <a:solidFill>
                  <a:schemeClr val="tx2"/>
                </a:solidFill>
                <a:latin typeface="+mn-lt"/>
              </a:defRPr>
            </a:lvl1pPr>
          </a:lstStyle>
          <a:p>
            <a:pPr lvl="0"/>
            <a:r>
              <a:rPr lang="en-US" dirty="0"/>
              <a:t>Click to edit master text styles</a:t>
            </a:r>
          </a:p>
        </p:txBody>
      </p:sp>
      <p:sp>
        <p:nvSpPr>
          <p:cNvPr id="16" name="Text Placeholder 6">
            <a:extLst>
              <a:ext uri="{FF2B5EF4-FFF2-40B4-BE49-F238E27FC236}">
                <a16:creationId xmlns="" xmlns:a16="http://schemas.microsoft.com/office/drawing/2014/main" id="{F0A8FD79-855D-FC46-936D-3A70720DFC5B}"/>
              </a:ext>
            </a:extLst>
          </p:cNvPr>
          <p:cNvSpPr>
            <a:spLocks noGrp="1"/>
          </p:cNvSpPr>
          <p:nvPr>
            <p:ph type="body" sz="quarter" idx="18" hasCustomPrompt="1"/>
          </p:nvPr>
        </p:nvSpPr>
        <p:spPr>
          <a:xfrm>
            <a:off x="6217920" y="1891510"/>
            <a:ext cx="5157216" cy="351692"/>
          </a:xfrm>
        </p:spPr>
        <p:txBody>
          <a:bodyPr/>
          <a:lstStyle>
            <a:lvl1pPr>
              <a:lnSpc>
                <a:spcPts val="1600"/>
              </a:lnSpc>
              <a:defRPr sz="1400" b="1" i="0" cap="none" baseline="0">
                <a:solidFill>
                  <a:schemeClr val="tx2"/>
                </a:solidFill>
                <a:latin typeface="+mn-lt"/>
              </a:defRPr>
            </a:lvl1pPr>
          </a:lstStyle>
          <a:p>
            <a:pPr lvl="0"/>
            <a:r>
              <a:rPr lang="en-US" dirty="0"/>
              <a:t>Click to edit master text styles</a:t>
            </a:r>
          </a:p>
        </p:txBody>
      </p:sp>
      <p:sp>
        <p:nvSpPr>
          <p:cNvPr id="6" name="Text Placeholder 6">
            <a:extLst>
              <a:ext uri="{FF2B5EF4-FFF2-40B4-BE49-F238E27FC236}">
                <a16:creationId xmlns="" xmlns:a16="http://schemas.microsoft.com/office/drawing/2014/main" id="{6CC4C75B-7900-52CC-123B-9DE26072C6F4}"/>
              </a:ext>
            </a:extLst>
          </p:cNvPr>
          <p:cNvSpPr>
            <a:spLocks noGrp="1"/>
          </p:cNvSpPr>
          <p:nvPr>
            <p:ph type="body" sz="quarter" idx="19" hasCustomPrompt="1"/>
          </p:nvPr>
        </p:nvSpPr>
        <p:spPr>
          <a:xfrm>
            <a:off x="458724" y="1301750"/>
            <a:ext cx="10916412" cy="539496"/>
          </a:xfrm>
        </p:spPr>
        <p:txBody>
          <a:bodyPr/>
          <a:lstStyle>
            <a:lvl1pPr>
              <a:lnSpc>
                <a:spcPts val="1600"/>
              </a:lnSpc>
              <a:defRPr sz="1400" b="1" i="0" cap="none" baseline="0">
                <a:solidFill>
                  <a:schemeClr val="tx2"/>
                </a:solidFill>
                <a:latin typeface="+mn-lt"/>
              </a:defRPr>
            </a:lvl1pPr>
          </a:lstStyle>
          <a:p>
            <a:pPr lvl="0"/>
            <a:r>
              <a:rPr lang="en-US" dirty="0"/>
              <a:t>Click to edit master text styles</a:t>
            </a:r>
          </a:p>
        </p:txBody>
      </p:sp>
      <p:sp>
        <p:nvSpPr>
          <p:cNvPr id="4" name="Fußzeilenplatzhalter 3">
            <a:extLst>
              <a:ext uri="{FF2B5EF4-FFF2-40B4-BE49-F238E27FC236}">
                <a16:creationId xmlns="" xmlns:a16="http://schemas.microsoft.com/office/drawing/2014/main" id="{C4A80B2A-C13F-27B5-918E-CD44F7FEFA83}"/>
              </a:ext>
            </a:extLst>
          </p:cNvPr>
          <p:cNvSpPr>
            <a:spLocks noGrp="1"/>
          </p:cNvSpPr>
          <p:nvPr>
            <p:ph type="ftr" sz="quarter" idx="20"/>
          </p:nvPr>
        </p:nvSpPr>
        <p:spPr/>
        <p:txBody>
          <a:bodyPr/>
          <a:lstStyle/>
          <a:p>
            <a:endParaRPr lang="en-US" dirty="0"/>
          </a:p>
        </p:txBody>
      </p:sp>
      <p:sp>
        <p:nvSpPr>
          <p:cNvPr id="5" name="Foliennummernplatzhalter 4">
            <a:extLst>
              <a:ext uri="{FF2B5EF4-FFF2-40B4-BE49-F238E27FC236}">
                <a16:creationId xmlns="" xmlns:a16="http://schemas.microsoft.com/office/drawing/2014/main" id="{DD809918-4312-4BBB-E8E7-49295B651317}"/>
              </a:ext>
            </a:extLst>
          </p:cNvPr>
          <p:cNvSpPr>
            <a:spLocks noGrp="1"/>
          </p:cNvSpPr>
          <p:nvPr>
            <p:ph type="sldNum" sz="quarter" idx="21"/>
          </p:nvPr>
        </p:nvSpPr>
        <p:spPr/>
        <p:txBody>
          <a:bodyPr/>
          <a:lstStyle/>
          <a:p>
            <a:fld id="{0E627469-E42A-6C49-B11C-E8BEC0D4F63F}" type="slidenum">
              <a:rPr lang="en-US" smtClean="0"/>
              <a:pPr/>
              <a:t>‹#›</a:t>
            </a:fld>
            <a:endParaRPr lang="en-US" dirty="0"/>
          </a:p>
        </p:txBody>
      </p:sp>
    </p:spTree>
    <p:extLst>
      <p:ext uri="{BB962C8B-B14F-4D97-AF65-F5344CB8AC3E}">
        <p14:creationId xmlns:p14="http://schemas.microsoft.com/office/powerpoint/2010/main" val="157431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D1AE7F-C3EB-7447-BE01-8D0E6A3994E7}"/>
              </a:ext>
            </a:extLst>
          </p:cNvPr>
          <p:cNvSpPr>
            <a:spLocks noGrp="1"/>
          </p:cNvSpPr>
          <p:nvPr>
            <p:ph type="title" hasCustomPrompt="1"/>
          </p:nvPr>
        </p:nvSpPr>
        <p:spPr/>
        <p:txBody>
          <a:bodyPr vert="horz" lIns="0" tIns="0" rIns="0" bIns="0" rtlCol="0" anchor="t">
            <a:noAutofit/>
          </a:bodyPr>
          <a:lstStyle>
            <a:lvl1pPr>
              <a:defRPr lang="en-US"/>
            </a:lvl1pPr>
          </a:lstStyle>
          <a:p>
            <a:pPr lvl="0"/>
            <a:r>
              <a:rPr lang="en-US" dirty="0"/>
              <a:t>Click to edit master title style</a:t>
            </a:r>
          </a:p>
        </p:txBody>
      </p:sp>
      <p:sp>
        <p:nvSpPr>
          <p:cNvPr id="9" name="Content Placeholder 2">
            <a:extLst>
              <a:ext uri="{FF2B5EF4-FFF2-40B4-BE49-F238E27FC236}">
                <a16:creationId xmlns="" xmlns:a16="http://schemas.microsoft.com/office/drawing/2014/main" id="{98B54D68-9FC2-2846-A13E-3A8BEE7C3745}"/>
              </a:ext>
            </a:extLst>
          </p:cNvPr>
          <p:cNvSpPr>
            <a:spLocks noGrp="1"/>
          </p:cNvSpPr>
          <p:nvPr>
            <p:ph idx="14"/>
          </p:nvPr>
        </p:nvSpPr>
        <p:spPr>
          <a:xfrm>
            <a:off x="458724" y="1937072"/>
            <a:ext cx="5157216" cy="3456423"/>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 xmlns:a16="http://schemas.microsoft.com/office/drawing/2014/main" id="{D4F4989E-F7AD-0948-AA4F-7FF98F33C141}"/>
              </a:ext>
            </a:extLst>
          </p:cNvPr>
          <p:cNvSpPr>
            <a:spLocks noGrp="1"/>
          </p:cNvSpPr>
          <p:nvPr>
            <p:ph idx="15"/>
          </p:nvPr>
        </p:nvSpPr>
        <p:spPr>
          <a:xfrm>
            <a:off x="6217920" y="1937072"/>
            <a:ext cx="5157216" cy="3456423"/>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 xmlns:a16="http://schemas.microsoft.com/office/drawing/2014/main" id="{4BF1CD0F-2A19-184B-AE5F-51C4A88EE7FA}"/>
              </a:ext>
            </a:extLst>
          </p:cNvPr>
          <p:cNvSpPr>
            <a:spLocks noGrp="1"/>
          </p:cNvSpPr>
          <p:nvPr>
            <p:ph type="body" sz="quarter" idx="13" hasCustomPrompt="1"/>
          </p:nvPr>
        </p:nvSpPr>
        <p:spPr>
          <a:xfrm>
            <a:off x="458724" y="1301750"/>
            <a:ext cx="10125542" cy="537365"/>
          </a:xfrm>
        </p:spPr>
        <p:txBody>
          <a:bodyPr/>
          <a:lstStyle>
            <a:lvl1pPr>
              <a:lnSpc>
                <a:spcPts val="1600"/>
              </a:lnSpc>
              <a:defRPr sz="1400" b="1" i="0" cap="none" baseline="0">
                <a:solidFill>
                  <a:schemeClr val="tx2"/>
                </a:solidFill>
                <a:latin typeface="+mn-lt"/>
              </a:defRPr>
            </a:lvl1pPr>
          </a:lstStyle>
          <a:p>
            <a:pPr lvl="0"/>
            <a:r>
              <a:rPr lang="en-US" dirty="0"/>
              <a:t>Click to edit master text styles</a:t>
            </a:r>
          </a:p>
        </p:txBody>
      </p:sp>
      <p:sp>
        <p:nvSpPr>
          <p:cNvPr id="5" name="Fußzeilenplatzhalter 4">
            <a:extLst>
              <a:ext uri="{FF2B5EF4-FFF2-40B4-BE49-F238E27FC236}">
                <a16:creationId xmlns="" xmlns:a16="http://schemas.microsoft.com/office/drawing/2014/main" id="{4D264964-8E4D-1701-1C31-CC9897DF27EE}"/>
              </a:ext>
            </a:extLst>
          </p:cNvPr>
          <p:cNvSpPr>
            <a:spLocks noGrp="1"/>
          </p:cNvSpPr>
          <p:nvPr>
            <p:ph type="ftr" sz="quarter" idx="16"/>
          </p:nvPr>
        </p:nvSpPr>
        <p:spPr/>
        <p:txBody>
          <a:bodyPr/>
          <a:lstStyle/>
          <a:p>
            <a:endParaRPr lang="en-US" dirty="0"/>
          </a:p>
        </p:txBody>
      </p:sp>
      <p:sp>
        <p:nvSpPr>
          <p:cNvPr id="6" name="Foliennummernplatzhalter 5">
            <a:extLst>
              <a:ext uri="{FF2B5EF4-FFF2-40B4-BE49-F238E27FC236}">
                <a16:creationId xmlns="" xmlns:a16="http://schemas.microsoft.com/office/drawing/2014/main" id="{D61EB687-39AF-ECD7-9D17-EB9DA6B53D63}"/>
              </a:ext>
            </a:extLst>
          </p:cNvPr>
          <p:cNvSpPr>
            <a:spLocks noGrp="1"/>
          </p:cNvSpPr>
          <p:nvPr>
            <p:ph type="sldNum" sz="quarter" idx="17"/>
          </p:nvPr>
        </p:nvSpPr>
        <p:spPr/>
        <p:txBody>
          <a:bodyPr/>
          <a:lstStyle/>
          <a:p>
            <a:fld id="{0E627469-E42A-6C49-B11C-E8BEC0D4F63F}" type="slidenum">
              <a:rPr lang="en-US" smtClean="0"/>
              <a:pPr/>
              <a:t>‹#›</a:t>
            </a:fld>
            <a:endParaRPr lang="en-US" dirty="0"/>
          </a:p>
        </p:txBody>
      </p:sp>
    </p:spTree>
    <p:extLst>
      <p:ext uri="{BB962C8B-B14F-4D97-AF65-F5344CB8AC3E}">
        <p14:creationId xmlns:p14="http://schemas.microsoft.com/office/powerpoint/2010/main" val="153729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with Subhea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D1AE7F-C3EB-7447-BE01-8D0E6A3994E7}"/>
              </a:ext>
            </a:extLst>
          </p:cNvPr>
          <p:cNvSpPr>
            <a:spLocks noGrp="1"/>
          </p:cNvSpPr>
          <p:nvPr>
            <p:ph type="title" hasCustomPrompt="1"/>
          </p:nvPr>
        </p:nvSpPr>
        <p:spPr>
          <a:xfrm>
            <a:off x="458724" y="466004"/>
            <a:ext cx="7543800" cy="731520"/>
          </a:xfrm>
          <a:prstGeom prst="rect">
            <a:avLst/>
          </a:prstGeom>
        </p:spPr>
        <p:txBody>
          <a:bodyPr/>
          <a:lstStyle>
            <a:lvl1pPr>
              <a:defRPr/>
            </a:lvl1pPr>
          </a:lstStyle>
          <a:p>
            <a:r>
              <a:rPr lang="en-US" dirty="0"/>
              <a:t>Click to edit master title style</a:t>
            </a:r>
          </a:p>
        </p:txBody>
      </p:sp>
      <p:sp>
        <p:nvSpPr>
          <p:cNvPr id="11" name="Content Placeholder 2">
            <a:extLst>
              <a:ext uri="{FF2B5EF4-FFF2-40B4-BE49-F238E27FC236}">
                <a16:creationId xmlns="" xmlns:a16="http://schemas.microsoft.com/office/drawing/2014/main" id="{659A9681-9856-A040-A4DD-6290215197F7}"/>
              </a:ext>
            </a:extLst>
          </p:cNvPr>
          <p:cNvSpPr>
            <a:spLocks noGrp="1"/>
          </p:cNvSpPr>
          <p:nvPr>
            <p:ph idx="16"/>
          </p:nvPr>
        </p:nvSpPr>
        <p:spPr>
          <a:xfrm>
            <a:off x="458724" y="1925194"/>
            <a:ext cx="5157216" cy="3608832"/>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 xmlns:a16="http://schemas.microsoft.com/office/drawing/2014/main" id="{77E6EEC3-13A2-7045-9ED0-B5291565BBFF}"/>
              </a:ext>
            </a:extLst>
          </p:cNvPr>
          <p:cNvSpPr>
            <a:spLocks noGrp="1"/>
          </p:cNvSpPr>
          <p:nvPr>
            <p:ph idx="17"/>
          </p:nvPr>
        </p:nvSpPr>
        <p:spPr>
          <a:xfrm>
            <a:off x="6217920" y="1925194"/>
            <a:ext cx="5157216" cy="3608832"/>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6">
            <a:extLst>
              <a:ext uri="{FF2B5EF4-FFF2-40B4-BE49-F238E27FC236}">
                <a16:creationId xmlns="" xmlns:a16="http://schemas.microsoft.com/office/drawing/2014/main" id="{FA8CB243-6601-E448-9353-A0AB83049AF2}"/>
              </a:ext>
            </a:extLst>
          </p:cNvPr>
          <p:cNvSpPr>
            <a:spLocks noGrp="1"/>
          </p:cNvSpPr>
          <p:nvPr>
            <p:ph type="body" sz="quarter" idx="13" hasCustomPrompt="1"/>
          </p:nvPr>
        </p:nvSpPr>
        <p:spPr>
          <a:xfrm>
            <a:off x="458724" y="1283602"/>
            <a:ext cx="5157216" cy="509227"/>
          </a:xfrm>
        </p:spPr>
        <p:txBody>
          <a:bodyPr/>
          <a:lstStyle>
            <a:lvl1pPr>
              <a:lnSpc>
                <a:spcPts val="1600"/>
              </a:lnSpc>
              <a:defRPr sz="1600" b="1" i="0" cap="none" baseline="0">
                <a:solidFill>
                  <a:schemeClr val="tx2"/>
                </a:solidFill>
                <a:latin typeface="+mn-lt"/>
              </a:defRPr>
            </a:lvl1pPr>
          </a:lstStyle>
          <a:p>
            <a:pPr lvl="0"/>
            <a:r>
              <a:rPr lang="en-US" dirty="0"/>
              <a:t>Click to edit master text styles</a:t>
            </a:r>
          </a:p>
        </p:txBody>
      </p:sp>
      <p:sp>
        <p:nvSpPr>
          <p:cNvPr id="16" name="Text Placeholder 6">
            <a:extLst>
              <a:ext uri="{FF2B5EF4-FFF2-40B4-BE49-F238E27FC236}">
                <a16:creationId xmlns="" xmlns:a16="http://schemas.microsoft.com/office/drawing/2014/main" id="{F0A8FD79-855D-FC46-936D-3A70720DFC5B}"/>
              </a:ext>
            </a:extLst>
          </p:cNvPr>
          <p:cNvSpPr>
            <a:spLocks noGrp="1"/>
          </p:cNvSpPr>
          <p:nvPr>
            <p:ph type="body" sz="quarter" idx="18" hasCustomPrompt="1"/>
          </p:nvPr>
        </p:nvSpPr>
        <p:spPr>
          <a:xfrm>
            <a:off x="6217920" y="1283602"/>
            <a:ext cx="5157216" cy="509227"/>
          </a:xfrm>
        </p:spPr>
        <p:txBody>
          <a:bodyPr/>
          <a:lstStyle>
            <a:lvl1pPr>
              <a:lnSpc>
                <a:spcPts val="1600"/>
              </a:lnSpc>
              <a:defRPr sz="1600" b="1" i="0" cap="none" baseline="0">
                <a:solidFill>
                  <a:schemeClr val="tx2"/>
                </a:solidFill>
                <a:latin typeface="+mn-lt"/>
              </a:defRPr>
            </a:lvl1pPr>
          </a:lstStyle>
          <a:p>
            <a:pPr lvl="0"/>
            <a:r>
              <a:rPr lang="en-US" dirty="0"/>
              <a:t>Click to edit master text styles</a:t>
            </a:r>
          </a:p>
        </p:txBody>
      </p:sp>
      <p:sp>
        <p:nvSpPr>
          <p:cNvPr id="4" name="Fußzeilenplatzhalter 3">
            <a:extLst>
              <a:ext uri="{FF2B5EF4-FFF2-40B4-BE49-F238E27FC236}">
                <a16:creationId xmlns="" xmlns:a16="http://schemas.microsoft.com/office/drawing/2014/main" id="{7F1CB746-E34B-FA1D-D6FE-5DE122F24147}"/>
              </a:ext>
            </a:extLst>
          </p:cNvPr>
          <p:cNvSpPr>
            <a:spLocks noGrp="1"/>
          </p:cNvSpPr>
          <p:nvPr>
            <p:ph type="ftr" sz="quarter" idx="19"/>
          </p:nvPr>
        </p:nvSpPr>
        <p:spPr/>
        <p:txBody>
          <a:bodyPr/>
          <a:lstStyle/>
          <a:p>
            <a:endParaRPr lang="en-US" dirty="0"/>
          </a:p>
        </p:txBody>
      </p:sp>
      <p:sp>
        <p:nvSpPr>
          <p:cNvPr id="5" name="Foliennummernplatzhalter 4">
            <a:extLst>
              <a:ext uri="{FF2B5EF4-FFF2-40B4-BE49-F238E27FC236}">
                <a16:creationId xmlns="" xmlns:a16="http://schemas.microsoft.com/office/drawing/2014/main" id="{C5089190-6BCF-7590-9B4D-F6168DB7620C}"/>
              </a:ext>
            </a:extLst>
          </p:cNvPr>
          <p:cNvSpPr>
            <a:spLocks noGrp="1"/>
          </p:cNvSpPr>
          <p:nvPr>
            <p:ph type="sldNum" sz="quarter" idx="20"/>
          </p:nvPr>
        </p:nvSpPr>
        <p:spPr/>
        <p:txBody>
          <a:bodyPr/>
          <a:lstStyle/>
          <a:p>
            <a:fld id="{0E627469-E42A-6C49-B11C-E8BEC0D4F63F}" type="slidenum">
              <a:rPr lang="en-US" smtClean="0"/>
              <a:pPr/>
              <a:t>‹#›</a:t>
            </a:fld>
            <a:endParaRPr lang="en-US" dirty="0"/>
          </a:p>
        </p:txBody>
      </p:sp>
    </p:spTree>
    <p:extLst>
      <p:ext uri="{BB962C8B-B14F-4D97-AF65-F5344CB8AC3E}">
        <p14:creationId xmlns:p14="http://schemas.microsoft.com/office/powerpoint/2010/main" val="2079021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14EFA1-7250-CA49-B2BF-8ED200C2B907}"/>
              </a:ext>
            </a:extLst>
          </p:cNvPr>
          <p:cNvSpPr>
            <a:spLocks noGrp="1"/>
          </p:cNvSpPr>
          <p:nvPr>
            <p:ph type="title" hasCustomPrompt="1"/>
          </p:nvPr>
        </p:nvSpPr>
        <p:spPr>
          <a:xfrm>
            <a:off x="458724" y="466004"/>
            <a:ext cx="7543800" cy="988686"/>
          </a:xfrm>
          <a:prstGeom prst="rect">
            <a:avLst/>
          </a:prstGeom>
        </p:spPr>
        <p:txBody>
          <a:bodyPr/>
          <a:lstStyle>
            <a:lvl1pPr>
              <a:defRPr/>
            </a:lvl1pPr>
          </a:lstStyle>
          <a:p>
            <a:r>
              <a:rPr lang="en-US" dirty="0"/>
              <a:t>Click to edit master title style</a:t>
            </a:r>
          </a:p>
        </p:txBody>
      </p:sp>
      <p:sp>
        <p:nvSpPr>
          <p:cNvPr id="6" name="TextBox 5">
            <a:extLst>
              <a:ext uri="{FF2B5EF4-FFF2-40B4-BE49-F238E27FC236}">
                <a16:creationId xmlns="" xmlns:a16="http://schemas.microsoft.com/office/drawing/2014/main" id="{D7F1FC1E-B3CF-2E4C-88D3-83951499E0C7}"/>
              </a:ext>
            </a:extLst>
          </p:cNvPr>
          <p:cNvSpPr txBox="1"/>
          <p:nvPr userDrawn="1"/>
        </p:nvSpPr>
        <p:spPr>
          <a:xfrm>
            <a:off x="9425940" y="-762000"/>
            <a:ext cx="0" cy="0"/>
          </a:xfrm>
          <a:prstGeom prst="rect">
            <a:avLst/>
          </a:prstGeom>
          <a:noFill/>
        </p:spPr>
        <p:txBody>
          <a:bodyPr wrap="none" lIns="0" tIns="0" rIns="0" bIns="0" rtlCol="0">
            <a:noAutofit/>
          </a:bodyPr>
          <a:lstStyle/>
          <a:p>
            <a:pPr algn="l"/>
            <a:endParaRPr lang="en-US" sz="1600"/>
          </a:p>
        </p:txBody>
      </p:sp>
      <p:sp>
        <p:nvSpPr>
          <p:cNvPr id="4" name="Fußzeilenplatzhalter 3">
            <a:extLst>
              <a:ext uri="{FF2B5EF4-FFF2-40B4-BE49-F238E27FC236}">
                <a16:creationId xmlns="" xmlns:a16="http://schemas.microsoft.com/office/drawing/2014/main" id="{C7FA038D-5B69-E2CF-467A-3593769501EF}"/>
              </a:ext>
            </a:extLst>
          </p:cNvPr>
          <p:cNvSpPr>
            <a:spLocks noGrp="1"/>
          </p:cNvSpPr>
          <p:nvPr>
            <p:ph type="ftr" sz="quarter" idx="10"/>
          </p:nvPr>
        </p:nvSpPr>
        <p:spPr/>
        <p:txBody>
          <a:bodyPr/>
          <a:lstStyle/>
          <a:p>
            <a:endParaRPr lang="en-US" dirty="0"/>
          </a:p>
        </p:txBody>
      </p:sp>
      <p:sp>
        <p:nvSpPr>
          <p:cNvPr id="7" name="Foliennummernplatzhalter 6">
            <a:extLst>
              <a:ext uri="{FF2B5EF4-FFF2-40B4-BE49-F238E27FC236}">
                <a16:creationId xmlns="" xmlns:a16="http://schemas.microsoft.com/office/drawing/2014/main" id="{84D08161-8ABA-6E56-4802-FE342CF3CBBD}"/>
              </a:ext>
            </a:extLst>
          </p:cNvPr>
          <p:cNvSpPr>
            <a:spLocks noGrp="1"/>
          </p:cNvSpPr>
          <p:nvPr>
            <p:ph type="sldNum" sz="quarter" idx="11"/>
          </p:nvPr>
        </p:nvSpPr>
        <p:spPr/>
        <p:txBody>
          <a:bodyPr/>
          <a:lstStyle/>
          <a:p>
            <a:fld id="{0E627469-E42A-6C49-B11C-E8BEC0D4F63F}" type="slidenum">
              <a:rPr lang="en-US" smtClean="0"/>
              <a:pPr/>
              <a:t>‹#›</a:t>
            </a:fld>
            <a:endParaRPr lang="en-US" dirty="0"/>
          </a:p>
        </p:txBody>
      </p:sp>
    </p:spTree>
    <p:extLst>
      <p:ext uri="{BB962C8B-B14F-4D97-AF65-F5344CB8AC3E}">
        <p14:creationId xmlns:p14="http://schemas.microsoft.com/office/powerpoint/2010/main" val="535992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line Title and Subhead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14EFA1-7250-CA49-B2BF-8ED200C2B907}"/>
              </a:ext>
            </a:extLst>
          </p:cNvPr>
          <p:cNvSpPr>
            <a:spLocks noGrp="1"/>
          </p:cNvSpPr>
          <p:nvPr>
            <p:ph type="title" hasCustomPrompt="1"/>
          </p:nvPr>
        </p:nvSpPr>
        <p:spPr>
          <a:xfrm>
            <a:off x="458724" y="466004"/>
            <a:ext cx="7543800" cy="731520"/>
          </a:xfrm>
          <a:prstGeom prst="rect">
            <a:avLst/>
          </a:prstGeom>
        </p:spPr>
        <p:txBody>
          <a:bodyPr/>
          <a:lstStyle>
            <a:lvl1pPr>
              <a:defRPr/>
            </a:lvl1pPr>
          </a:lstStyle>
          <a:p>
            <a:r>
              <a:rPr lang="en-US" dirty="0"/>
              <a:t>Click to edit master title style</a:t>
            </a:r>
          </a:p>
        </p:txBody>
      </p:sp>
      <p:sp>
        <p:nvSpPr>
          <p:cNvPr id="7" name="Text Placeholder 6">
            <a:extLst>
              <a:ext uri="{FF2B5EF4-FFF2-40B4-BE49-F238E27FC236}">
                <a16:creationId xmlns="" xmlns:a16="http://schemas.microsoft.com/office/drawing/2014/main" id="{D21CD3A8-1AEB-6340-B8E2-C53880DE586F}"/>
              </a:ext>
            </a:extLst>
          </p:cNvPr>
          <p:cNvSpPr>
            <a:spLocks noGrp="1"/>
          </p:cNvSpPr>
          <p:nvPr>
            <p:ph type="body" sz="quarter" idx="13" hasCustomPrompt="1"/>
          </p:nvPr>
        </p:nvSpPr>
        <p:spPr>
          <a:xfrm>
            <a:off x="458724" y="1301750"/>
            <a:ext cx="10125542" cy="539496"/>
          </a:xfrm>
        </p:spPr>
        <p:txBody>
          <a:bodyPr/>
          <a:lstStyle>
            <a:lvl1pPr>
              <a:lnSpc>
                <a:spcPts val="1600"/>
              </a:lnSpc>
              <a:defRPr sz="1400" b="1" i="0" cap="none" baseline="0">
                <a:solidFill>
                  <a:schemeClr val="tx2"/>
                </a:solidFill>
                <a:latin typeface="+mn-lt"/>
              </a:defRPr>
            </a:lvl1pPr>
          </a:lstStyle>
          <a:p>
            <a:pPr lvl="0"/>
            <a:r>
              <a:rPr lang="en-US" dirty="0"/>
              <a:t>Click to edit master text styles</a:t>
            </a:r>
          </a:p>
        </p:txBody>
      </p:sp>
      <p:sp>
        <p:nvSpPr>
          <p:cNvPr id="4" name="Fußzeilenplatzhalter 3">
            <a:extLst>
              <a:ext uri="{FF2B5EF4-FFF2-40B4-BE49-F238E27FC236}">
                <a16:creationId xmlns="" xmlns:a16="http://schemas.microsoft.com/office/drawing/2014/main" id="{9AFF95FD-DE37-91EE-DF91-A60D86E83AC8}"/>
              </a:ext>
            </a:extLst>
          </p:cNvPr>
          <p:cNvSpPr>
            <a:spLocks noGrp="1"/>
          </p:cNvSpPr>
          <p:nvPr>
            <p:ph type="ftr" sz="quarter" idx="14"/>
          </p:nvPr>
        </p:nvSpPr>
        <p:spPr/>
        <p:txBody>
          <a:bodyPr/>
          <a:lstStyle/>
          <a:p>
            <a:endParaRPr lang="en-US" dirty="0"/>
          </a:p>
        </p:txBody>
      </p:sp>
      <p:sp>
        <p:nvSpPr>
          <p:cNvPr id="6" name="Foliennummernplatzhalter 5">
            <a:extLst>
              <a:ext uri="{FF2B5EF4-FFF2-40B4-BE49-F238E27FC236}">
                <a16:creationId xmlns="" xmlns:a16="http://schemas.microsoft.com/office/drawing/2014/main" id="{0BE9516C-4E8C-D426-8DB2-8A38777AB0A2}"/>
              </a:ext>
            </a:extLst>
          </p:cNvPr>
          <p:cNvSpPr>
            <a:spLocks noGrp="1"/>
          </p:cNvSpPr>
          <p:nvPr>
            <p:ph type="sldNum" sz="quarter" idx="15"/>
          </p:nvPr>
        </p:nvSpPr>
        <p:spPr/>
        <p:txBody>
          <a:bodyPr/>
          <a:lstStyle/>
          <a:p>
            <a:fld id="{0E627469-E42A-6C49-B11C-E8BEC0D4F63F}" type="slidenum">
              <a:rPr lang="en-US" smtClean="0"/>
              <a:pPr/>
              <a:t>‹#›</a:t>
            </a:fld>
            <a:endParaRPr lang="en-US" dirty="0"/>
          </a:p>
        </p:txBody>
      </p:sp>
    </p:spTree>
    <p:extLst>
      <p:ext uri="{BB962C8B-B14F-4D97-AF65-F5344CB8AC3E}">
        <p14:creationId xmlns:p14="http://schemas.microsoft.com/office/powerpoint/2010/main" val="2927664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Line Title and Subhead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14EFA1-7250-CA49-B2BF-8ED200C2B907}"/>
              </a:ext>
            </a:extLst>
          </p:cNvPr>
          <p:cNvSpPr>
            <a:spLocks noGrp="1"/>
          </p:cNvSpPr>
          <p:nvPr>
            <p:ph type="title" hasCustomPrompt="1"/>
          </p:nvPr>
        </p:nvSpPr>
        <p:spPr>
          <a:xfrm>
            <a:off x="458724" y="466004"/>
            <a:ext cx="7543800" cy="385022"/>
          </a:xfrm>
          <a:prstGeom prst="rect">
            <a:avLst/>
          </a:prstGeom>
        </p:spPr>
        <p:txBody>
          <a:bodyPr/>
          <a:lstStyle>
            <a:lvl1pPr>
              <a:defRPr/>
            </a:lvl1pPr>
          </a:lstStyle>
          <a:p>
            <a:r>
              <a:rPr lang="en-US" dirty="0"/>
              <a:t>Click to edit master title style</a:t>
            </a:r>
          </a:p>
        </p:txBody>
      </p:sp>
      <p:sp>
        <p:nvSpPr>
          <p:cNvPr id="7" name="Text Placeholder 6">
            <a:extLst>
              <a:ext uri="{FF2B5EF4-FFF2-40B4-BE49-F238E27FC236}">
                <a16:creationId xmlns="" xmlns:a16="http://schemas.microsoft.com/office/drawing/2014/main" id="{D21CD3A8-1AEB-6340-B8E2-C53880DE586F}"/>
              </a:ext>
            </a:extLst>
          </p:cNvPr>
          <p:cNvSpPr>
            <a:spLocks noGrp="1"/>
          </p:cNvSpPr>
          <p:nvPr>
            <p:ph type="body" sz="quarter" idx="13" hasCustomPrompt="1"/>
          </p:nvPr>
        </p:nvSpPr>
        <p:spPr>
          <a:xfrm>
            <a:off x="458724" y="952181"/>
            <a:ext cx="10125542" cy="539496"/>
          </a:xfrm>
        </p:spPr>
        <p:txBody>
          <a:bodyPr/>
          <a:lstStyle>
            <a:lvl1pPr>
              <a:lnSpc>
                <a:spcPts val="1600"/>
              </a:lnSpc>
              <a:defRPr sz="1400" b="1" i="0" cap="none" baseline="0">
                <a:solidFill>
                  <a:schemeClr val="tx2"/>
                </a:solidFill>
                <a:latin typeface="+mn-lt"/>
              </a:defRPr>
            </a:lvl1pPr>
          </a:lstStyle>
          <a:p>
            <a:pPr lvl="0"/>
            <a:r>
              <a:rPr lang="en-US" dirty="0"/>
              <a:t>Click to edit master text styles</a:t>
            </a:r>
          </a:p>
        </p:txBody>
      </p:sp>
      <p:sp>
        <p:nvSpPr>
          <p:cNvPr id="4" name="Fußzeilenplatzhalter 3">
            <a:extLst>
              <a:ext uri="{FF2B5EF4-FFF2-40B4-BE49-F238E27FC236}">
                <a16:creationId xmlns="" xmlns:a16="http://schemas.microsoft.com/office/drawing/2014/main" id="{FC41AF93-4031-55AD-7874-58D5A704E1AA}"/>
              </a:ext>
            </a:extLst>
          </p:cNvPr>
          <p:cNvSpPr>
            <a:spLocks noGrp="1"/>
          </p:cNvSpPr>
          <p:nvPr>
            <p:ph type="ftr" sz="quarter" idx="14"/>
          </p:nvPr>
        </p:nvSpPr>
        <p:spPr/>
        <p:txBody>
          <a:bodyPr/>
          <a:lstStyle/>
          <a:p>
            <a:endParaRPr lang="en-US" dirty="0"/>
          </a:p>
        </p:txBody>
      </p:sp>
      <p:sp>
        <p:nvSpPr>
          <p:cNvPr id="6" name="Foliennummernplatzhalter 5">
            <a:extLst>
              <a:ext uri="{FF2B5EF4-FFF2-40B4-BE49-F238E27FC236}">
                <a16:creationId xmlns="" xmlns:a16="http://schemas.microsoft.com/office/drawing/2014/main" id="{DA91399D-CC41-3FA9-2D4D-2506F81F21B5}"/>
              </a:ext>
            </a:extLst>
          </p:cNvPr>
          <p:cNvSpPr>
            <a:spLocks noGrp="1"/>
          </p:cNvSpPr>
          <p:nvPr>
            <p:ph type="sldNum" sz="quarter" idx="15"/>
          </p:nvPr>
        </p:nvSpPr>
        <p:spPr/>
        <p:txBody>
          <a:bodyPr/>
          <a:lstStyle/>
          <a:p>
            <a:fld id="{0E627469-E42A-6C49-B11C-E8BEC0D4F63F}" type="slidenum">
              <a:rPr lang="en-US" smtClean="0"/>
              <a:pPr/>
              <a:t>‹#›</a:t>
            </a:fld>
            <a:endParaRPr lang="en-US" dirty="0"/>
          </a:p>
        </p:txBody>
      </p:sp>
    </p:spTree>
    <p:extLst>
      <p:ext uri="{BB962C8B-B14F-4D97-AF65-F5344CB8AC3E}">
        <p14:creationId xmlns:p14="http://schemas.microsoft.com/office/powerpoint/2010/main" val="137733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ußzeilenplatzhalter 2">
            <a:extLst>
              <a:ext uri="{FF2B5EF4-FFF2-40B4-BE49-F238E27FC236}">
                <a16:creationId xmlns="" xmlns:a16="http://schemas.microsoft.com/office/drawing/2014/main" id="{8A1030E0-CA78-AD66-40E0-A637D9C2B0B1}"/>
              </a:ext>
            </a:extLst>
          </p:cNvPr>
          <p:cNvSpPr>
            <a:spLocks noGrp="1"/>
          </p:cNvSpPr>
          <p:nvPr>
            <p:ph type="ftr" sz="quarter" idx="10"/>
          </p:nvPr>
        </p:nvSpPr>
        <p:spPr/>
        <p:txBody>
          <a:bodyPr/>
          <a:lstStyle/>
          <a:p>
            <a:endParaRPr lang="en-US" dirty="0"/>
          </a:p>
        </p:txBody>
      </p:sp>
      <p:sp>
        <p:nvSpPr>
          <p:cNvPr id="5" name="Foliennummernplatzhalter 4">
            <a:extLst>
              <a:ext uri="{FF2B5EF4-FFF2-40B4-BE49-F238E27FC236}">
                <a16:creationId xmlns="" xmlns:a16="http://schemas.microsoft.com/office/drawing/2014/main" id="{3FD06A17-1E1E-BFCC-C588-B7A7E5815623}"/>
              </a:ext>
            </a:extLst>
          </p:cNvPr>
          <p:cNvSpPr>
            <a:spLocks noGrp="1"/>
          </p:cNvSpPr>
          <p:nvPr>
            <p:ph type="sldNum" sz="quarter" idx="11"/>
          </p:nvPr>
        </p:nvSpPr>
        <p:spPr/>
        <p:txBody>
          <a:bodyPr/>
          <a:lstStyle/>
          <a:p>
            <a:fld id="{0E627469-E42A-6C49-B11C-E8BEC0D4F63F}" type="slidenum">
              <a:rPr lang="en-US" smtClean="0"/>
              <a:pPr/>
              <a:t>‹#›</a:t>
            </a:fld>
            <a:endParaRPr lang="en-US" dirty="0"/>
          </a:p>
        </p:txBody>
      </p:sp>
    </p:spTree>
    <p:extLst>
      <p:ext uri="{BB962C8B-B14F-4D97-AF65-F5344CB8AC3E}">
        <p14:creationId xmlns:p14="http://schemas.microsoft.com/office/powerpoint/2010/main" val="564241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F364A-640E-4F4E-82A5-F897D2BE1BA2}"/>
              </a:ext>
            </a:extLst>
          </p:cNvPr>
          <p:cNvSpPr>
            <a:spLocks noGrp="1"/>
          </p:cNvSpPr>
          <p:nvPr>
            <p:ph type="ctrTitle"/>
          </p:nvPr>
        </p:nvSpPr>
        <p:spPr>
          <a:xfrm>
            <a:off x="471027" y="2500329"/>
            <a:ext cx="7668702" cy="1210280"/>
          </a:xfrm>
          <a:prstGeom prst="rect">
            <a:avLst/>
          </a:prstGeom>
        </p:spPr>
        <p:txBody>
          <a:bodyPr anchor="t"/>
          <a:lstStyle>
            <a:lvl1pPr algn="l">
              <a:lnSpc>
                <a:spcPts val="4400"/>
              </a:lnSpc>
              <a:defRPr sz="4400" cap="all" normalizeH="0" baseline="0">
                <a:solidFill>
                  <a:schemeClr val="tx2"/>
                </a:solidFill>
              </a:defRPr>
            </a:lvl1pPr>
          </a:lstStyle>
          <a:p>
            <a:r>
              <a:rPr lang="en-US" dirty="0"/>
              <a:t>Click to edit Master title style</a:t>
            </a:r>
          </a:p>
        </p:txBody>
      </p:sp>
      <p:sp>
        <p:nvSpPr>
          <p:cNvPr id="9" name="Text Placeholder 8">
            <a:extLst>
              <a:ext uri="{FF2B5EF4-FFF2-40B4-BE49-F238E27FC236}">
                <a16:creationId xmlns="" xmlns:a16="http://schemas.microsoft.com/office/drawing/2014/main" id="{C106429B-9785-1C45-B4C2-518B32AA8AF1}"/>
              </a:ext>
            </a:extLst>
          </p:cNvPr>
          <p:cNvSpPr>
            <a:spLocks noGrp="1"/>
          </p:cNvSpPr>
          <p:nvPr>
            <p:ph type="body" sz="quarter" idx="12"/>
          </p:nvPr>
        </p:nvSpPr>
        <p:spPr>
          <a:xfrm>
            <a:off x="471027" y="3954529"/>
            <a:ext cx="7668700" cy="944029"/>
          </a:xfrm>
        </p:spPr>
        <p:txBody>
          <a:bodyPr/>
          <a:lstStyle>
            <a:lvl1pPr>
              <a:lnSpc>
                <a:spcPts val="1800"/>
              </a:lnSpc>
              <a:spcBef>
                <a:spcPts val="0"/>
              </a:spcBef>
              <a:spcAft>
                <a:spcPts val="800"/>
              </a:spcAft>
              <a:defRPr sz="1600">
                <a:solidFill>
                  <a:schemeClr val="tx2"/>
                </a:solidFill>
              </a:defRPr>
            </a:lvl1pPr>
          </a:lstStyle>
          <a:p>
            <a:pPr lvl="0"/>
            <a:r>
              <a:rPr lang="en-US" dirty="0"/>
              <a:t>Click to edit Master text styles</a:t>
            </a:r>
          </a:p>
        </p:txBody>
      </p:sp>
      <p:pic>
        <p:nvPicPr>
          <p:cNvPr id="10" name="Picture 9">
            <a:extLst>
              <a:ext uri="{FF2B5EF4-FFF2-40B4-BE49-F238E27FC236}">
                <a16:creationId xmlns="" xmlns:a16="http://schemas.microsoft.com/office/drawing/2014/main" id="{FFED79CB-A6F6-F84E-93B4-FD39DD3A6321}"/>
              </a:ext>
            </a:extLst>
          </p:cNvPr>
          <p:cNvPicPr>
            <a:picLocks noChangeAspect="1"/>
          </p:cNvPicPr>
          <p:nvPr userDrawn="1"/>
        </p:nvPicPr>
        <p:blipFill>
          <a:blip r:embed="rId3"/>
          <a:stretch>
            <a:fillRect/>
          </a:stretch>
        </p:blipFill>
        <p:spPr>
          <a:xfrm>
            <a:off x="10876998" y="5991035"/>
            <a:ext cx="850900" cy="457200"/>
          </a:xfrm>
          <a:prstGeom prst="rect">
            <a:avLst/>
          </a:prstGeom>
        </p:spPr>
      </p:pic>
      <p:sp>
        <p:nvSpPr>
          <p:cNvPr id="5" name="Footer Placeholder 3">
            <a:extLst>
              <a:ext uri="{FF2B5EF4-FFF2-40B4-BE49-F238E27FC236}">
                <a16:creationId xmlns="" xmlns:a16="http://schemas.microsoft.com/office/drawing/2014/main" id="{15DC3780-7F7D-4B1D-8939-EC05BC78F82E}"/>
              </a:ext>
            </a:extLst>
          </p:cNvPr>
          <p:cNvSpPr txBox="1">
            <a:spLocks/>
          </p:cNvSpPr>
          <p:nvPr userDrawn="1"/>
        </p:nvSpPr>
        <p:spPr>
          <a:xfrm>
            <a:off x="471027" y="6083110"/>
            <a:ext cx="9674100" cy="365125"/>
          </a:xfrm>
          <a:prstGeom prst="rect">
            <a:avLst/>
          </a:prstGeom>
        </p:spPr>
        <p:txBody>
          <a:bodyPr vert="horz" lIns="0" tIns="0" rIns="0" bIns="0" rtlCol="0" anchor="b">
            <a:noAutofit/>
          </a:bodyPr>
          <a:lstStyle>
            <a:defPPr>
              <a:defRPr lang="en-US"/>
            </a:defPPr>
            <a:lvl1pPr marL="0" algn="l" defTabSz="914400" rtl="0" eaLnBrk="1" fontAlgn="ctr" latinLnBrk="0" hangingPunct="1">
              <a:defRPr sz="9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r>
              <a:rPr lang="en-US" b="1"/>
              <a:t>Please see the full Important Safety Information on slide 4 and accompanying Prescribing Information and Medication Guide available at this presentation. </a:t>
            </a:r>
            <a:r>
              <a:rPr lang="en-US"/>
              <a:t/>
            </a:r>
            <a:br>
              <a:rPr lang="en-US"/>
            </a:br>
            <a:r>
              <a:rPr lang="en-US"/>
              <a:t>Omvoh™ and its delivery device base are trademarks owned or licensed by Eli Lilly and Company, its subsidiaries, or affiliates.</a:t>
            </a:r>
          </a:p>
          <a:p>
            <a:r>
              <a:rPr lang="en-US"/>
              <a:t>PP-MR-US-0170 04/2023 ©Lilly USA, LLC 2023. All rights reserved.</a:t>
            </a:r>
          </a:p>
        </p:txBody>
      </p:sp>
    </p:spTree>
    <p:extLst>
      <p:ext uri="{BB962C8B-B14F-4D97-AF65-F5344CB8AC3E}">
        <p14:creationId xmlns:p14="http://schemas.microsoft.com/office/powerpoint/2010/main" val="602387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A8831709-D1C4-6345-9AD8-8B8D7019635D}"/>
              </a:ext>
            </a:extLst>
          </p:cNvPr>
          <p:cNvSpPr>
            <a:spLocks noGrp="1"/>
          </p:cNvSpPr>
          <p:nvPr>
            <p:ph type="ctrTitle"/>
          </p:nvPr>
        </p:nvSpPr>
        <p:spPr>
          <a:xfrm>
            <a:off x="471027" y="2434069"/>
            <a:ext cx="7668702" cy="1210280"/>
          </a:xfrm>
          <a:prstGeom prst="rect">
            <a:avLst/>
          </a:prstGeom>
        </p:spPr>
        <p:txBody>
          <a:bodyPr anchor="b"/>
          <a:lstStyle>
            <a:lvl1pPr algn="l">
              <a:lnSpc>
                <a:spcPts val="4400"/>
              </a:lnSpc>
              <a:defRPr sz="4400" cap="all" normalizeH="0" baseline="0">
                <a:solidFill>
                  <a:schemeClr val="tx2"/>
                </a:solidFill>
              </a:defRPr>
            </a:lvl1pPr>
          </a:lstStyle>
          <a:p>
            <a:r>
              <a:rPr lang="en-US" dirty="0"/>
              <a:t>Click to edit Master title style</a:t>
            </a:r>
          </a:p>
        </p:txBody>
      </p:sp>
      <p:sp>
        <p:nvSpPr>
          <p:cNvPr id="3" name="Footer Placeholder 3">
            <a:extLst>
              <a:ext uri="{FF2B5EF4-FFF2-40B4-BE49-F238E27FC236}">
                <a16:creationId xmlns="" xmlns:a16="http://schemas.microsoft.com/office/drawing/2014/main" id="{A07AC3CE-28E0-46FC-8C77-AF8F46C553EA}"/>
              </a:ext>
            </a:extLst>
          </p:cNvPr>
          <p:cNvSpPr txBox="1">
            <a:spLocks/>
          </p:cNvSpPr>
          <p:nvPr userDrawn="1"/>
        </p:nvSpPr>
        <p:spPr>
          <a:xfrm>
            <a:off x="471027" y="6083110"/>
            <a:ext cx="9674100" cy="365125"/>
          </a:xfrm>
          <a:prstGeom prst="rect">
            <a:avLst/>
          </a:prstGeom>
        </p:spPr>
        <p:txBody>
          <a:bodyPr vert="horz" lIns="0" tIns="0" rIns="0" bIns="0" rtlCol="0" anchor="b">
            <a:noAutofit/>
          </a:bodyPr>
          <a:lstStyle>
            <a:defPPr>
              <a:defRPr lang="en-US"/>
            </a:defPPr>
            <a:lvl1pPr marL="0" algn="l" defTabSz="914400" rtl="0" eaLnBrk="1" fontAlgn="ctr" latinLnBrk="0" hangingPunct="1">
              <a:defRPr sz="9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21780438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C795E730-7995-4549-89BB-1D66852A43C7}"/>
              </a:ext>
            </a:extLst>
          </p:cNvPr>
          <p:cNvSpPr>
            <a:spLocks noGrp="1"/>
          </p:cNvSpPr>
          <p:nvPr>
            <p:ph type="ctrTitle"/>
          </p:nvPr>
        </p:nvSpPr>
        <p:spPr>
          <a:xfrm>
            <a:off x="471027" y="2434069"/>
            <a:ext cx="7668702" cy="1210280"/>
          </a:xfrm>
          <a:prstGeom prst="rect">
            <a:avLst/>
          </a:prstGeom>
        </p:spPr>
        <p:txBody>
          <a:bodyPr anchor="b"/>
          <a:lstStyle>
            <a:lvl1pPr algn="l">
              <a:lnSpc>
                <a:spcPts val="4400"/>
              </a:lnSpc>
              <a:defRPr sz="4400" cap="all" normalizeH="0" baseline="0">
                <a:solidFill>
                  <a:schemeClr val="tx2"/>
                </a:solidFill>
              </a:defRPr>
            </a:lvl1pPr>
          </a:lstStyle>
          <a:p>
            <a:r>
              <a:rPr lang="en-US" dirty="0"/>
              <a:t>Click to edit Master title style</a:t>
            </a:r>
          </a:p>
        </p:txBody>
      </p:sp>
      <p:sp>
        <p:nvSpPr>
          <p:cNvPr id="2" name="Footer Placeholder 3">
            <a:extLst>
              <a:ext uri="{FF2B5EF4-FFF2-40B4-BE49-F238E27FC236}">
                <a16:creationId xmlns="" xmlns:a16="http://schemas.microsoft.com/office/drawing/2014/main" id="{5615413A-E3AC-A1A6-652D-4562C08D7EE1}"/>
              </a:ext>
            </a:extLst>
          </p:cNvPr>
          <p:cNvSpPr txBox="1">
            <a:spLocks/>
          </p:cNvSpPr>
          <p:nvPr userDrawn="1"/>
        </p:nvSpPr>
        <p:spPr>
          <a:xfrm>
            <a:off x="471027" y="6083110"/>
            <a:ext cx="9674100" cy="365125"/>
          </a:xfrm>
          <a:prstGeom prst="rect">
            <a:avLst/>
          </a:prstGeom>
        </p:spPr>
        <p:txBody>
          <a:bodyPr vert="horz" lIns="0" tIns="0" rIns="0" bIns="0" rtlCol="0" anchor="b">
            <a:noAutofit/>
          </a:bodyPr>
          <a:lstStyle>
            <a:defPPr>
              <a:defRPr lang="en-US"/>
            </a:defPPr>
            <a:lvl1pPr marL="0" algn="l" defTabSz="914400" rtl="0" eaLnBrk="1" fontAlgn="ctr" latinLnBrk="0" hangingPunct="1">
              <a:defRPr sz="9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69225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8A0443BA-257D-6D4E-95AA-2E968CB102EA}"/>
              </a:ext>
            </a:extLst>
          </p:cNvPr>
          <p:cNvSpPr>
            <a:spLocks noGrp="1"/>
          </p:cNvSpPr>
          <p:nvPr>
            <p:ph type="ctrTitle"/>
          </p:nvPr>
        </p:nvSpPr>
        <p:spPr>
          <a:xfrm>
            <a:off x="471027" y="2434069"/>
            <a:ext cx="7668702" cy="1210280"/>
          </a:xfrm>
          <a:prstGeom prst="rect">
            <a:avLst/>
          </a:prstGeom>
        </p:spPr>
        <p:txBody>
          <a:bodyPr anchor="b"/>
          <a:lstStyle>
            <a:lvl1pPr algn="l">
              <a:lnSpc>
                <a:spcPts val="4400"/>
              </a:lnSpc>
              <a:defRPr sz="4400" cap="all" normalizeH="0" baseline="0">
                <a:solidFill>
                  <a:schemeClr val="tx2"/>
                </a:solidFill>
              </a:defRPr>
            </a:lvl1pPr>
          </a:lstStyle>
          <a:p>
            <a:r>
              <a:rPr lang="en-US" dirty="0"/>
              <a:t>Click to edit Master title style</a:t>
            </a:r>
          </a:p>
        </p:txBody>
      </p:sp>
      <p:sp>
        <p:nvSpPr>
          <p:cNvPr id="2" name="Footer Placeholder 3">
            <a:extLst>
              <a:ext uri="{FF2B5EF4-FFF2-40B4-BE49-F238E27FC236}">
                <a16:creationId xmlns="" xmlns:a16="http://schemas.microsoft.com/office/drawing/2014/main" id="{20B12317-1A27-9981-8E57-936104AA3EAB}"/>
              </a:ext>
            </a:extLst>
          </p:cNvPr>
          <p:cNvSpPr txBox="1">
            <a:spLocks/>
          </p:cNvSpPr>
          <p:nvPr userDrawn="1"/>
        </p:nvSpPr>
        <p:spPr>
          <a:xfrm>
            <a:off x="471027" y="6083110"/>
            <a:ext cx="9674100" cy="365125"/>
          </a:xfrm>
          <a:prstGeom prst="rect">
            <a:avLst/>
          </a:prstGeom>
        </p:spPr>
        <p:txBody>
          <a:bodyPr vert="horz" lIns="0" tIns="0" rIns="0" bIns="0" rtlCol="0" anchor="b">
            <a:noAutofit/>
          </a:bodyPr>
          <a:lstStyle>
            <a:defPPr>
              <a:defRPr lang="en-US"/>
            </a:defPPr>
            <a:lvl1pPr marL="0" algn="l" defTabSz="914400" rtl="0" eaLnBrk="1" fontAlgn="ctr" latinLnBrk="0" hangingPunct="1">
              <a:defRPr sz="9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24089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5266B2-075B-4847-9A2D-0B675A3C9AE3}"/>
              </a:ext>
            </a:extLst>
          </p:cNvPr>
          <p:cNvSpPr>
            <a:spLocks noGrp="1"/>
          </p:cNvSpPr>
          <p:nvPr>
            <p:ph type="title" hasCustomPrompt="1"/>
          </p:nvPr>
        </p:nvSpPr>
        <p:spPr>
          <a:xfrm>
            <a:off x="458724" y="466004"/>
            <a:ext cx="7543800" cy="731520"/>
          </a:xfrm>
          <a:prstGeom prst="rect">
            <a:avLst/>
          </a:prstGeom>
        </p:spPr>
        <p:txBody>
          <a:bodyPr/>
          <a:lstStyle>
            <a:lvl1pPr>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C5CDA4AB-013C-134C-A5F8-76B32A3CBCB3}"/>
              </a:ext>
            </a:extLst>
          </p:cNvPr>
          <p:cNvSpPr>
            <a:spLocks noGrp="1"/>
          </p:cNvSpPr>
          <p:nvPr>
            <p:ph idx="1"/>
          </p:nvPr>
        </p:nvSpPr>
        <p:spPr>
          <a:xfrm>
            <a:off x="458724" y="1579792"/>
            <a:ext cx="10125542" cy="4061353"/>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ußzeilenplatzhalter 5">
            <a:extLst>
              <a:ext uri="{FF2B5EF4-FFF2-40B4-BE49-F238E27FC236}">
                <a16:creationId xmlns="" xmlns:a16="http://schemas.microsoft.com/office/drawing/2014/main" id="{FF307920-163C-8457-3ACD-7D0660953CB8}"/>
              </a:ext>
            </a:extLst>
          </p:cNvPr>
          <p:cNvSpPr>
            <a:spLocks noGrp="1"/>
          </p:cNvSpPr>
          <p:nvPr>
            <p:ph type="ftr" sz="quarter" idx="10"/>
          </p:nvPr>
        </p:nvSpPr>
        <p:spPr/>
        <p:txBody>
          <a:bodyPr/>
          <a:lstStyle/>
          <a:p>
            <a:endParaRPr lang="en-US" dirty="0"/>
          </a:p>
        </p:txBody>
      </p:sp>
      <p:sp>
        <p:nvSpPr>
          <p:cNvPr id="7" name="Foliennummernplatzhalter 6">
            <a:extLst>
              <a:ext uri="{FF2B5EF4-FFF2-40B4-BE49-F238E27FC236}">
                <a16:creationId xmlns="" xmlns:a16="http://schemas.microsoft.com/office/drawing/2014/main" id="{5C6890D6-5580-C770-914E-B679C75FFD23}"/>
              </a:ext>
            </a:extLst>
          </p:cNvPr>
          <p:cNvSpPr>
            <a:spLocks noGrp="1"/>
          </p:cNvSpPr>
          <p:nvPr>
            <p:ph type="sldNum" sz="quarter" idx="11"/>
          </p:nvPr>
        </p:nvSpPr>
        <p:spPr/>
        <p:txBody>
          <a:bodyPr/>
          <a:lstStyle/>
          <a:p>
            <a:fld id="{0E627469-E42A-6C49-B11C-E8BEC0D4F63F}" type="slidenum">
              <a:rPr lang="en-US" smtClean="0"/>
              <a:pPr/>
              <a:t>‹#›</a:t>
            </a:fld>
            <a:endParaRPr lang="en-US" dirty="0"/>
          </a:p>
        </p:txBody>
      </p:sp>
    </p:spTree>
    <p:extLst>
      <p:ext uri="{BB962C8B-B14F-4D97-AF65-F5344CB8AC3E}">
        <p14:creationId xmlns:p14="http://schemas.microsoft.com/office/powerpoint/2010/main" val="2617844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5266B2-075B-4847-9A2D-0B675A3C9AE3}"/>
              </a:ext>
            </a:extLst>
          </p:cNvPr>
          <p:cNvSpPr>
            <a:spLocks noGrp="1"/>
          </p:cNvSpPr>
          <p:nvPr>
            <p:ph type="title" hasCustomPrompt="1"/>
          </p:nvPr>
        </p:nvSpPr>
        <p:spPr>
          <a:xfrm>
            <a:off x="458724" y="466003"/>
            <a:ext cx="7543800" cy="731520"/>
          </a:xfrm>
          <a:prstGeom prst="rect">
            <a:avLst/>
          </a:prstGeom>
        </p:spPr>
        <p:txBody>
          <a:bodyPr/>
          <a:lstStyle>
            <a:lvl1pPr>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C5CDA4AB-013C-134C-A5F8-76B32A3CBCB3}"/>
              </a:ext>
            </a:extLst>
          </p:cNvPr>
          <p:cNvSpPr>
            <a:spLocks noGrp="1"/>
          </p:cNvSpPr>
          <p:nvPr>
            <p:ph idx="1"/>
          </p:nvPr>
        </p:nvSpPr>
        <p:spPr>
          <a:xfrm>
            <a:off x="458356" y="2029968"/>
            <a:ext cx="10125542" cy="3608832"/>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 xmlns:a16="http://schemas.microsoft.com/office/drawing/2014/main" id="{845C6D4A-E780-CE41-9E9A-05A151D2B2D1}"/>
              </a:ext>
            </a:extLst>
          </p:cNvPr>
          <p:cNvSpPr>
            <a:spLocks noGrp="1"/>
          </p:cNvSpPr>
          <p:nvPr>
            <p:ph type="body" sz="quarter" idx="13" hasCustomPrompt="1"/>
          </p:nvPr>
        </p:nvSpPr>
        <p:spPr>
          <a:xfrm>
            <a:off x="458724" y="1675610"/>
            <a:ext cx="10125542" cy="351692"/>
          </a:xfrm>
        </p:spPr>
        <p:txBody>
          <a:bodyPr/>
          <a:lstStyle>
            <a:lvl1pPr>
              <a:lnSpc>
                <a:spcPts val="1600"/>
              </a:lnSpc>
              <a:defRPr sz="1400" b="1" i="0" cap="none" baseline="0">
                <a:solidFill>
                  <a:schemeClr val="tx2"/>
                </a:solidFill>
                <a:latin typeface="+mn-lt"/>
              </a:defRPr>
            </a:lvl1pPr>
          </a:lstStyle>
          <a:p>
            <a:pPr lvl="0"/>
            <a:r>
              <a:rPr lang="en-US" dirty="0"/>
              <a:t>Click to edit master text styles</a:t>
            </a:r>
          </a:p>
        </p:txBody>
      </p:sp>
      <p:sp>
        <p:nvSpPr>
          <p:cNvPr id="7" name="Text Placeholder 6">
            <a:extLst>
              <a:ext uri="{FF2B5EF4-FFF2-40B4-BE49-F238E27FC236}">
                <a16:creationId xmlns="" xmlns:a16="http://schemas.microsoft.com/office/drawing/2014/main" id="{335F84D1-D00F-DB50-FED3-8691245E87F3}"/>
              </a:ext>
            </a:extLst>
          </p:cNvPr>
          <p:cNvSpPr>
            <a:spLocks noGrp="1"/>
          </p:cNvSpPr>
          <p:nvPr>
            <p:ph type="body" sz="quarter" idx="19" hasCustomPrompt="1"/>
          </p:nvPr>
        </p:nvSpPr>
        <p:spPr>
          <a:xfrm>
            <a:off x="458724" y="1301750"/>
            <a:ext cx="10125174" cy="351692"/>
          </a:xfrm>
        </p:spPr>
        <p:txBody>
          <a:bodyPr/>
          <a:lstStyle>
            <a:lvl1pPr>
              <a:lnSpc>
                <a:spcPts val="1600"/>
              </a:lnSpc>
              <a:defRPr sz="1400" b="1" i="0" cap="none" baseline="0">
                <a:solidFill>
                  <a:schemeClr val="tx2"/>
                </a:solidFill>
                <a:latin typeface="+mn-lt"/>
              </a:defRPr>
            </a:lvl1pPr>
          </a:lstStyle>
          <a:p>
            <a:pPr lvl="0"/>
            <a:r>
              <a:rPr lang="en-US" dirty="0"/>
              <a:t>Click to edit master text styles</a:t>
            </a:r>
          </a:p>
        </p:txBody>
      </p:sp>
      <p:sp>
        <p:nvSpPr>
          <p:cNvPr id="6" name="Fußzeilenplatzhalter 5">
            <a:extLst>
              <a:ext uri="{FF2B5EF4-FFF2-40B4-BE49-F238E27FC236}">
                <a16:creationId xmlns="" xmlns:a16="http://schemas.microsoft.com/office/drawing/2014/main" id="{F6C8D336-E19D-CD88-3511-90E596AAABD1}"/>
              </a:ext>
            </a:extLst>
          </p:cNvPr>
          <p:cNvSpPr>
            <a:spLocks noGrp="1"/>
          </p:cNvSpPr>
          <p:nvPr>
            <p:ph type="ftr" sz="quarter" idx="20"/>
          </p:nvPr>
        </p:nvSpPr>
        <p:spPr/>
        <p:txBody>
          <a:bodyPr/>
          <a:lstStyle/>
          <a:p>
            <a:endParaRPr lang="en-US" dirty="0"/>
          </a:p>
        </p:txBody>
      </p:sp>
      <p:sp>
        <p:nvSpPr>
          <p:cNvPr id="9" name="Foliennummernplatzhalter 8">
            <a:extLst>
              <a:ext uri="{FF2B5EF4-FFF2-40B4-BE49-F238E27FC236}">
                <a16:creationId xmlns="" xmlns:a16="http://schemas.microsoft.com/office/drawing/2014/main" id="{6AB73905-70E0-1DAE-98EB-E7E6D5A828C5}"/>
              </a:ext>
            </a:extLst>
          </p:cNvPr>
          <p:cNvSpPr>
            <a:spLocks noGrp="1"/>
          </p:cNvSpPr>
          <p:nvPr>
            <p:ph type="sldNum" sz="quarter" idx="21"/>
          </p:nvPr>
        </p:nvSpPr>
        <p:spPr/>
        <p:txBody>
          <a:bodyPr/>
          <a:lstStyle/>
          <a:p>
            <a:fld id="{0E627469-E42A-6C49-B11C-E8BEC0D4F63F}" type="slidenum">
              <a:rPr lang="en-US" smtClean="0"/>
              <a:pPr/>
              <a:t>‹#›</a:t>
            </a:fld>
            <a:endParaRPr lang="en-US" dirty="0"/>
          </a:p>
        </p:txBody>
      </p:sp>
    </p:spTree>
    <p:extLst>
      <p:ext uri="{BB962C8B-B14F-4D97-AF65-F5344CB8AC3E}">
        <p14:creationId xmlns:p14="http://schemas.microsoft.com/office/powerpoint/2010/main" val="309777821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D1AE7F-C3EB-7447-BE01-8D0E6A3994E7}"/>
              </a:ext>
            </a:extLst>
          </p:cNvPr>
          <p:cNvSpPr>
            <a:spLocks noGrp="1"/>
          </p:cNvSpPr>
          <p:nvPr>
            <p:ph type="title" hasCustomPrompt="1"/>
          </p:nvPr>
        </p:nvSpPr>
        <p:spPr>
          <a:xfrm>
            <a:off x="458724" y="466004"/>
            <a:ext cx="7543800" cy="731520"/>
          </a:xfrm>
          <a:prstGeom prst="rect">
            <a:avLst/>
          </a:prstGeom>
        </p:spPr>
        <p:txBody>
          <a:bodyPr/>
          <a:lstStyle>
            <a:lvl1pPr>
              <a:defRPr/>
            </a:lvl1pPr>
          </a:lstStyle>
          <a:p>
            <a:r>
              <a:rPr lang="en-US" dirty="0"/>
              <a:t>Click to edit master title style</a:t>
            </a:r>
          </a:p>
        </p:txBody>
      </p:sp>
      <p:sp>
        <p:nvSpPr>
          <p:cNvPr id="9" name="Content Placeholder 2">
            <a:extLst>
              <a:ext uri="{FF2B5EF4-FFF2-40B4-BE49-F238E27FC236}">
                <a16:creationId xmlns="" xmlns:a16="http://schemas.microsoft.com/office/drawing/2014/main" id="{98B54D68-9FC2-2846-A13E-3A8BEE7C3745}"/>
              </a:ext>
            </a:extLst>
          </p:cNvPr>
          <p:cNvSpPr>
            <a:spLocks noGrp="1"/>
          </p:cNvSpPr>
          <p:nvPr>
            <p:ph idx="14"/>
          </p:nvPr>
        </p:nvSpPr>
        <p:spPr>
          <a:xfrm>
            <a:off x="458724" y="1579792"/>
            <a:ext cx="5157216" cy="4061353"/>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 xmlns:a16="http://schemas.microsoft.com/office/drawing/2014/main" id="{D4F4989E-F7AD-0948-AA4F-7FF98F33C141}"/>
              </a:ext>
            </a:extLst>
          </p:cNvPr>
          <p:cNvSpPr>
            <a:spLocks noGrp="1"/>
          </p:cNvSpPr>
          <p:nvPr>
            <p:ph idx="15"/>
          </p:nvPr>
        </p:nvSpPr>
        <p:spPr>
          <a:xfrm>
            <a:off x="6217920" y="1579792"/>
            <a:ext cx="5157216" cy="4061353"/>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ußzeilenplatzhalter 3">
            <a:extLst>
              <a:ext uri="{FF2B5EF4-FFF2-40B4-BE49-F238E27FC236}">
                <a16:creationId xmlns="" xmlns:a16="http://schemas.microsoft.com/office/drawing/2014/main" id="{CB282F01-1393-6A74-AFE9-5640FFDB782B}"/>
              </a:ext>
            </a:extLst>
          </p:cNvPr>
          <p:cNvSpPr>
            <a:spLocks noGrp="1"/>
          </p:cNvSpPr>
          <p:nvPr>
            <p:ph type="ftr" sz="quarter" idx="16"/>
          </p:nvPr>
        </p:nvSpPr>
        <p:spPr/>
        <p:txBody>
          <a:bodyPr/>
          <a:lstStyle/>
          <a:p>
            <a:endParaRPr lang="en-US" dirty="0"/>
          </a:p>
        </p:txBody>
      </p:sp>
      <p:sp>
        <p:nvSpPr>
          <p:cNvPr id="5" name="Foliennummernplatzhalter 4">
            <a:extLst>
              <a:ext uri="{FF2B5EF4-FFF2-40B4-BE49-F238E27FC236}">
                <a16:creationId xmlns="" xmlns:a16="http://schemas.microsoft.com/office/drawing/2014/main" id="{F6910E1F-6A81-E347-388A-9A4918264868}"/>
              </a:ext>
            </a:extLst>
          </p:cNvPr>
          <p:cNvSpPr>
            <a:spLocks noGrp="1"/>
          </p:cNvSpPr>
          <p:nvPr>
            <p:ph type="sldNum" sz="quarter" idx="17"/>
          </p:nvPr>
        </p:nvSpPr>
        <p:spPr/>
        <p:txBody>
          <a:bodyPr/>
          <a:lstStyle/>
          <a:p>
            <a:fld id="{0E627469-E42A-6C49-B11C-E8BEC0D4F63F}" type="slidenum">
              <a:rPr lang="en-US" smtClean="0"/>
              <a:pPr/>
              <a:t>‹#›</a:t>
            </a:fld>
            <a:endParaRPr lang="en-US" dirty="0"/>
          </a:p>
        </p:txBody>
      </p:sp>
    </p:spTree>
    <p:extLst>
      <p:ext uri="{BB962C8B-B14F-4D97-AF65-F5344CB8AC3E}">
        <p14:creationId xmlns:p14="http://schemas.microsoft.com/office/powerpoint/2010/main" val="2439876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ubhead,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5266B2-075B-4847-9A2D-0B675A3C9AE3}"/>
              </a:ext>
            </a:extLst>
          </p:cNvPr>
          <p:cNvSpPr>
            <a:spLocks noGrp="1"/>
          </p:cNvSpPr>
          <p:nvPr>
            <p:ph type="title" hasCustomPrompt="1"/>
          </p:nvPr>
        </p:nvSpPr>
        <p:spPr>
          <a:xfrm>
            <a:off x="458724" y="466004"/>
            <a:ext cx="7543800" cy="731520"/>
          </a:xfrm>
          <a:prstGeom prst="rect">
            <a:avLst/>
          </a:prstGeom>
        </p:spPr>
        <p:txBody>
          <a:bodyPr/>
          <a:lstStyle>
            <a:lvl1pPr>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C5CDA4AB-013C-134C-A5F8-76B32A3CBCB3}"/>
              </a:ext>
            </a:extLst>
          </p:cNvPr>
          <p:cNvSpPr>
            <a:spLocks noGrp="1"/>
          </p:cNvSpPr>
          <p:nvPr>
            <p:ph idx="1"/>
          </p:nvPr>
        </p:nvSpPr>
        <p:spPr>
          <a:xfrm>
            <a:off x="458356" y="1933575"/>
            <a:ext cx="10125542" cy="3705225"/>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 xmlns:a16="http://schemas.microsoft.com/office/drawing/2014/main" id="{845C6D4A-E780-CE41-9E9A-05A151D2B2D1}"/>
              </a:ext>
            </a:extLst>
          </p:cNvPr>
          <p:cNvSpPr>
            <a:spLocks noGrp="1"/>
          </p:cNvSpPr>
          <p:nvPr>
            <p:ph type="body" sz="quarter" idx="13" hasCustomPrompt="1"/>
          </p:nvPr>
        </p:nvSpPr>
        <p:spPr>
          <a:xfrm>
            <a:off x="458724" y="1301750"/>
            <a:ext cx="10125542" cy="537365"/>
          </a:xfrm>
        </p:spPr>
        <p:txBody>
          <a:bodyPr/>
          <a:lstStyle>
            <a:lvl1pPr>
              <a:lnSpc>
                <a:spcPts val="1600"/>
              </a:lnSpc>
              <a:defRPr sz="1400" b="1" i="0" cap="none" baseline="0">
                <a:solidFill>
                  <a:schemeClr val="tx2"/>
                </a:solidFill>
                <a:latin typeface="+mn-lt"/>
              </a:defRPr>
            </a:lvl1pPr>
          </a:lstStyle>
          <a:p>
            <a:pPr lvl="0"/>
            <a:r>
              <a:rPr lang="en-US" dirty="0"/>
              <a:t>Click to edit master text styles</a:t>
            </a:r>
          </a:p>
        </p:txBody>
      </p:sp>
      <p:sp>
        <p:nvSpPr>
          <p:cNvPr id="6" name="Fußzeilenplatzhalter 5">
            <a:extLst>
              <a:ext uri="{FF2B5EF4-FFF2-40B4-BE49-F238E27FC236}">
                <a16:creationId xmlns="" xmlns:a16="http://schemas.microsoft.com/office/drawing/2014/main" id="{55BAE9DF-AD67-20E5-0E6C-82BD0A35419F}"/>
              </a:ext>
            </a:extLst>
          </p:cNvPr>
          <p:cNvSpPr>
            <a:spLocks noGrp="1"/>
          </p:cNvSpPr>
          <p:nvPr>
            <p:ph type="ftr" sz="quarter" idx="14"/>
          </p:nvPr>
        </p:nvSpPr>
        <p:spPr/>
        <p:txBody>
          <a:bodyPr/>
          <a:lstStyle/>
          <a:p>
            <a:endParaRPr lang="en-US" dirty="0"/>
          </a:p>
        </p:txBody>
      </p:sp>
      <p:sp>
        <p:nvSpPr>
          <p:cNvPr id="7" name="Foliennummernplatzhalter 6">
            <a:extLst>
              <a:ext uri="{FF2B5EF4-FFF2-40B4-BE49-F238E27FC236}">
                <a16:creationId xmlns="" xmlns:a16="http://schemas.microsoft.com/office/drawing/2014/main" id="{84BBC732-0157-CC8C-B4C0-BBC55F37061D}"/>
              </a:ext>
            </a:extLst>
          </p:cNvPr>
          <p:cNvSpPr>
            <a:spLocks noGrp="1"/>
          </p:cNvSpPr>
          <p:nvPr>
            <p:ph type="sldNum" sz="quarter" idx="15"/>
          </p:nvPr>
        </p:nvSpPr>
        <p:spPr/>
        <p:txBody>
          <a:bodyPr/>
          <a:lstStyle/>
          <a:p>
            <a:fld id="{0E627469-E42A-6C49-B11C-E8BEC0D4F63F}" type="slidenum">
              <a:rPr lang="en-US" smtClean="0"/>
              <a:pPr/>
              <a:t>‹#›</a:t>
            </a:fld>
            <a:endParaRPr lang="en-US" dirty="0"/>
          </a:p>
        </p:txBody>
      </p:sp>
    </p:spTree>
    <p:extLst>
      <p:ext uri="{BB962C8B-B14F-4D97-AF65-F5344CB8AC3E}">
        <p14:creationId xmlns:p14="http://schemas.microsoft.com/office/powerpoint/2010/main" val="157146365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 xmlns:a16="http://schemas.microsoft.com/office/drawing/2014/main" id="{7C215A22-CC1F-AB9C-2746-91F12CC354EF}"/>
              </a:ext>
            </a:extLst>
          </p:cNvPr>
          <p:cNvPicPr>
            <a:picLocks noChangeAspect="1"/>
          </p:cNvPicPr>
          <p:nvPr userDrawn="1"/>
        </p:nvPicPr>
        <p:blipFill>
          <a:blip r:embed="rId19">
            <a:alphaModFix/>
          </a:blip>
          <a:stretch>
            <a:fillRect/>
          </a:stretch>
        </p:blipFill>
        <p:spPr>
          <a:xfrm>
            <a:off x="10376002" y="6116818"/>
            <a:ext cx="1347787" cy="485772"/>
          </a:xfrm>
          <a:prstGeom prst="rect">
            <a:avLst/>
          </a:prstGeom>
        </p:spPr>
      </p:pic>
      <p:sp>
        <p:nvSpPr>
          <p:cNvPr id="2" name="Title Placeholder 1">
            <a:extLst>
              <a:ext uri="{FF2B5EF4-FFF2-40B4-BE49-F238E27FC236}">
                <a16:creationId xmlns="" xmlns:a16="http://schemas.microsoft.com/office/drawing/2014/main" id="{D3575083-FF10-AB49-9943-0392EA82C6A4}"/>
              </a:ext>
            </a:extLst>
          </p:cNvPr>
          <p:cNvSpPr>
            <a:spLocks noGrp="1"/>
          </p:cNvSpPr>
          <p:nvPr>
            <p:ph type="title"/>
          </p:nvPr>
        </p:nvSpPr>
        <p:spPr>
          <a:xfrm>
            <a:off x="458724" y="466004"/>
            <a:ext cx="7543800" cy="73152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 xmlns:a16="http://schemas.microsoft.com/office/drawing/2014/main" id="{E50F90DC-2AC0-024B-ADFF-94166A7EF9F5}"/>
              </a:ext>
            </a:extLst>
          </p:cNvPr>
          <p:cNvSpPr>
            <a:spLocks noGrp="1"/>
          </p:cNvSpPr>
          <p:nvPr>
            <p:ph type="body" idx="1"/>
          </p:nvPr>
        </p:nvSpPr>
        <p:spPr>
          <a:xfrm>
            <a:off x="458724" y="1579792"/>
            <a:ext cx="10125542" cy="406135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 xmlns:a16="http://schemas.microsoft.com/office/drawing/2014/main" id="{4CC7E3DA-62C8-B149-8D77-FA13611C91E1}"/>
              </a:ext>
            </a:extLst>
          </p:cNvPr>
          <p:cNvSpPr>
            <a:spLocks noGrp="1"/>
          </p:cNvSpPr>
          <p:nvPr>
            <p:ph type="sldNum" sz="quarter" idx="4"/>
          </p:nvPr>
        </p:nvSpPr>
        <p:spPr>
          <a:xfrm>
            <a:off x="11723790" y="6274049"/>
            <a:ext cx="331988" cy="334714"/>
          </a:xfrm>
          <a:prstGeom prst="rect">
            <a:avLst/>
          </a:prstGeom>
        </p:spPr>
        <p:txBody>
          <a:bodyPr vert="horz" lIns="0" tIns="0" rIns="0" bIns="0" rtlCol="0" anchor="b">
            <a:noAutofit/>
          </a:bodyPr>
          <a:lstStyle>
            <a:lvl1pPr algn="l">
              <a:defRPr sz="900">
                <a:solidFill>
                  <a:srgbClr val="201E21"/>
                </a:solidFill>
              </a:defRPr>
            </a:lvl1pPr>
          </a:lstStyle>
          <a:p>
            <a:fld id="{0E627469-E42A-6C49-B11C-E8BEC0D4F63F}" type="slidenum">
              <a:rPr lang="en-US" smtClean="0"/>
              <a:pPr/>
              <a:t>‹#›</a:t>
            </a:fld>
            <a:endParaRPr lang="en-US" dirty="0"/>
          </a:p>
        </p:txBody>
      </p:sp>
      <p:sp>
        <p:nvSpPr>
          <p:cNvPr id="4" name="Footer Placeholder 3">
            <a:extLst>
              <a:ext uri="{FF2B5EF4-FFF2-40B4-BE49-F238E27FC236}">
                <a16:creationId xmlns="" xmlns:a16="http://schemas.microsoft.com/office/drawing/2014/main" id="{6B83BEA9-0A98-40DC-0F62-B5292D2A6398}"/>
              </a:ext>
            </a:extLst>
          </p:cNvPr>
          <p:cNvSpPr>
            <a:spLocks noGrp="1"/>
          </p:cNvSpPr>
          <p:nvPr>
            <p:ph type="ftr" sz="quarter" idx="3"/>
          </p:nvPr>
        </p:nvSpPr>
        <p:spPr>
          <a:xfrm>
            <a:off x="468211" y="6235915"/>
            <a:ext cx="9294284" cy="373806"/>
          </a:xfrm>
          <a:prstGeom prst="rect">
            <a:avLst/>
          </a:prstGeom>
        </p:spPr>
        <p:txBody>
          <a:bodyPr vert="horz" lIns="0" tIns="0" rIns="0" bIns="0" rtlCol="0" anchor="b">
            <a:noAutofit/>
          </a:bodyPr>
          <a:lstStyle>
            <a:lvl1pPr>
              <a:defRPr lang="en-US" sz="900" b="0"/>
            </a:lvl1pPr>
          </a:lstStyle>
          <a:p>
            <a:endParaRPr lang="en-GB" dirty="0"/>
          </a:p>
        </p:txBody>
      </p:sp>
    </p:spTree>
    <p:extLst>
      <p:ext uri="{BB962C8B-B14F-4D97-AF65-F5344CB8AC3E}">
        <p14:creationId xmlns:p14="http://schemas.microsoft.com/office/powerpoint/2010/main" val="2611354599"/>
      </p:ext>
    </p:extLst>
  </p:cSld>
  <p:clrMap bg1="lt1" tx1="dk1" bg2="lt2" tx2="dk2" accent1="accent1" accent2="accent2" accent3="accent3" accent4="accent4" accent5="accent5" accent6="accent6" hlink="hlink" folHlink="folHlink"/>
  <p:sldLayoutIdLst>
    <p:sldLayoutId id="2147483699" r:id="rId1"/>
    <p:sldLayoutId id="2147483690" r:id="rId2"/>
    <p:sldLayoutId id="2147483651" r:id="rId3"/>
    <p:sldLayoutId id="2147483662" r:id="rId4"/>
    <p:sldLayoutId id="2147483663" r:id="rId5"/>
    <p:sldLayoutId id="2147483650" r:id="rId6"/>
    <p:sldLayoutId id="2147483658" r:id="rId7"/>
    <p:sldLayoutId id="2147483652" r:id="rId8"/>
    <p:sldLayoutId id="2147483672" r:id="rId9"/>
    <p:sldLayoutId id="2147483659" r:id="rId10"/>
    <p:sldLayoutId id="2147483693" r:id="rId11"/>
    <p:sldLayoutId id="2147483674" r:id="rId12"/>
    <p:sldLayoutId id="2147483654" r:id="rId13"/>
    <p:sldLayoutId id="2147483660" r:id="rId14"/>
    <p:sldLayoutId id="2147483698" r:id="rId15"/>
    <p:sldLayoutId id="2147483655" r:id="rId16"/>
  </p:sldLayoutIdLst>
  <p:hf sldNum="0" hdr="0" ftr="0" dt="0"/>
  <p:txStyles>
    <p:titleStyle>
      <a:lvl1pPr algn="l" defTabSz="914400" rtl="0" eaLnBrk="1" fontAlgn="ctr" latinLnBrk="0" hangingPunct="1">
        <a:lnSpc>
          <a:spcPct val="95000"/>
        </a:lnSpc>
        <a:spcBef>
          <a:spcPct val="0"/>
        </a:spcBef>
        <a:buNone/>
        <a:defRPr sz="2600" b="1" i="0" kern="1200" cap="none" normalizeH="0" baseline="0">
          <a:solidFill>
            <a:schemeClr val="tx2"/>
          </a:solidFill>
          <a:latin typeface="+mj-lt"/>
          <a:ea typeface="+mj-ea"/>
          <a:cs typeface="Arial" panose="020B0604020202020204" pitchFamily="34" charset="0"/>
        </a:defRPr>
      </a:lvl1pPr>
    </p:titleStyle>
    <p:body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fontAlgn="ctr" latinLnBrk="0" hangingPunct="1">
        <a:defRPr sz="18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7392">
          <p15:clr>
            <a:srgbClr val="F26B43"/>
          </p15:clr>
        </p15:guide>
        <p15:guide id="5" pos="288">
          <p15:clr>
            <a:srgbClr val="F26B43"/>
          </p15:clr>
        </p15:guide>
        <p15:guide id="6" orient="horz" pos="1032">
          <p15:clr>
            <a:srgbClr val="F26B43"/>
          </p15:clr>
        </p15:guide>
        <p15:guide id="7" orient="horz" pos="482" userDrawn="1">
          <p15:clr>
            <a:srgbClr val="F26B43"/>
          </p15:clr>
        </p15:guide>
        <p15:guide id="8" orient="horz" pos="416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notesSlide" Target="../notesSlides/notesSlide10.xml"/><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slideLayout" Target="../slideLayouts/slideLayout13.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tags" Target="../tags/tag3.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jpe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bpg.2018.05.016"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2.sv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chart" Target="../charts/char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9.svg"/><Relationship Id="rId5" Type="http://schemas.openxmlformats.org/officeDocument/2006/relationships/image" Target="../media/image50.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chart" Target="../charts/chart10.xml"/></Relationships>
</file>

<file path=ppt/slides/_rels/slide2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chart" Target="../charts/char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chart" Target="../charts/char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chart" Target="../charts/char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chart" Target="../charts/chart1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hemeOverride" Target="../theme/themeOverride3.xml"/><Relationship Id="rId5" Type="http://schemas.openxmlformats.org/officeDocument/2006/relationships/image" Target="../media/image66.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hemeOverride" Target="../theme/themeOverride4.xml"/><Relationship Id="rId5" Type="http://schemas.openxmlformats.org/officeDocument/2006/relationships/image" Target="../media/image67.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chart" Target="../charts/chart20.xml"/></Relationships>
</file>

<file path=ppt/slides/_rels/slide4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73.emf"/><Relationship Id="rId4" Type="http://schemas.openxmlformats.org/officeDocument/2006/relationships/image" Target="../media/image72.emf"/></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chart" Target="../charts/chart2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89.sv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80.emf"/><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chart" Target="../charts/chart3.xml"/><Relationship Id="rId11" Type="http://schemas.openxmlformats.org/officeDocument/2006/relationships/image" Target="../media/image15.png"/><Relationship Id="rId5" Type="http://schemas.openxmlformats.org/officeDocument/2006/relationships/chart" Target="../charts/chart2.xml"/><Relationship Id="rId10" Type="http://schemas.openxmlformats.org/officeDocument/2006/relationships/image" Target="../media/image17.svg"/><Relationship Id="rId4" Type="http://schemas.openxmlformats.org/officeDocument/2006/relationships/chart" Target="../charts/chart1.xml"/><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86.emf"/></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emf"/><Relationship Id="rId1" Type="http://schemas.openxmlformats.org/officeDocument/2006/relationships/slideLayout" Target="../slideLayouts/slideLayout13.xml"/><Relationship Id="rId5" Type="http://schemas.openxmlformats.org/officeDocument/2006/relationships/image" Target="../media/image85.emf"/><Relationship Id="rId4" Type="http://schemas.openxmlformats.org/officeDocument/2006/relationships/image" Target="../media/image101.sv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emf"/><Relationship Id="rId1" Type="http://schemas.openxmlformats.org/officeDocument/2006/relationships/slideLayout" Target="../slideLayouts/slideLayout13.xml"/><Relationship Id="rId4" Type="http://schemas.openxmlformats.org/officeDocument/2006/relationships/image" Target="../media/image103.svg"/></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emf"/><Relationship Id="rId1" Type="http://schemas.openxmlformats.org/officeDocument/2006/relationships/slideLayout" Target="../slideLayouts/slideLayout13.xml"/><Relationship Id="rId4" Type="http://schemas.openxmlformats.org/officeDocument/2006/relationships/image" Target="../media/image103.sv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13.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chart" Target="../charts/chart6.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71F2ED0-D525-18F2-B85C-90B199F061A8}"/>
              </a:ext>
            </a:extLst>
          </p:cNvPr>
          <p:cNvSpPr txBox="1"/>
          <p:nvPr/>
        </p:nvSpPr>
        <p:spPr>
          <a:xfrm>
            <a:off x="5794625" y="2137025"/>
            <a:ext cx="0" cy="0"/>
          </a:xfrm>
          <a:prstGeom prst="rect">
            <a:avLst/>
          </a:prstGeom>
          <a:noFill/>
        </p:spPr>
        <p:txBody>
          <a:bodyPr wrap="none" lIns="0" tIns="0" rIns="0" bIns="0" rtlCol="0">
            <a:noAutofit/>
          </a:bodyPr>
          <a:lstStyle/>
          <a:p>
            <a:pPr algn="l"/>
            <a:endParaRPr lang="en-US" sz="1600" dirty="0"/>
          </a:p>
        </p:txBody>
      </p:sp>
      <p:sp>
        <p:nvSpPr>
          <p:cNvPr id="6" name="TextBox 5">
            <a:extLst>
              <a:ext uri="{FF2B5EF4-FFF2-40B4-BE49-F238E27FC236}">
                <a16:creationId xmlns="" xmlns:a16="http://schemas.microsoft.com/office/drawing/2014/main" id="{CB91D526-6B9F-26BB-7911-31B1D7148FD7}"/>
              </a:ext>
            </a:extLst>
          </p:cNvPr>
          <p:cNvSpPr txBox="1"/>
          <p:nvPr/>
        </p:nvSpPr>
        <p:spPr>
          <a:xfrm>
            <a:off x="7037798" y="2137025"/>
            <a:ext cx="0" cy="0"/>
          </a:xfrm>
          <a:prstGeom prst="rect">
            <a:avLst/>
          </a:prstGeom>
          <a:noFill/>
        </p:spPr>
        <p:txBody>
          <a:bodyPr wrap="none" lIns="0" tIns="0" rIns="0" bIns="0" rtlCol="0">
            <a:noAutofit/>
          </a:bodyPr>
          <a:lstStyle/>
          <a:p>
            <a:pPr algn="l"/>
            <a:endParaRPr lang="en-US" sz="1600" dirty="0"/>
          </a:p>
        </p:txBody>
      </p:sp>
      <p:sp>
        <p:nvSpPr>
          <p:cNvPr id="2" name="Title 1">
            <a:extLst>
              <a:ext uri="{FF2B5EF4-FFF2-40B4-BE49-F238E27FC236}">
                <a16:creationId xmlns="" xmlns:a16="http://schemas.microsoft.com/office/drawing/2014/main" id="{DB0760BB-5656-4D5B-87CB-B448612412E3}"/>
              </a:ext>
            </a:extLst>
          </p:cNvPr>
          <p:cNvSpPr>
            <a:spLocks noGrp="1"/>
          </p:cNvSpPr>
          <p:nvPr>
            <p:ph type="ctrTitle"/>
          </p:nvPr>
        </p:nvSpPr>
        <p:spPr>
          <a:xfrm>
            <a:off x="455787" y="3628360"/>
            <a:ext cx="7018344" cy="1124615"/>
          </a:xfrm>
        </p:spPr>
        <p:txBody>
          <a:bodyPr/>
          <a:lstStyle/>
          <a:p>
            <a:r>
              <a:rPr lang="de-DE" sz="4000" dirty="0" err="1"/>
              <a:t>Make</a:t>
            </a:r>
            <a:r>
              <a:rPr lang="de-DE" sz="4000" dirty="0"/>
              <a:t> </a:t>
            </a:r>
            <a:r>
              <a:rPr lang="de-DE" sz="4000" dirty="0" err="1"/>
              <a:t>the</a:t>
            </a:r>
            <a:r>
              <a:rPr lang="de-DE" sz="4000" dirty="0"/>
              <a:t> urgent </a:t>
            </a:r>
            <a:r>
              <a:rPr lang="de-DE" sz="4000" dirty="0" err="1"/>
              <a:t>change</a:t>
            </a:r>
            <a:r>
              <a:rPr lang="de-DE" sz="4000" dirty="0"/>
              <a:t> </a:t>
            </a:r>
            <a:r>
              <a:rPr lang="de-DE" sz="4000" dirty="0" err="1"/>
              <a:t>with</a:t>
            </a:r>
            <a:r>
              <a:rPr lang="de-DE" sz="4000" dirty="0"/>
              <a:t> </a:t>
            </a:r>
            <a:r>
              <a:rPr lang="de-DE" sz="4000" dirty="0" err="1"/>
              <a:t>omvoh</a:t>
            </a:r>
            <a:r>
              <a:rPr lang="de-DE" sz="4000" dirty="0"/>
              <a:t>
</a:t>
            </a:r>
            <a:endParaRPr lang="en-US" sz="4000" dirty="0"/>
          </a:p>
        </p:txBody>
      </p:sp>
      <p:sp>
        <p:nvSpPr>
          <p:cNvPr id="7" name="Title 1">
            <a:extLst>
              <a:ext uri="{FF2B5EF4-FFF2-40B4-BE49-F238E27FC236}">
                <a16:creationId xmlns="" xmlns:a16="http://schemas.microsoft.com/office/drawing/2014/main" id="{D9FA21E5-669A-A63F-A16C-8B022AC38378}"/>
              </a:ext>
            </a:extLst>
          </p:cNvPr>
          <p:cNvSpPr txBox="1">
            <a:spLocks/>
          </p:cNvSpPr>
          <p:nvPr/>
        </p:nvSpPr>
        <p:spPr>
          <a:xfrm>
            <a:off x="6415268" y="4221227"/>
            <a:ext cx="663349" cy="325239"/>
          </a:xfrm>
          <a:prstGeom prst="rect">
            <a:avLst/>
          </a:prstGeom>
        </p:spPr>
        <p:txBody>
          <a:bodyPr vert="horz" lIns="0" tIns="0" rIns="0" bIns="0" rtlCol="0" anchor="t">
            <a:noAutofit/>
          </a:bodyPr>
          <a:lstStyle>
            <a:lvl1pPr algn="l" defTabSz="914400" rtl="0" eaLnBrk="1" fontAlgn="ctr" latinLnBrk="0" hangingPunct="1">
              <a:lnSpc>
                <a:spcPts val="4400"/>
              </a:lnSpc>
              <a:spcBef>
                <a:spcPct val="0"/>
              </a:spcBef>
              <a:buNone/>
              <a:defRPr sz="4400" b="1" i="0" kern="1200" cap="all" normalizeH="0" baseline="0">
                <a:solidFill>
                  <a:schemeClr val="tx2"/>
                </a:solidFill>
                <a:latin typeface="+mj-lt"/>
                <a:ea typeface="+mj-ea"/>
                <a:cs typeface="Arial" panose="020B0604020202020204" pitchFamily="34" charset="0"/>
              </a:defRPr>
            </a:lvl1pPr>
          </a:lstStyle>
          <a:p>
            <a:pPr>
              <a:lnSpc>
                <a:spcPct val="83000"/>
              </a:lnSpc>
              <a:spcBef>
                <a:spcPts val="0"/>
              </a:spcBef>
            </a:pPr>
            <a:r>
              <a:rPr lang="en-US" sz="1800" dirty="0"/>
              <a:t>™</a:t>
            </a:r>
          </a:p>
        </p:txBody>
      </p:sp>
      <p:sp>
        <p:nvSpPr>
          <p:cNvPr id="14" name="Text Placeholder 13">
            <a:extLst>
              <a:ext uri="{FF2B5EF4-FFF2-40B4-BE49-F238E27FC236}">
                <a16:creationId xmlns="" xmlns:a16="http://schemas.microsoft.com/office/drawing/2014/main" id="{61A773D7-7E98-F550-D67A-FE06D7FA35B5}"/>
              </a:ext>
            </a:extLst>
          </p:cNvPr>
          <p:cNvSpPr>
            <a:spLocks noGrp="1"/>
          </p:cNvSpPr>
          <p:nvPr>
            <p:ph type="body" sz="quarter" idx="12"/>
          </p:nvPr>
        </p:nvSpPr>
        <p:spPr>
          <a:xfrm>
            <a:off x="471027" y="4836365"/>
            <a:ext cx="10559830" cy="474142"/>
          </a:xfrm>
        </p:spPr>
        <p:txBody>
          <a:bodyPr/>
          <a:lstStyle/>
          <a:p>
            <a:r>
              <a:rPr lang="en-US" dirty="0" err="1">
                <a:solidFill>
                  <a:schemeClr val="tx1"/>
                </a:solidFill>
              </a:rPr>
              <a:t>Omvoh</a:t>
            </a:r>
            <a:r>
              <a:rPr lang="en-US" dirty="0">
                <a:solidFill>
                  <a:schemeClr val="tx1"/>
                </a:solidFill>
              </a:rPr>
              <a:t> (</a:t>
            </a:r>
            <a:r>
              <a:rPr lang="en-US" dirty="0" err="1">
                <a:solidFill>
                  <a:schemeClr val="tx1"/>
                </a:solidFill>
              </a:rPr>
              <a:t>mirikizumab</a:t>
            </a:r>
            <a:r>
              <a:rPr lang="en-US" dirty="0">
                <a:solidFill>
                  <a:schemeClr val="tx1"/>
                </a:solidFill>
              </a:rPr>
              <a:t>) is a first-in-class IL-23p19 antagonist to treat </a:t>
            </a:r>
            <a:br>
              <a:rPr lang="en-US" dirty="0">
                <a:solidFill>
                  <a:schemeClr val="tx1"/>
                </a:solidFill>
              </a:rPr>
            </a:br>
            <a:r>
              <a:rPr lang="en-US" dirty="0">
                <a:solidFill>
                  <a:schemeClr val="tx1"/>
                </a:solidFill>
              </a:rPr>
              <a:t>adult patients with moderately to severely active ulcerative colitis (UC)</a:t>
            </a:r>
            <a:r>
              <a:rPr lang="en-US" baseline="30000" dirty="0">
                <a:solidFill>
                  <a:schemeClr val="tx1"/>
                </a:solidFill>
              </a:rPr>
              <a:t>1,2</a:t>
            </a:r>
          </a:p>
        </p:txBody>
      </p:sp>
      <p:sp>
        <p:nvSpPr>
          <p:cNvPr id="10" name="Text Placeholder 9">
            <a:extLst>
              <a:ext uri="{FF2B5EF4-FFF2-40B4-BE49-F238E27FC236}">
                <a16:creationId xmlns="" xmlns:a16="http://schemas.microsoft.com/office/drawing/2014/main" id="{F140C8B5-4603-95AE-9F1D-96EA003646A6}"/>
              </a:ext>
            </a:extLst>
          </p:cNvPr>
          <p:cNvSpPr>
            <a:spLocks noGrp="1"/>
          </p:cNvSpPr>
          <p:nvPr>
            <p:ph type="body" sz="quarter" idx="13"/>
          </p:nvPr>
        </p:nvSpPr>
        <p:spPr>
          <a:xfrm>
            <a:off x="471027" y="5402565"/>
            <a:ext cx="7159133" cy="744739"/>
          </a:xfrm>
        </p:spPr>
        <p:txBody>
          <a:bodyPr/>
          <a:lstStyle/>
          <a:p>
            <a:r>
              <a:rPr lang="en-US" dirty="0">
                <a:solidFill>
                  <a:schemeClr val="accent2"/>
                </a:solidFill>
              </a:rPr>
              <a:t>INDICATION</a:t>
            </a:r>
          </a:p>
          <a:p>
            <a:pPr>
              <a:lnSpc>
                <a:spcPct val="90000"/>
              </a:lnSpc>
              <a:spcAft>
                <a:spcPts val="0"/>
              </a:spcAft>
            </a:pPr>
            <a:r>
              <a:rPr lang="en-US" sz="1200" b="0" dirty="0" err="1">
                <a:solidFill>
                  <a:schemeClr val="tx1"/>
                </a:solidFill>
              </a:rPr>
              <a:t>Omvoh</a:t>
            </a:r>
            <a:r>
              <a:rPr lang="en-US" sz="1200" b="0" dirty="0">
                <a:solidFill>
                  <a:schemeClr val="tx1"/>
                </a:solidFill>
              </a:rPr>
              <a:t> is indicated for the treatment of adult patients with moderately to severely active ulcerative colitis who have had an inadequate response with, lost response to, or were intolerant to either conventional therapy or a biologic treatment.</a:t>
            </a:r>
            <a:endParaRPr lang="en-US" sz="1200" b="0" baseline="30000" dirty="0">
              <a:solidFill>
                <a:schemeClr val="tx1"/>
              </a:solidFill>
            </a:endParaRPr>
          </a:p>
        </p:txBody>
      </p:sp>
      <p:sp>
        <p:nvSpPr>
          <p:cNvPr id="12" name="TextBox 11">
            <a:extLst>
              <a:ext uri="{FF2B5EF4-FFF2-40B4-BE49-F238E27FC236}">
                <a16:creationId xmlns="" xmlns:a16="http://schemas.microsoft.com/office/drawing/2014/main" id="{048EB36B-8700-D3E3-C499-325B02011576}"/>
              </a:ext>
            </a:extLst>
          </p:cNvPr>
          <p:cNvSpPr txBox="1"/>
          <p:nvPr/>
        </p:nvSpPr>
        <p:spPr>
          <a:xfrm>
            <a:off x="471027" y="6170739"/>
            <a:ext cx="4426398" cy="157752"/>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IL=interleukin; UC=ulcerative colitis.</a:t>
            </a:r>
          </a:p>
        </p:txBody>
      </p:sp>
      <p:pic>
        <p:nvPicPr>
          <p:cNvPr id="4" name="Picture 3">
            <a:extLst>
              <a:ext uri="{FF2B5EF4-FFF2-40B4-BE49-F238E27FC236}">
                <a16:creationId xmlns="" xmlns:a16="http://schemas.microsoft.com/office/drawing/2014/main" id="{BA9DD47C-B783-946E-ED3B-1E612DA7AC95}"/>
              </a:ext>
            </a:extLst>
          </p:cNvPr>
          <p:cNvPicPr>
            <a:picLocks noChangeAspect="1"/>
          </p:cNvPicPr>
          <p:nvPr/>
        </p:nvPicPr>
        <p:blipFill rotWithShape="1">
          <a:blip r:embed="rId3"/>
          <a:srcRect t="24605"/>
          <a:stretch/>
        </p:blipFill>
        <p:spPr>
          <a:xfrm>
            <a:off x="6134985" y="28049"/>
            <a:ext cx="2440173" cy="1891127"/>
          </a:xfrm>
          <a:prstGeom prst="rect">
            <a:avLst/>
          </a:prstGeom>
        </p:spPr>
      </p:pic>
      <p:sp>
        <p:nvSpPr>
          <p:cNvPr id="3" name="Rectangle 2"/>
          <p:cNvSpPr/>
          <p:nvPr/>
        </p:nvSpPr>
        <p:spPr>
          <a:xfrm>
            <a:off x="-75630" y="-341283"/>
            <a:ext cx="1390124" cy="369332"/>
          </a:xfrm>
          <a:prstGeom prst="rect">
            <a:avLst/>
          </a:prstGeom>
        </p:spPr>
        <p:txBody>
          <a:bodyPr wrap="none">
            <a:spAutoFit/>
          </a:bodyPr>
          <a:lstStyle/>
          <a:p>
            <a:r>
              <a:rPr lang="en-US" dirty="0"/>
              <a:t>Introduction</a:t>
            </a:r>
          </a:p>
        </p:txBody>
      </p:sp>
    </p:spTree>
    <p:extLst>
      <p:ext uri="{BB962C8B-B14F-4D97-AF65-F5344CB8AC3E}">
        <p14:creationId xmlns:p14="http://schemas.microsoft.com/office/powerpoint/2010/main" val="3599137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8724" y="466004"/>
            <a:ext cx="7543800" cy="988686"/>
          </a:xfrm>
        </p:spPr>
        <p:txBody>
          <a:bodyPr/>
          <a:lstStyle/>
          <a:p>
            <a:r>
              <a:rPr lang="en-GB" dirty="0"/>
              <a:t>What Happens at a Cellular and Molecular Level in IBD?</a:t>
            </a:r>
          </a:p>
        </p:txBody>
      </p:sp>
      <p:sp>
        <p:nvSpPr>
          <p:cNvPr id="9" name="TextBox 1">
            <a:extLst>
              <a:ext uri="{FF2B5EF4-FFF2-40B4-BE49-F238E27FC236}">
                <a16:creationId xmlns:a16="http://schemas.microsoft.com/office/drawing/2014/main" xmlns="" id="{783112E2-FC00-2C34-4416-64C5275D8D6B}"/>
              </a:ext>
            </a:extLst>
          </p:cNvPr>
          <p:cNvSpPr txBox="1"/>
          <p:nvPr/>
        </p:nvSpPr>
        <p:spPr>
          <a:xfrm>
            <a:off x="369647" y="1854704"/>
            <a:ext cx="548548" cy="769441"/>
          </a:xfrm>
          <a:prstGeom prst="rect">
            <a:avLst/>
          </a:prstGeom>
          <a:noFill/>
          <a:ln w="38100">
            <a:noFill/>
          </a:ln>
        </p:spPr>
        <p:txBody>
          <a:bodyPr vert="horz" wrap="none" lIns="91440" tIns="45720" rIns="91440" bIns="45720" rtlCol="0" anchor="ctr">
            <a:spAutoFit/>
          </a:bodyPr>
          <a:lstStyle>
            <a:defPPr>
              <a:defRPr lang="en-US"/>
            </a:defPPr>
            <a:lvl1pPr indent="0" algn="ctr" defTabSz="342900">
              <a:spcBef>
                <a:spcPts val="750"/>
              </a:spcBef>
              <a:spcAft>
                <a:spcPts val="0"/>
              </a:spcAft>
              <a:buClr>
                <a:schemeClr val="accent3"/>
              </a:buClr>
              <a:buSzPct val="80000"/>
              <a:buFont typeface="Wingdings 3" charset="2"/>
              <a:buNone/>
              <a:defRPr sz="1200" b="0" i="0">
                <a:solidFill>
                  <a:schemeClr val="tx1">
                    <a:lumMod val="75000"/>
                    <a:lumOff val="25000"/>
                  </a:schemeClr>
                </a:solidFill>
                <a:latin typeface="Arial" charset="0"/>
                <a:ea typeface="Arial" charset="0"/>
                <a:cs typeface="Arial" charset="0"/>
              </a:defRPr>
            </a:lvl1pPr>
            <a:lvl2pPr marL="557213" indent="-214313" defTabSz="342900">
              <a:spcBef>
                <a:spcPts val="750"/>
              </a:spcBef>
              <a:spcAft>
                <a:spcPts val="0"/>
              </a:spcAft>
              <a:buClr>
                <a:schemeClr val="accent3"/>
              </a:buClr>
              <a:buSzPct val="80000"/>
              <a:buFont typeface="Wingdings 3" charset="2"/>
              <a:buChar char=""/>
              <a:defRPr sz="1200" b="0" i="0">
                <a:solidFill>
                  <a:schemeClr val="tx1">
                    <a:lumMod val="75000"/>
                    <a:lumOff val="25000"/>
                  </a:schemeClr>
                </a:solidFill>
                <a:latin typeface="Arial" charset="0"/>
                <a:ea typeface="Arial" charset="0"/>
                <a:cs typeface="Arial" charset="0"/>
              </a:defRPr>
            </a:lvl2pPr>
            <a:lvl3pPr marL="857250" indent="-171450" defTabSz="342900">
              <a:spcBef>
                <a:spcPts val="750"/>
              </a:spcBef>
              <a:spcAft>
                <a:spcPts val="0"/>
              </a:spcAft>
              <a:buClr>
                <a:schemeClr val="accent3"/>
              </a:buClr>
              <a:buSzPct val="80000"/>
              <a:buFont typeface="Wingdings 3" charset="2"/>
              <a:buChar char=""/>
              <a:defRPr sz="1050" b="0" i="0">
                <a:solidFill>
                  <a:schemeClr val="tx1">
                    <a:lumMod val="75000"/>
                    <a:lumOff val="25000"/>
                  </a:schemeClr>
                </a:solidFill>
                <a:latin typeface="Arial" charset="0"/>
                <a:ea typeface="Arial" charset="0"/>
                <a:cs typeface="Arial" charset="0"/>
              </a:defRPr>
            </a:lvl3pPr>
            <a:lvl4pPr marL="12001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4pPr>
            <a:lvl5pPr marL="15430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5pPr>
            <a:lvl6pPr marL="18859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6pPr>
            <a:lvl7pPr marL="22288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7pPr>
            <a:lvl8pPr marL="25717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8pPr>
            <a:lvl9pPr marL="29146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9pPr>
          </a:lstStyle>
          <a:p>
            <a:pPr marL="0" marR="0" lvl="0" indent="0" algn="l" defTabSz="342900" rtl="0" eaLnBrk="1" fontAlgn="auto" latinLnBrk="0" hangingPunct="1">
              <a:lnSpc>
                <a:spcPct val="100000"/>
              </a:lnSpc>
              <a:spcBef>
                <a:spcPts val="750"/>
              </a:spcBef>
              <a:spcAft>
                <a:spcPts val="0"/>
              </a:spcAft>
              <a:buClr>
                <a:srgbClr val="00A1DE"/>
              </a:buClr>
              <a:buSzPct val="80000"/>
              <a:buFont typeface="Wingdings 3" charset="2"/>
              <a:buNone/>
              <a:tabLst/>
              <a:defRPr/>
            </a:pPr>
            <a:r>
              <a:rPr lang="en-GB" sz="4400" b="1" dirty="0">
                <a:solidFill>
                  <a:schemeClr val="accent2"/>
                </a:solidFill>
                <a:latin typeface="Avenir Next LT Pro" panose="020B0504020202020204" pitchFamily="34" charset="0"/>
              </a:rPr>
              <a:t>1</a:t>
            </a:r>
            <a:endParaRPr kumimoji="0" lang="en-US" sz="4400" b="1" i="0" u="none" strike="noStrike" kern="1200" cap="none" spc="0" normalizeH="0" baseline="0" noProof="0" dirty="0">
              <a:ln>
                <a:noFill/>
              </a:ln>
              <a:solidFill>
                <a:schemeClr val="accent2"/>
              </a:solidFill>
              <a:effectLst/>
              <a:uLnTx/>
              <a:uFillTx/>
              <a:latin typeface="Avenir Next LT Pro" panose="020B0504020202020204" pitchFamily="34" charset="0"/>
            </a:endParaRPr>
          </a:p>
        </p:txBody>
      </p:sp>
      <p:sp>
        <p:nvSpPr>
          <p:cNvPr id="2" name="TextBox 1"/>
          <p:cNvSpPr txBox="1"/>
          <p:nvPr/>
        </p:nvSpPr>
        <p:spPr>
          <a:xfrm>
            <a:off x="879303" y="1916257"/>
            <a:ext cx="3306497" cy="646331"/>
          </a:xfrm>
          <a:prstGeom prst="rect">
            <a:avLst/>
          </a:prstGeom>
          <a:noFill/>
          <a:ln w="38100">
            <a:noFill/>
          </a:ln>
        </p:spPr>
        <p:txBody>
          <a:bodyPr vert="horz" lIns="91440" tIns="45720" rIns="91440" bIns="45720" rtlCol="0" anchor="ctr">
            <a:noAutofit/>
          </a:bodyPr>
          <a:lstStyle>
            <a:defPPr>
              <a:defRPr lang="en-US"/>
            </a:defPPr>
            <a:lvl1pPr indent="0" algn="ctr" defTabSz="342900">
              <a:spcBef>
                <a:spcPts val="750"/>
              </a:spcBef>
              <a:spcAft>
                <a:spcPts val="0"/>
              </a:spcAft>
              <a:buClr>
                <a:schemeClr val="accent3"/>
              </a:buClr>
              <a:buSzPct val="80000"/>
              <a:buFont typeface="Wingdings 3" charset="2"/>
              <a:buNone/>
              <a:defRPr sz="1200" b="0" i="0">
                <a:solidFill>
                  <a:schemeClr val="tx1">
                    <a:lumMod val="75000"/>
                    <a:lumOff val="25000"/>
                  </a:schemeClr>
                </a:solidFill>
                <a:latin typeface="Arial" charset="0"/>
                <a:ea typeface="Arial" charset="0"/>
                <a:cs typeface="Arial" charset="0"/>
              </a:defRPr>
            </a:lvl1pPr>
            <a:lvl2pPr marL="557213" indent="-214313" defTabSz="342900">
              <a:spcBef>
                <a:spcPts val="750"/>
              </a:spcBef>
              <a:spcAft>
                <a:spcPts val="0"/>
              </a:spcAft>
              <a:buClr>
                <a:schemeClr val="accent3"/>
              </a:buClr>
              <a:buSzPct val="80000"/>
              <a:buFont typeface="Wingdings 3" charset="2"/>
              <a:buChar char=""/>
              <a:defRPr sz="1200" b="0" i="0">
                <a:solidFill>
                  <a:schemeClr val="tx1">
                    <a:lumMod val="75000"/>
                    <a:lumOff val="25000"/>
                  </a:schemeClr>
                </a:solidFill>
                <a:latin typeface="Arial" charset="0"/>
                <a:ea typeface="Arial" charset="0"/>
                <a:cs typeface="Arial" charset="0"/>
              </a:defRPr>
            </a:lvl2pPr>
            <a:lvl3pPr marL="857250" indent="-171450" defTabSz="342900">
              <a:spcBef>
                <a:spcPts val="750"/>
              </a:spcBef>
              <a:spcAft>
                <a:spcPts val="0"/>
              </a:spcAft>
              <a:buClr>
                <a:schemeClr val="accent3"/>
              </a:buClr>
              <a:buSzPct val="80000"/>
              <a:buFont typeface="Wingdings 3" charset="2"/>
              <a:buChar char=""/>
              <a:defRPr sz="1050" b="0" i="0">
                <a:solidFill>
                  <a:schemeClr val="tx1">
                    <a:lumMod val="75000"/>
                    <a:lumOff val="25000"/>
                  </a:schemeClr>
                </a:solidFill>
                <a:latin typeface="Arial" charset="0"/>
                <a:ea typeface="Arial" charset="0"/>
                <a:cs typeface="Arial" charset="0"/>
              </a:defRPr>
            </a:lvl3pPr>
            <a:lvl4pPr marL="12001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4pPr>
            <a:lvl5pPr marL="15430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5pPr>
            <a:lvl6pPr marL="18859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6pPr>
            <a:lvl7pPr marL="22288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7pPr>
            <a:lvl8pPr marL="25717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8pPr>
            <a:lvl9pPr marL="29146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9pPr>
          </a:lstStyle>
          <a:p>
            <a:pPr marL="0" marR="0" lvl="0" indent="0" algn="l" defTabSz="342900" rtl="0" eaLnBrk="1" fontAlgn="auto" latinLnBrk="0" hangingPunct="1">
              <a:lnSpc>
                <a:spcPct val="100000"/>
              </a:lnSpc>
              <a:spcBef>
                <a:spcPts val="750"/>
              </a:spcBef>
              <a:spcAft>
                <a:spcPts val="0"/>
              </a:spcAft>
              <a:buClr>
                <a:srgbClr val="00A1DE"/>
              </a:buClr>
              <a:buSzPct val="80000"/>
              <a:buFont typeface="Wingdings 3" charset="2"/>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rPr>
              <a:t>Impaired barrier function due to initiating triggers</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ndParaRPr>
          </a:p>
        </p:txBody>
      </p:sp>
      <p:sp>
        <p:nvSpPr>
          <p:cNvPr id="10" name="TextBox 90">
            <a:extLst>
              <a:ext uri="{FF2B5EF4-FFF2-40B4-BE49-F238E27FC236}">
                <a16:creationId xmlns:a16="http://schemas.microsoft.com/office/drawing/2014/main" xmlns="" id="{6FF4D656-64DF-6133-DF5A-0A8D02F57846}"/>
              </a:ext>
            </a:extLst>
          </p:cNvPr>
          <p:cNvSpPr txBox="1"/>
          <p:nvPr/>
        </p:nvSpPr>
        <p:spPr>
          <a:xfrm>
            <a:off x="369647" y="2881305"/>
            <a:ext cx="548548" cy="769441"/>
          </a:xfrm>
          <a:prstGeom prst="rect">
            <a:avLst/>
          </a:prstGeom>
          <a:noFill/>
          <a:ln w="38100">
            <a:noFill/>
          </a:ln>
        </p:spPr>
        <p:txBody>
          <a:bodyPr vert="horz" wrap="none" lIns="91440" tIns="45720" rIns="91440" bIns="45720" rtlCol="0" anchor="ctr">
            <a:spAutoFit/>
          </a:bodyPr>
          <a:lstStyle>
            <a:defPPr>
              <a:defRPr lang="en-US"/>
            </a:defPPr>
            <a:lvl1pPr indent="0" algn="ctr" defTabSz="342900">
              <a:spcBef>
                <a:spcPts val="750"/>
              </a:spcBef>
              <a:spcAft>
                <a:spcPts val="0"/>
              </a:spcAft>
              <a:buClr>
                <a:schemeClr val="accent3"/>
              </a:buClr>
              <a:buSzPct val="80000"/>
              <a:buFont typeface="Wingdings 3" charset="2"/>
              <a:buNone/>
              <a:defRPr sz="1200" b="0" i="0">
                <a:solidFill>
                  <a:schemeClr val="tx1">
                    <a:lumMod val="75000"/>
                    <a:lumOff val="25000"/>
                  </a:schemeClr>
                </a:solidFill>
                <a:latin typeface="Arial" charset="0"/>
                <a:ea typeface="Arial" charset="0"/>
                <a:cs typeface="Arial" charset="0"/>
              </a:defRPr>
            </a:lvl1pPr>
            <a:lvl2pPr marL="557213" indent="-214313" defTabSz="342900">
              <a:spcBef>
                <a:spcPts val="750"/>
              </a:spcBef>
              <a:spcAft>
                <a:spcPts val="0"/>
              </a:spcAft>
              <a:buClr>
                <a:schemeClr val="accent3"/>
              </a:buClr>
              <a:buSzPct val="80000"/>
              <a:buFont typeface="Wingdings 3" charset="2"/>
              <a:buChar char=""/>
              <a:defRPr sz="1200" b="0" i="0">
                <a:solidFill>
                  <a:schemeClr val="tx1">
                    <a:lumMod val="75000"/>
                    <a:lumOff val="25000"/>
                  </a:schemeClr>
                </a:solidFill>
                <a:latin typeface="Arial" charset="0"/>
                <a:ea typeface="Arial" charset="0"/>
                <a:cs typeface="Arial" charset="0"/>
              </a:defRPr>
            </a:lvl2pPr>
            <a:lvl3pPr marL="857250" indent="-171450" defTabSz="342900">
              <a:spcBef>
                <a:spcPts val="750"/>
              </a:spcBef>
              <a:spcAft>
                <a:spcPts val="0"/>
              </a:spcAft>
              <a:buClr>
                <a:schemeClr val="accent3"/>
              </a:buClr>
              <a:buSzPct val="80000"/>
              <a:buFont typeface="Wingdings 3" charset="2"/>
              <a:buChar char=""/>
              <a:defRPr sz="1050" b="0" i="0">
                <a:solidFill>
                  <a:schemeClr val="tx1">
                    <a:lumMod val="75000"/>
                    <a:lumOff val="25000"/>
                  </a:schemeClr>
                </a:solidFill>
                <a:latin typeface="Arial" charset="0"/>
                <a:ea typeface="Arial" charset="0"/>
                <a:cs typeface="Arial" charset="0"/>
              </a:defRPr>
            </a:lvl3pPr>
            <a:lvl4pPr marL="12001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4pPr>
            <a:lvl5pPr marL="15430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5pPr>
            <a:lvl6pPr marL="18859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6pPr>
            <a:lvl7pPr marL="22288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7pPr>
            <a:lvl8pPr marL="25717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8pPr>
            <a:lvl9pPr marL="29146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9pPr>
          </a:lstStyle>
          <a:p>
            <a:pPr marL="0" marR="0" lvl="0" indent="0" algn="l" defTabSz="342900" rtl="0" eaLnBrk="1" fontAlgn="auto" latinLnBrk="0" hangingPunct="1">
              <a:lnSpc>
                <a:spcPct val="100000"/>
              </a:lnSpc>
              <a:spcBef>
                <a:spcPts val="750"/>
              </a:spcBef>
              <a:spcAft>
                <a:spcPts val="0"/>
              </a:spcAft>
              <a:buClr>
                <a:srgbClr val="00A1DE"/>
              </a:buClr>
              <a:buSzPct val="80000"/>
              <a:buFont typeface="Wingdings 3" charset="2"/>
              <a:buNone/>
              <a:tabLst/>
              <a:defRPr/>
            </a:pPr>
            <a:r>
              <a:rPr kumimoji="0" lang="en-GB" sz="4400" b="1" i="0" u="none" strike="noStrike" kern="1200" cap="none" spc="0" normalizeH="0" baseline="0" noProof="0" dirty="0">
                <a:ln>
                  <a:noFill/>
                </a:ln>
                <a:solidFill>
                  <a:schemeClr val="accent2"/>
                </a:solidFill>
                <a:effectLst/>
                <a:uLnTx/>
                <a:uFillTx/>
                <a:latin typeface="Avenir Next LT Pro" panose="020B0504020202020204" pitchFamily="34" charset="0"/>
              </a:rPr>
              <a:t>2</a:t>
            </a:r>
            <a:endParaRPr kumimoji="0" lang="en-US" sz="4400" b="1" i="0" u="none" strike="noStrike" kern="1200" cap="none" spc="0" normalizeH="0" baseline="0" noProof="0" dirty="0">
              <a:ln>
                <a:noFill/>
              </a:ln>
              <a:solidFill>
                <a:schemeClr val="accent2"/>
              </a:solidFill>
              <a:effectLst/>
              <a:uLnTx/>
              <a:uFillTx/>
              <a:latin typeface="Avenir Next LT Pro" panose="020B0504020202020204" pitchFamily="34" charset="0"/>
            </a:endParaRPr>
          </a:p>
        </p:txBody>
      </p:sp>
      <p:sp>
        <p:nvSpPr>
          <p:cNvPr id="91" name="TextBox 90"/>
          <p:cNvSpPr txBox="1"/>
          <p:nvPr/>
        </p:nvSpPr>
        <p:spPr>
          <a:xfrm>
            <a:off x="879303" y="2511489"/>
            <a:ext cx="3492866" cy="1509072"/>
          </a:xfrm>
          <a:prstGeom prst="rect">
            <a:avLst/>
          </a:prstGeom>
          <a:noFill/>
          <a:ln w="38100">
            <a:noFill/>
          </a:ln>
        </p:spPr>
        <p:txBody>
          <a:bodyPr vert="horz" lIns="91440" tIns="45720" rIns="91440" bIns="45720" rtlCol="0" anchor="ctr">
            <a:noAutofit/>
          </a:bodyPr>
          <a:lstStyle>
            <a:defPPr>
              <a:defRPr lang="en-US"/>
            </a:defPPr>
            <a:lvl1pPr indent="0" algn="ctr" defTabSz="342900">
              <a:spcBef>
                <a:spcPts val="750"/>
              </a:spcBef>
              <a:spcAft>
                <a:spcPts val="0"/>
              </a:spcAft>
              <a:buClr>
                <a:schemeClr val="accent3"/>
              </a:buClr>
              <a:buSzPct val="80000"/>
              <a:buFont typeface="Wingdings 3" charset="2"/>
              <a:buNone/>
              <a:defRPr sz="1200" b="0" i="0">
                <a:solidFill>
                  <a:schemeClr val="tx1">
                    <a:lumMod val="75000"/>
                    <a:lumOff val="25000"/>
                  </a:schemeClr>
                </a:solidFill>
                <a:latin typeface="Arial" charset="0"/>
                <a:ea typeface="Arial" charset="0"/>
                <a:cs typeface="Arial" charset="0"/>
              </a:defRPr>
            </a:lvl1pPr>
            <a:lvl2pPr marL="557213" indent="-214313" defTabSz="342900">
              <a:spcBef>
                <a:spcPts val="750"/>
              </a:spcBef>
              <a:spcAft>
                <a:spcPts val="0"/>
              </a:spcAft>
              <a:buClr>
                <a:schemeClr val="accent3"/>
              </a:buClr>
              <a:buSzPct val="80000"/>
              <a:buFont typeface="Wingdings 3" charset="2"/>
              <a:buChar char=""/>
              <a:defRPr sz="1200" b="0" i="0">
                <a:solidFill>
                  <a:schemeClr val="tx1">
                    <a:lumMod val="75000"/>
                    <a:lumOff val="25000"/>
                  </a:schemeClr>
                </a:solidFill>
                <a:latin typeface="Arial" charset="0"/>
                <a:ea typeface="Arial" charset="0"/>
                <a:cs typeface="Arial" charset="0"/>
              </a:defRPr>
            </a:lvl2pPr>
            <a:lvl3pPr marL="857250" indent="-171450" defTabSz="342900">
              <a:spcBef>
                <a:spcPts val="750"/>
              </a:spcBef>
              <a:spcAft>
                <a:spcPts val="0"/>
              </a:spcAft>
              <a:buClr>
                <a:schemeClr val="accent3"/>
              </a:buClr>
              <a:buSzPct val="80000"/>
              <a:buFont typeface="Wingdings 3" charset="2"/>
              <a:buChar char=""/>
              <a:defRPr sz="1050" b="0" i="0">
                <a:solidFill>
                  <a:schemeClr val="tx1">
                    <a:lumMod val="75000"/>
                    <a:lumOff val="25000"/>
                  </a:schemeClr>
                </a:solidFill>
                <a:latin typeface="Arial" charset="0"/>
                <a:ea typeface="Arial" charset="0"/>
                <a:cs typeface="Arial" charset="0"/>
              </a:defRPr>
            </a:lvl3pPr>
            <a:lvl4pPr marL="12001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4pPr>
            <a:lvl5pPr marL="15430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5pPr>
            <a:lvl6pPr marL="18859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6pPr>
            <a:lvl7pPr marL="22288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7pPr>
            <a:lvl8pPr marL="25717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8pPr>
            <a:lvl9pPr marL="29146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9pPr>
          </a:lstStyle>
          <a:p>
            <a:pPr marL="0" marR="0" lvl="0" indent="0" algn="l" defTabSz="342900" rtl="0" eaLnBrk="1" fontAlgn="auto" latinLnBrk="0" hangingPunct="1">
              <a:lnSpc>
                <a:spcPct val="100000"/>
              </a:lnSpc>
              <a:spcBef>
                <a:spcPts val="750"/>
              </a:spcBef>
              <a:spcAft>
                <a:spcPts val="0"/>
              </a:spcAft>
              <a:buClr>
                <a:srgbClr val="00A1DE"/>
              </a:buClr>
              <a:buSzPct val="80000"/>
              <a:buFont typeface="Wingdings 3" charset="2"/>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rPr>
              <a:t>Translocation of bacteria and microbial products across the bowel wall leads to immune cell activation and cytokine production</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ndParaRPr>
          </a:p>
        </p:txBody>
      </p:sp>
      <p:sp>
        <p:nvSpPr>
          <p:cNvPr id="11" name="TextBox 91">
            <a:extLst>
              <a:ext uri="{FF2B5EF4-FFF2-40B4-BE49-F238E27FC236}">
                <a16:creationId xmlns:a16="http://schemas.microsoft.com/office/drawing/2014/main" xmlns="" id="{46C055F3-60B3-705B-ED90-9AB859603DF8}"/>
              </a:ext>
            </a:extLst>
          </p:cNvPr>
          <p:cNvSpPr txBox="1"/>
          <p:nvPr/>
        </p:nvSpPr>
        <p:spPr>
          <a:xfrm>
            <a:off x="369647" y="3892504"/>
            <a:ext cx="548548" cy="769441"/>
          </a:xfrm>
          <a:prstGeom prst="rect">
            <a:avLst/>
          </a:prstGeom>
          <a:noFill/>
          <a:ln w="38100">
            <a:noFill/>
          </a:ln>
        </p:spPr>
        <p:txBody>
          <a:bodyPr vert="horz" wrap="none" lIns="91440" tIns="45720" rIns="91440" bIns="45720" rtlCol="0" anchor="ctr">
            <a:spAutoFit/>
          </a:bodyPr>
          <a:lstStyle>
            <a:defPPr>
              <a:defRPr lang="en-US"/>
            </a:defPPr>
            <a:lvl1pPr indent="0" algn="ctr" defTabSz="342900">
              <a:spcBef>
                <a:spcPts val="750"/>
              </a:spcBef>
              <a:spcAft>
                <a:spcPts val="0"/>
              </a:spcAft>
              <a:buClr>
                <a:schemeClr val="accent3"/>
              </a:buClr>
              <a:buSzPct val="80000"/>
              <a:buFont typeface="Wingdings 3" charset="2"/>
              <a:buNone/>
              <a:defRPr sz="1200" b="0" i="0">
                <a:solidFill>
                  <a:schemeClr val="tx1">
                    <a:lumMod val="75000"/>
                    <a:lumOff val="25000"/>
                  </a:schemeClr>
                </a:solidFill>
                <a:latin typeface="Arial" charset="0"/>
                <a:ea typeface="Arial" charset="0"/>
                <a:cs typeface="Arial" charset="0"/>
              </a:defRPr>
            </a:lvl1pPr>
            <a:lvl2pPr marL="557213" indent="-214313" defTabSz="342900">
              <a:spcBef>
                <a:spcPts val="750"/>
              </a:spcBef>
              <a:spcAft>
                <a:spcPts val="0"/>
              </a:spcAft>
              <a:buClr>
                <a:schemeClr val="accent3"/>
              </a:buClr>
              <a:buSzPct val="80000"/>
              <a:buFont typeface="Wingdings 3" charset="2"/>
              <a:buChar char=""/>
              <a:defRPr sz="1200" b="0" i="0">
                <a:solidFill>
                  <a:schemeClr val="tx1">
                    <a:lumMod val="75000"/>
                    <a:lumOff val="25000"/>
                  </a:schemeClr>
                </a:solidFill>
                <a:latin typeface="Arial" charset="0"/>
                <a:ea typeface="Arial" charset="0"/>
                <a:cs typeface="Arial" charset="0"/>
              </a:defRPr>
            </a:lvl2pPr>
            <a:lvl3pPr marL="857250" indent="-171450" defTabSz="342900">
              <a:spcBef>
                <a:spcPts val="750"/>
              </a:spcBef>
              <a:spcAft>
                <a:spcPts val="0"/>
              </a:spcAft>
              <a:buClr>
                <a:schemeClr val="accent3"/>
              </a:buClr>
              <a:buSzPct val="80000"/>
              <a:buFont typeface="Wingdings 3" charset="2"/>
              <a:buChar char=""/>
              <a:defRPr sz="1050" b="0" i="0">
                <a:solidFill>
                  <a:schemeClr val="tx1">
                    <a:lumMod val="75000"/>
                    <a:lumOff val="25000"/>
                  </a:schemeClr>
                </a:solidFill>
                <a:latin typeface="Arial" charset="0"/>
                <a:ea typeface="Arial" charset="0"/>
                <a:cs typeface="Arial" charset="0"/>
              </a:defRPr>
            </a:lvl3pPr>
            <a:lvl4pPr marL="12001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4pPr>
            <a:lvl5pPr marL="15430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5pPr>
            <a:lvl6pPr marL="18859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6pPr>
            <a:lvl7pPr marL="22288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7pPr>
            <a:lvl8pPr marL="25717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8pPr>
            <a:lvl9pPr marL="29146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9pPr>
          </a:lstStyle>
          <a:p>
            <a:pPr marL="0" marR="0" lvl="0" indent="0" algn="l" defTabSz="342900" rtl="0" eaLnBrk="1" fontAlgn="auto" latinLnBrk="0" hangingPunct="1">
              <a:lnSpc>
                <a:spcPct val="100000"/>
              </a:lnSpc>
              <a:spcBef>
                <a:spcPts val="750"/>
              </a:spcBef>
              <a:spcAft>
                <a:spcPts val="0"/>
              </a:spcAft>
              <a:buClr>
                <a:srgbClr val="00A1DE"/>
              </a:buClr>
              <a:buSzPct val="80000"/>
              <a:buFont typeface="Wingdings 3" charset="2"/>
              <a:buNone/>
              <a:tabLst/>
              <a:defRPr/>
            </a:pPr>
            <a:r>
              <a:rPr kumimoji="0" lang="en-GB" sz="4400" b="1" i="0" u="none" strike="noStrike" kern="1200" cap="none" spc="0" normalizeH="0" baseline="0" noProof="0" dirty="0">
                <a:ln>
                  <a:noFill/>
                </a:ln>
                <a:solidFill>
                  <a:schemeClr val="accent2"/>
                </a:solidFill>
                <a:effectLst/>
                <a:uLnTx/>
                <a:uFillTx/>
                <a:latin typeface="Avenir Next LT Pro" panose="020B0504020202020204" pitchFamily="34" charset="0"/>
              </a:rPr>
              <a:t>3</a:t>
            </a:r>
            <a:endParaRPr kumimoji="0" lang="en-US" sz="4400" b="1" i="0" u="none" strike="noStrike" kern="1200" cap="none" spc="0" normalizeH="0" baseline="0" noProof="0" dirty="0">
              <a:ln>
                <a:noFill/>
              </a:ln>
              <a:solidFill>
                <a:schemeClr val="accent2"/>
              </a:solidFill>
              <a:effectLst/>
              <a:uLnTx/>
              <a:uFillTx/>
              <a:latin typeface="Avenir Next LT Pro" panose="020B0504020202020204" pitchFamily="34" charset="0"/>
            </a:endParaRPr>
          </a:p>
        </p:txBody>
      </p:sp>
      <p:sp>
        <p:nvSpPr>
          <p:cNvPr id="92" name="TextBox 91"/>
          <p:cNvSpPr txBox="1"/>
          <p:nvPr/>
        </p:nvSpPr>
        <p:spPr>
          <a:xfrm>
            <a:off x="879303" y="3954059"/>
            <a:ext cx="3298010" cy="646331"/>
          </a:xfrm>
          <a:prstGeom prst="rect">
            <a:avLst/>
          </a:prstGeom>
          <a:noFill/>
          <a:ln w="38100">
            <a:noFill/>
          </a:ln>
        </p:spPr>
        <p:txBody>
          <a:bodyPr vert="horz" lIns="91440" tIns="45720" rIns="91440" bIns="45720" rtlCol="0" anchor="ctr">
            <a:noAutofit/>
          </a:bodyPr>
          <a:lstStyle>
            <a:defPPr>
              <a:defRPr lang="en-US"/>
            </a:defPPr>
            <a:lvl1pPr indent="0" algn="ctr" defTabSz="342900">
              <a:spcBef>
                <a:spcPts val="750"/>
              </a:spcBef>
              <a:spcAft>
                <a:spcPts val="0"/>
              </a:spcAft>
              <a:buClr>
                <a:schemeClr val="accent3"/>
              </a:buClr>
              <a:buSzPct val="80000"/>
              <a:buFont typeface="Wingdings 3" charset="2"/>
              <a:buNone/>
              <a:defRPr sz="1200" b="0" i="0">
                <a:solidFill>
                  <a:schemeClr val="tx1">
                    <a:lumMod val="75000"/>
                    <a:lumOff val="25000"/>
                  </a:schemeClr>
                </a:solidFill>
                <a:latin typeface="Arial" charset="0"/>
                <a:ea typeface="Arial" charset="0"/>
                <a:cs typeface="Arial" charset="0"/>
              </a:defRPr>
            </a:lvl1pPr>
            <a:lvl2pPr marL="557213" indent="-214313" defTabSz="342900">
              <a:spcBef>
                <a:spcPts val="750"/>
              </a:spcBef>
              <a:spcAft>
                <a:spcPts val="0"/>
              </a:spcAft>
              <a:buClr>
                <a:schemeClr val="accent3"/>
              </a:buClr>
              <a:buSzPct val="80000"/>
              <a:buFont typeface="Wingdings 3" charset="2"/>
              <a:buChar char=""/>
              <a:defRPr sz="1200" b="0" i="0">
                <a:solidFill>
                  <a:schemeClr val="tx1">
                    <a:lumMod val="75000"/>
                    <a:lumOff val="25000"/>
                  </a:schemeClr>
                </a:solidFill>
                <a:latin typeface="Arial" charset="0"/>
                <a:ea typeface="Arial" charset="0"/>
                <a:cs typeface="Arial" charset="0"/>
              </a:defRPr>
            </a:lvl2pPr>
            <a:lvl3pPr marL="857250" indent="-171450" defTabSz="342900">
              <a:spcBef>
                <a:spcPts val="750"/>
              </a:spcBef>
              <a:spcAft>
                <a:spcPts val="0"/>
              </a:spcAft>
              <a:buClr>
                <a:schemeClr val="accent3"/>
              </a:buClr>
              <a:buSzPct val="80000"/>
              <a:buFont typeface="Wingdings 3" charset="2"/>
              <a:buChar char=""/>
              <a:defRPr sz="1050" b="0" i="0">
                <a:solidFill>
                  <a:schemeClr val="tx1">
                    <a:lumMod val="75000"/>
                    <a:lumOff val="25000"/>
                  </a:schemeClr>
                </a:solidFill>
                <a:latin typeface="Arial" charset="0"/>
                <a:ea typeface="Arial" charset="0"/>
                <a:cs typeface="Arial" charset="0"/>
              </a:defRPr>
            </a:lvl3pPr>
            <a:lvl4pPr marL="12001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4pPr>
            <a:lvl5pPr marL="15430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5pPr>
            <a:lvl6pPr marL="18859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6pPr>
            <a:lvl7pPr marL="22288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7pPr>
            <a:lvl8pPr marL="25717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8pPr>
            <a:lvl9pPr marL="29146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9pPr>
          </a:lstStyle>
          <a:p>
            <a:pPr marL="0" marR="0" lvl="0" indent="0" algn="l" defTabSz="342900" rtl="0" eaLnBrk="1" fontAlgn="auto" latinLnBrk="0" hangingPunct="1">
              <a:lnSpc>
                <a:spcPct val="100000"/>
              </a:lnSpc>
              <a:spcBef>
                <a:spcPts val="750"/>
              </a:spcBef>
              <a:spcAft>
                <a:spcPts val="0"/>
              </a:spcAft>
              <a:buClr>
                <a:srgbClr val="00A1DE"/>
              </a:buClr>
              <a:buSzPct val="80000"/>
              <a:buFont typeface="Wingdings 3" charset="2"/>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rPr>
              <a:t>Leukocytes from the blood are recruited</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ndParaRPr>
          </a:p>
        </p:txBody>
      </p:sp>
      <p:sp>
        <p:nvSpPr>
          <p:cNvPr id="12" name="TextBox 92">
            <a:extLst>
              <a:ext uri="{FF2B5EF4-FFF2-40B4-BE49-F238E27FC236}">
                <a16:creationId xmlns:a16="http://schemas.microsoft.com/office/drawing/2014/main" xmlns="" id="{5F32F026-3CCF-0831-D3D5-5EB8FCAAF495}"/>
              </a:ext>
            </a:extLst>
          </p:cNvPr>
          <p:cNvSpPr txBox="1"/>
          <p:nvPr/>
        </p:nvSpPr>
        <p:spPr>
          <a:xfrm>
            <a:off x="369647" y="4643006"/>
            <a:ext cx="548548" cy="769441"/>
          </a:xfrm>
          <a:prstGeom prst="rect">
            <a:avLst/>
          </a:prstGeom>
          <a:noFill/>
          <a:ln w="38100">
            <a:noFill/>
          </a:ln>
        </p:spPr>
        <p:txBody>
          <a:bodyPr vert="horz" wrap="none" lIns="91440" tIns="45720" rIns="91440" bIns="45720" rtlCol="0" anchor="ctr">
            <a:spAutoFit/>
          </a:bodyPr>
          <a:lstStyle>
            <a:defPPr>
              <a:defRPr lang="en-US"/>
            </a:defPPr>
            <a:lvl1pPr indent="0" algn="ctr" defTabSz="342900">
              <a:spcBef>
                <a:spcPts val="750"/>
              </a:spcBef>
              <a:spcAft>
                <a:spcPts val="0"/>
              </a:spcAft>
              <a:buClr>
                <a:schemeClr val="accent3"/>
              </a:buClr>
              <a:buSzPct val="80000"/>
              <a:buFont typeface="Wingdings 3" charset="2"/>
              <a:buNone/>
              <a:defRPr sz="1200" b="0" i="0">
                <a:solidFill>
                  <a:schemeClr val="tx1">
                    <a:lumMod val="75000"/>
                    <a:lumOff val="25000"/>
                  </a:schemeClr>
                </a:solidFill>
                <a:latin typeface="Arial" charset="0"/>
                <a:ea typeface="Arial" charset="0"/>
                <a:cs typeface="Arial" charset="0"/>
              </a:defRPr>
            </a:lvl1pPr>
            <a:lvl2pPr marL="557213" indent="-214313" defTabSz="342900">
              <a:spcBef>
                <a:spcPts val="750"/>
              </a:spcBef>
              <a:spcAft>
                <a:spcPts val="0"/>
              </a:spcAft>
              <a:buClr>
                <a:schemeClr val="accent3"/>
              </a:buClr>
              <a:buSzPct val="80000"/>
              <a:buFont typeface="Wingdings 3" charset="2"/>
              <a:buChar char=""/>
              <a:defRPr sz="1200" b="0" i="0">
                <a:solidFill>
                  <a:schemeClr val="tx1">
                    <a:lumMod val="75000"/>
                    <a:lumOff val="25000"/>
                  </a:schemeClr>
                </a:solidFill>
                <a:latin typeface="Arial" charset="0"/>
                <a:ea typeface="Arial" charset="0"/>
                <a:cs typeface="Arial" charset="0"/>
              </a:defRPr>
            </a:lvl2pPr>
            <a:lvl3pPr marL="857250" indent="-171450" defTabSz="342900">
              <a:spcBef>
                <a:spcPts val="750"/>
              </a:spcBef>
              <a:spcAft>
                <a:spcPts val="0"/>
              </a:spcAft>
              <a:buClr>
                <a:schemeClr val="accent3"/>
              </a:buClr>
              <a:buSzPct val="80000"/>
              <a:buFont typeface="Wingdings 3" charset="2"/>
              <a:buChar char=""/>
              <a:defRPr sz="1050" b="0" i="0">
                <a:solidFill>
                  <a:schemeClr val="tx1">
                    <a:lumMod val="75000"/>
                    <a:lumOff val="25000"/>
                  </a:schemeClr>
                </a:solidFill>
                <a:latin typeface="Arial" charset="0"/>
                <a:ea typeface="Arial" charset="0"/>
                <a:cs typeface="Arial" charset="0"/>
              </a:defRPr>
            </a:lvl3pPr>
            <a:lvl4pPr marL="12001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4pPr>
            <a:lvl5pPr marL="15430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5pPr>
            <a:lvl6pPr marL="18859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6pPr>
            <a:lvl7pPr marL="22288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7pPr>
            <a:lvl8pPr marL="25717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8pPr>
            <a:lvl9pPr marL="29146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9pPr>
          </a:lstStyle>
          <a:p>
            <a:pPr marL="0" marR="0" lvl="0" indent="0" algn="l" defTabSz="342900" rtl="0" eaLnBrk="1" fontAlgn="auto" latinLnBrk="0" hangingPunct="1">
              <a:lnSpc>
                <a:spcPct val="100000"/>
              </a:lnSpc>
              <a:spcBef>
                <a:spcPts val="750"/>
              </a:spcBef>
              <a:spcAft>
                <a:spcPts val="0"/>
              </a:spcAft>
              <a:buClr>
                <a:srgbClr val="00A1DE"/>
              </a:buClr>
              <a:buSzPct val="80000"/>
              <a:buFont typeface="Wingdings 3" charset="2"/>
              <a:buNone/>
              <a:tabLst/>
              <a:defRPr/>
            </a:pPr>
            <a:r>
              <a:rPr kumimoji="0" lang="en-GB" sz="4400" b="1" i="0" u="none" strike="noStrike" kern="1200" cap="none" spc="0" normalizeH="0" baseline="0" noProof="0" dirty="0">
                <a:ln>
                  <a:noFill/>
                </a:ln>
                <a:solidFill>
                  <a:schemeClr val="accent2"/>
                </a:solidFill>
                <a:effectLst/>
                <a:uLnTx/>
                <a:uFillTx/>
                <a:latin typeface="Avenir Next LT Pro" panose="020B0504020202020204" pitchFamily="34" charset="0"/>
              </a:rPr>
              <a:t>4</a:t>
            </a:r>
            <a:endParaRPr kumimoji="0" lang="en-US" sz="4400" b="1" i="0" u="none" strike="noStrike" kern="1200" cap="none" spc="0" normalizeH="0" baseline="0" noProof="0" dirty="0">
              <a:ln>
                <a:noFill/>
              </a:ln>
              <a:solidFill>
                <a:schemeClr val="accent2"/>
              </a:solidFill>
              <a:effectLst/>
              <a:uLnTx/>
              <a:uFillTx/>
              <a:latin typeface="Avenir Next LT Pro" panose="020B0504020202020204" pitchFamily="34" charset="0"/>
            </a:endParaRPr>
          </a:p>
        </p:txBody>
      </p:sp>
      <p:sp>
        <p:nvSpPr>
          <p:cNvPr id="93" name="TextBox 92"/>
          <p:cNvSpPr txBox="1"/>
          <p:nvPr/>
        </p:nvSpPr>
        <p:spPr>
          <a:xfrm>
            <a:off x="879303" y="4519893"/>
            <a:ext cx="3549648" cy="1015663"/>
          </a:xfrm>
          <a:prstGeom prst="rect">
            <a:avLst/>
          </a:prstGeom>
          <a:noFill/>
          <a:ln w="38100">
            <a:noFill/>
          </a:ln>
        </p:spPr>
        <p:txBody>
          <a:bodyPr vert="horz" lIns="91440" tIns="45720" rIns="91440" bIns="45720" rtlCol="0" anchor="ctr">
            <a:noAutofit/>
          </a:bodyPr>
          <a:lstStyle>
            <a:defPPr>
              <a:defRPr lang="en-US"/>
            </a:defPPr>
            <a:lvl1pPr indent="0" algn="ctr" defTabSz="342900">
              <a:spcBef>
                <a:spcPts val="750"/>
              </a:spcBef>
              <a:spcAft>
                <a:spcPts val="0"/>
              </a:spcAft>
              <a:buClr>
                <a:schemeClr val="accent3"/>
              </a:buClr>
              <a:buSzPct val="80000"/>
              <a:buFont typeface="Wingdings 3" charset="2"/>
              <a:buNone/>
              <a:defRPr sz="1200" b="0" i="0">
                <a:solidFill>
                  <a:schemeClr val="tx1">
                    <a:lumMod val="75000"/>
                    <a:lumOff val="25000"/>
                  </a:schemeClr>
                </a:solidFill>
                <a:latin typeface="Arial" charset="0"/>
                <a:ea typeface="Arial" charset="0"/>
                <a:cs typeface="Arial" charset="0"/>
              </a:defRPr>
            </a:lvl1pPr>
            <a:lvl2pPr marL="557213" indent="-214313" defTabSz="342900">
              <a:spcBef>
                <a:spcPts val="750"/>
              </a:spcBef>
              <a:spcAft>
                <a:spcPts val="0"/>
              </a:spcAft>
              <a:buClr>
                <a:schemeClr val="accent3"/>
              </a:buClr>
              <a:buSzPct val="80000"/>
              <a:buFont typeface="Wingdings 3" charset="2"/>
              <a:buChar char=""/>
              <a:defRPr sz="1200" b="0" i="0">
                <a:solidFill>
                  <a:schemeClr val="tx1">
                    <a:lumMod val="75000"/>
                    <a:lumOff val="25000"/>
                  </a:schemeClr>
                </a:solidFill>
                <a:latin typeface="Arial" charset="0"/>
                <a:ea typeface="Arial" charset="0"/>
                <a:cs typeface="Arial" charset="0"/>
              </a:defRPr>
            </a:lvl2pPr>
            <a:lvl3pPr marL="857250" indent="-171450" defTabSz="342900">
              <a:spcBef>
                <a:spcPts val="750"/>
              </a:spcBef>
              <a:spcAft>
                <a:spcPts val="0"/>
              </a:spcAft>
              <a:buClr>
                <a:schemeClr val="accent3"/>
              </a:buClr>
              <a:buSzPct val="80000"/>
              <a:buFont typeface="Wingdings 3" charset="2"/>
              <a:buChar char=""/>
              <a:defRPr sz="1050" b="0" i="0">
                <a:solidFill>
                  <a:schemeClr val="tx1">
                    <a:lumMod val="75000"/>
                    <a:lumOff val="25000"/>
                  </a:schemeClr>
                </a:solidFill>
                <a:latin typeface="Arial" charset="0"/>
                <a:ea typeface="Arial" charset="0"/>
                <a:cs typeface="Arial" charset="0"/>
              </a:defRPr>
            </a:lvl3pPr>
            <a:lvl4pPr marL="12001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4pPr>
            <a:lvl5pPr marL="1543050" indent="-171450" defTabSz="342900">
              <a:spcBef>
                <a:spcPts val="750"/>
              </a:spcBef>
              <a:spcAft>
                <a:spcPts val="0"/>
              </a:spcAft>
              <a:buClr>
                <a:schemeClr val="accent3"/>
              </a:buClr>
              <a:buSzPct val="80000"/>
              <a:buFont typeface="Wingdings 3" charset="2"/>
              <a:buChar char=""/>
              <a:defRPr sz="900" b="0" i="0">
                <a:solidFill>
                  <a:schemeClr val="tx1">
                    <a:lumMod val="75000"/>
                    <a:lumOff val="25000"/>
                  </a:schemeClr>
                </a:solidFill>
                <a:latin typeface="Arial" charset="0"/>
                <a:ea typeface="Arial" charset="0"/>
                <a:cs typeface="Arial" charset="0"/>
              </a:defRPr>
            </a:lvl5pPr>
            <a:lvl6pPr marL="18859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6pPr>
            <a:lvl7pPr marL="22288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7pPr>
            <a:lvl8pPr marL="25717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8pPr>
            <a:lvl9pPr marL="2914650" indent="-171450" defTabSz="342900">
              <a:spcBef>
                <a:spcPts val="750"/>
              </a:spcBef>
              <a:spcAft>
                <a:spcPts val="0"/>
              </a:spcAft>
              <a:buClr>
                <a:schemeClr val="accent1"/>
              </a:buClr>
              <a:buSzPct val="80000"/>
              <a:buFont typeface="Wingdings 3" charset="2"/>
              <a:buChar char=""/>
              <a:defRPr sz="900">
                <a:solidFill>
                  <a:schemeClr val="tx1">
                    <a:lumMod val="75000"/>
                    <a:lumOff val="25000"/>
                  </a:schemeClr>
                </a:solidFill>
              </a:defRPr>
            </a:lvl9pPr>
          </a:lstStyle>
          <a:p>
            <a:pPr marL="0" marR="0" lvl="0" indent="0" algn="l" defTabSz="342900" rtl="0" eaLnBrk="1" fontAlgn="auto" latinLnBrk="0" hangingPunct="1">
              <a:lnSpc>
                <a:spcPct val="100000"/>
              </a:lnSpc>
              <a:spcBef>
                <a:spcPts val="750"/>
              </a:spcBef>
              <a:spcAft>
                <a:spcPts val="0"/>
              </a:spcAft>
              <a:buClr>
                <a:srgbClr val="00A1DE"/>
              </a:buClr>
              <a:buSzPct val="80000"/>
              <a:buFont typeface="Wingdings 3" charset="2"/>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rPr>
              <a:t>Chronic intestinal inflammation followed by tissue destruction</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ndParaRPr>
          </a:p>
        </p:txBody>
      </p:sp>
      <p:pic>
        <p:nvPicPr>
          <p:cNvPr id="102" name="Picture 10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098172" y="3040945"/>
            <a:ext cx="1607128" cy="1641617"/>
          </a:xfrm>
          <a:prstGeom prst="rect">
            <a:avLst/>
          </a:prstGeom>
          <a:ln w="12700">
            <a:solidFill>
              <a:schemeClr val="bg1">
                <a:lumMod val="50000"/>
              </a:schemeClr>
            </a:solidFill>
          </a:ln>
        </p:spPr>
      </p:pic>
      <p:sp>
        <p:nvSpPr>
          <p:cNvPr id="265" name="Oval 264"/>
          <p:cNvSpPr/>
          <p:nvPr/>
        </p:nvSpPr>
        <p:spPr>
          <a:xfrm>
            <a:off x="7295212" y="1490072"/>
            <a:ext cx="3179520" cy="1669024"/>
          </a:xfrm>
          <a:prstGeom prst="ellipse">
            <a:avLst/>
          </a:prstGeom>
          <a:gradFill flip="none" rotWithShape="1">
            <a:gsLst>
              <a:gs pos="77900">
                <a:schemeClr val="accent6">
                  <a:lumMod val="20000"/>
                  <a:lumOff val="80000"/>
                </a:schemeClr>
              </a:gs>
              <a:gs pos="0">
                <a:srgbClr val="70AD47">
                  <a:lumMod val="0"/>
                  <a:lumOff val="100000"/>
                  <a:alpha val="55000"/>
                </a:srgbClr>
              </a:gs>
              <a:gs pos="35000">
                <a:srgbClr val="70AD47">
                  <a:lumMod val="0"/>
                  <a:lumOff val="100000"/>
                </a:srgbClr>
              </a:gs>
              <a:gs pos="100000">
                <a:srgbClr val="70AD47">
                  <a:lumMod val="40000"/>
                  <a:lumOff val="60000"/>
                </a:srgbClr>
              </a:gs>
            </a:gsLst>
            <a:path path="circle">
              <a:fillToRect l="50000" t="-80000" r="50000" b="18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pic>
        <p:nvPicPr>
          <p:cNvPr id="1034" name="Picture 1033"/>
          <p:cNvPicPr>
            <a:picLocks noChangeAspect="1"/>
          </p:cNvPicPr>
          <p:nvPr/>
        </p:nvPicPr>
        <p:blipFill rotWithShape="1">
          <a:blip r:embed="rId5" cstate="print">
            <a:clrChange>
              <a:clrFrom>
                <a:srgbClr val="DCB6AB"/>
              </a:clrFrom>
              <a:clrTo>
                <a:srgbClr val="DCB6AB">
                  <a:alpha val="0"/>
                </a:srgbClr>
              </a:clrTo>
            </a:clrChange>
            <a:extLst>
              <a:ext uri="{28A0092B-C50C-407E-A947-70E740481C1C}">
                <a14:useLocalDpi xmlns:a14="http://schemas.microsoft.com/office/drawing/2010/main"/>
              </a:ext>
            </a:extLst>
          </a:blip>
          <a:srcRect/>
          <a:stretch/>
        </p:blipFill>
        <p:spPr>
          <a:xfrm>
            <a:off x="4830104" y="4333885"/>
            <a:ext cx="5260327" cy="1611254"/>
          </a:xfrm>
          <a:prstGeom prst="rect">
            <a:avLst/>
          </a:prstGeom>
        </p:spPr>
      </p:pic>
      <p:grpSp>
        <p:nvGrpSpPr>
          <p:cNvPr id="147" name="Group 146"/>
          <p:cNvGrpSpPr/>
          <p:nvPr/>
        </p:nvGrpSpPr>
        <p:grpSpPr>
          <a:xfrm>
            <a:off x="4800912" y="1022105"/>
            <a:ext cx="5746447" cy="1714088"/>
            <a:chOff x="2322657" y="1889380"/>
            <a:chExt cx="5746447" cy="1714088"/>
          </a:xfrm>
        </p:grpSpPr>
        <p:pic>
          <p:nvPicPr>
            <p:cNvPr id="148" name="Picture 147"/>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346485" y="1889380"/>
              <a:ext cx="5722619" cy="1586535"/>
            </a:xfrm>
            <a:prstGeom prst="rect">
              <a:avLst/>
            </a:prstGeom>
          </p:spPr>
        </p:pic>
        <p:pic>
          <p:nvPicPr>
            <p:cNvPr id="151" name="Picture 15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6811008">
              <a:off x="5113661" y="2636738"/>
              <a:ext cx="1093498" cy="820124"/>
            </a:xfrm>
            <a:prstGeom prst="rect">
              <a:avLst/>
            </a:prstGeom>
          </p:spPr>
        </p:pic>
        <p:pic>
          <p:nvPicPr>
            <p:cNvPr id="152" name="Picture 15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05870" y="2476318"/>
              <a:ext cx="322061" cy="401643"/>
            </a:xfrm>
            <a:prstGeom prst="rect">
              <a:avLst/>
            </a:prstGeom>
          </p:spPr>
        </p:pic>
        <p:pic>
          <p:nvPicPr>
            <p:cNvPr id="153" name="Picture 152"/>
            <p:cNvPicPr>
              <a:picLocks noChangeAspect="1"/>
            </p:cNvPicPr>
            <p:nvPr/>
          </p:nvPicPr>
          <p:blipFill>
            <a:blip r:embed="rId9"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4252082" flipH="1">
              <a:off x="5640901" y="2403966"/>
              <a:ext cx="72794" cy="104227"/>
            </a:xfrm>
            <a:prstGeom prst="rect">
              <a:avLst/>
            </a:prstGeom>
          </p:spPr>
        </p:pic>
        <p:pic>
          <p:nvPicPr>
            <p:cNvPr id="154" name="Picture 15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63396" y="2476318"/>
              <a:ext cx="349771" cy="401643"/>
            </a:xfrm>
            <a:prstGeom prst="rect">
              <a:avLst/>
            </a:prstGeom>
          </p:spPr>
        </p:pic>
        <p:pic>
          <p:nvPicPr>
            <p:cNvPr id="155" name="Picture 15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231999" y="2483261"/>
              <a:ext cx="337725" cy="401643"/>
            </a:xfrm>
            <a:prstGeom prst="rect">
              <a:avLst/>
            </a:prstGeom>
          </p:spPr>
        </p:pic>
        <p:pic>
          <p:nvPicPr>
            <p:cNvPr id="156" name="Picture 1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28099" y="2466255"/>
              <a:ext cx="322061" cy="401643"/>
            </a:xfrm>
            <a:prstGeom prst="rect">
              <a:avLst/>
            </a:prstGeom>
          </p:spPr>
        </p:pic>
        <p:pic>
          <p:nvPicPr>
            <p:cNvPr id="160" name="Picture 15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21312092">
              <a:off x="4495548" y="2487097"/>
              <a:ext cx="274565" cy="401643"/>
            </a:xfrm>
            <a:prstGeom prst="rect">
              <a:avLst/>
            </a:prstGeom>
          </p:spPr>
        </p:pic>
        <p:pic>
          <p:nvPicPr>
            <p:cNvPr id="161" name="Picture 16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1040500">
              <a:off x="4223785" y="2516560"/>
              <a:ext cx="349771" cy="401643"/>
            </a:xfrm>
            <a:prstGeom prst="rect">
              <a:avLst/>
            </a:prstGeom>
          </p:spPr>
        </p:pic>
        <p:pic>
          <p:nvPicPr>
            <p:cNvPr id="162" name="Picture 1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0466199">
              <a:off x="3990170" y="2561559"/>
              <a:ext cx="322061" cy="401643"/>
            </a:xfrm>
            <a:prstGeom prst="rect">
              <a:avLst/>
            </a:prstGeom>
          </p:spPr>
        </p:pic>
        <p:pic>
          <p:nvPicPr>
            <p:cNvPr id="163" name="Picture 16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9723709">
              <a:off x="3780805" y="2672494"/>
              <a:ext cx="322061" cy="401643"/>
            </a:xfrm>
            <a:prstGeom prst="rect">
              <a:avLst/>
            </a:prstGeom>
          </p:spPr>
        </p:pic>
        <p:pic>
          <p:nvPicPr>
            <p:cNvPr id="164" name="Picture 16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160418" flipH="1">
              <a:off x="7689622" y="2569921"/>
              <a:ext cx="322061" cy="401643"/>
            </a:xfrm>
            <a:prstGeom prst="rect">
              <a:avLst/>
            </a:prstGeom>
          </p:spPr>
        </p:pic>
        <p:pic>
          <p:nvPicPr>
            <p:cNvPr id="165" name="Picture 16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9651665">
              <a:off x="3578411" y="2793534"/>
              <a:ext cx="322061" cy="401643"/>
            </a:xfrm>
            <a:prstGeom prst="rect">
              <a:avLst/>
            </a:prstGeom>
          </p:spPr>
        </p:pic>
        <p:pic>
          <p:nvPicPr>
            <p:cNvPr id="166" name="Picture 16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8979076">
              <a:off x="3379849" y="2939357"/>
              <a:ext cx="322061" cy="401643"/>
            </a:xfrm>
            <a:prstGeom prst="rect">
              <a:avLst/>
            </a:prstGeom>
          </p:spPr>
        </p:pic>
        <p:pic>
          <p:nvPicPr>
            <p:cNvPr id="167" name="Picture 1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9661416">
              <a:off x="3209688" y="3064988"/>
              <a:ext cx="322061" cy="401643"/>
            </a:xfrm>
            <a:prstGeom prst="rect">
              <a:avLst/>
            </a:prstGeom>
          </p:spPr>
        </p:pic>
        <p:pic>
          <p:nvPicPr>
            <p:cNvPr id="168" name="Picture 16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0678428">
              <a:off x="3019485" y="3140944"/>
              <a:ext cx="322061" cy="401643"/>
            </a:xfrm>
            <a:prstGeom prst="rect">
              <a:avLst/>
            </a:prstGeom>
          </p:spPr>
        </p:pic>
        <p:pic>
          <p:nvPicPr>
            <p:cNvPr id="169" name="Picture 16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1349597">
              <a:off x="2801441" y="3174941"/>
              <a:ext cx="322061" cy="401643"/>
            </a:xfrm>
            <a:prstGeom prst="rect">
              <a:avLst/>
            </a:prstGeom>
          </p:spPr>
        </p:pic>
        <p:pic>
          <p:nvPicPr>
            <p:cNvPr id="170" name="Picture 169"/>
            <p:cNvPicPr>
              <a:picLocks noChangeAspect="1"/>
            </p:cNvPicPr>
            <p:nvPr/>
          </p:nvPicPr>
          <p:blipFill>
            <a:blip r:embed="rId8"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566835" y="3195804"/>
              <a:ext cx="322061" cy="401643"/>
            </a:xfrm>
            <a:prstGeom prst="rect">
              <a:avLst/>
            </a:prstGeom>
          </p:spPr>
        </p:pic>
        <p:pic>
          <p:nvPicPr>
            <p:cNvPr id="171" name="Picture 170"/>
            <p:cNvPicPr>
              <a:picLocks noChangeAspect="1"/>
            </p:cNvPicPr>
            <p:nvPr/>
          </p:nvPicPr>
          <p:blipFill>
            <a:blip r:embed="rId8"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322657" y="3201825"/>
              <a:ext cx="322061" cy="401643"/>
            </a:xfrm>
            <a:prstGeom prst="rect">
              <a:avLst/>
            </a:prstGeom>
          </p:spPr>
        </p:pic>
        <p:grpSp>
          <p:nvGrpSpPr>
            <p:cNvPr id="173" name="Group 172"/>
            <p:cNvGrpSpPr/>
            <p:nvPr/>
          </p:nvGrpSpPr>
          <p:grpSpPr>
            <a:xfrm>
              <a:off x="5764593" y="2449249"/>
              <a:ext cx="963290" cy="390788"/>
              <a:chOff x="1023843" y="5289771"/>
              <a:chExt cx="4081363" cy="1452984"/>
            </a:xfrm>
          </p:grpSpPr>
          <p:pic>
            <p:nvPicPr>
              <p:cNvPr id="174" name="Picture 173"/>
              <p:cNvPicPr>
                <a:picLocks noChangeAspect="1"/>
              </p:cNvPicPr>
              <p:nvPr/>
            </p:nvPicPr>
            <p:blipFill rotWithShape="1">
              <a:blip r:embed="rId13" cstate="screen">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3068638" y="5289771"/>
                <a:ext cx="2036568" cy="1452983"/>
              </a:xfrm>
              <a:prstGeom prst="rect">
                <a:avLst/>
              </a:prstGeom>
            </p:spPr>
          </p:pic>
          <p:pic>
            <p:nvPicPr>
              <p:cNvPr id="175" name="Picture 174"/>
              <p:cNvPicPr>
                <a:picLocks noChangeAspect="1"/>
              </p:cNvPicPr>
              <p:nvPr/>
            </p:nvPicPr>
            <p:blipFill rotWithShape="1">
              <a:blip r:embed="rId14" cstate="screen">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1023843" y="5289772"/>
                <a:ext cx="2039397" cy="1452983"/>
              </a:xfrm>
              <a:prstGeom prst="rect">
                <a:avLst/>
              </a:prstGeom>
            </p:spPr>
          </p:pic>
        </p:grpSp>
        <p:pic>
          <p:nvPicPr>
            <p:cNvPr id="157" name="Picture 15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91984">
              <a:off x="6934198" y="2417749"/>
              <a:ext cx="322061" cy="401643"/>
            </a:xfrm>
            <a:prstGeom prst="rect">
              <a:avLst/>
            </a:prstGeom>
          </p:spPr>
        </p:pic>
        <p:pic>
          <p:nvPicPr>
            <p:cNvPr id="158" name="Picture 1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415880">
              <a:off x="7188256" y="2448289"/>
              <a:ext cx="322061" cy="401643"/>
            </a:xfrm>
            <a:prstGeom prst="rect">
              <a:avLst/>
            </a:prstGeom>
          </p:spPr>
        </p:pic>
        <p:pic>
          <p:nvPicPr>
            <p:cNvPr id="159" name="Picture 15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781327">
              <a:off x="7438174" y="2497372"/>
              <a:ext cx="322061" cy="401643"/>
            </a:xfrm>
            <a:prstGeom prst="rect">
              <a:avLst/>
            </a:prstGeom>
          </p:spPr>
        </p:pic>
        <p:pic>
          <p:nvPicPr>
            <p:cNvPr id="172" name="Picture 17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35320" y="2405787"/>
              <a:ext cx="347638" cy="401643"/>
            </a:xfrm>
            <a:prstGeom prst="rect">
              <a:avLst/>
            </a:prstGeom>
          </p:spPr>
        </p:pic>
        <p:pic>
          <p:nvPicPr>
            <p:cNvPr id="150" name="Picture 14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7113166">
              <a:off x="6454226" y="2664223"/>
              <a:ext cx="1067912" cy="660264"/>
            </a:xfrm>
            <a:prstGeom prst="rect">
              <a:avLst/>
            </a:prstGeom>
          </p:spPr>
        </p:pic>
      </p:grpSp>
      <p:pic>
        <p:nvPicPr>
          <p:cNvPr id="1035" name="Picture 103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791421" y="3526142"/>
            <a:ext cx="986466" cy="986466"/>
          </a:xfrm>
          <a:prstGeom prst="rect">
            <a:avLst/>
          </a:prstGeom>
        </p:spPr>
      </p:pic>
      <p:pic>
        <p:nvPicPr>
          <p:cNvPr id="1036" name="Picture 1035"/>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798052" y="3390898"/>
            <a:ext cx="1058843" cy="1058843"/>
          </a:xfrm>
          <a:prstGeom prst="rect">
            <a:avLst/>
          </a:prstGeom>
        </p:spPr>
      </p:pic>
      <p:pic>
        <p:nvPicPr>
          <p:cNvPr id="1038" name="Picture 103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271663" y="2054279"/>
            <a:ext cx="1172697" cy="1172697"/>
          </a:xfrm>
          <a:prstGeom prst="rect">
            <a:avLst/>
          </a:prstGeom>
        </p:spPr>
      </p:pic>
      <p:grpSp>
        <p:nvGrpSpPr>
          <p:cNvPr id="1040" name="Group 1039"/>
          <p:cNvGrpSpPr/>
          <p:nvPr/>
        </p:nvGrpSpPr>
        <p:grpSpPr>
          <a:xfrm>
            <a:off x="7332920" y="3517144"/>
            <a:ext cx="1004506" cy="636593"/>
            <a:chOff x="2418856" y="3331449"/>
            <a:chExt cx="1004506" cy="636593"/>
          </a:xfrm>
        </p:grpSpPr>
        <p:pic>
          <p:nvPicPr>
            <p:cNvPr id="4" name="Picture 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605736" y="3331449"/>
              <a:ext cx="619200" cy="464400"/>
            </a:xfrm>
            <a:prstGeom prst="rect">
              <a:avLst/>
            </a:prstGeom>
          </p:spPr>
        </p:pic>
        <p:sp>
          <p:nvSpPr>
            <p:cNvPr id="1039" name="TextBox 1038"/>
            <p:cNvSpPr txBox="1"/>
            <p:nvPr/>
          </p:nvSpPr>
          <p:spPr>
            <a:xfrm>
              <a:off x="2418856" y="3691043"/>
              <a:ext cx="10045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CD4+ T cell</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grpSp>
      <p:grpSp>
        <p:nvGrpSpPr>
          <p:cNvPr id="1046" name="Group 1045"/>
          <p:cNvGrpSpPr/>
          <p:nvPr/>
        </p:nvGrpSpPr>
        <p:grpSpPr>
          <a:xfrm>
            <a:off x="6323417" y="2377060"/>
            <a:ext cx="698414" cy="608411"/>
            <a:chOff x="2010654" y="3821744"/>
            <a:chExt cx="698414" cy="608411"/>
          </a:xfrm>
        </p:grpSpPr>
        <p:pic>
          <p:nvPicPr>
            <p:cNvPr id="1027" name="Picture 1026"/>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089868" y="3821744"/>
              <a:ext cx="619200" cy="464400"/>
            </a:xfrm>
            <a:prstGeom prst="rect">
              <a:avLst/>
            </a:prstGeom>
          </p:spPr>
        </p:pic>
        <p:sp>
          <p:nvSpPr>
            <p:cNvPr id="195" name="TextBox 194"/>
            <p:cNvSpPr txBox="1"/>
            <p:nvPr/>
          </p:nvSpPr>
          <p:spPr>
            <a:xfrm>
              <a:off x="2010654" y="4153156"/>
              <a:ext cx="69512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T</a:t>
              </a:r>
              <a:r>
                <a:rPr kumimoji="0" lang="en-GB" sz="1200" b="0" i="0" u="none" strike="noStrike" kern="1200" cap="none" spc="0" normalizeH="0" baseline="-25000" noProof="0" dirty="0">
                  <a:ln>
                    <a:noFill/>
                  </a:ln>
                  <a:solidFill>
                    <a:srgbClr val="000000"/>
                  </a:solidFill>
                  <a:effectLst/>
                  <a:uLnTx/>
                  <a:uFillTx/>
                  <a:latin typeface="Avenir Next LT Pro" panose="020B0504020202020204" pitchFamily="34" charset="0"/>
                  <a:ea typeface="+mn-ea"/>
                  <a:cs typeface="+mn-cs"/>
                </a:rPr>
                <a:t>reg</a:t>
              </a: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cell</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grpSp>
      <p:pic>
        <p:nvPicPr>
          <p:cNvPr id="1037" name="Picture 1036"/>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961545" y="2170265"/>
            <a:ext cx="1110332" cy="1110332"/>
          </a:xfrm>
          <a:prstGeom prst="rect">
            <a:avLst/>
          </a:prstGeom>
        </p:spPr>
      </p:pic>
      <p:grpSp>
        <p:nvGrpSpPr>
          <p:cNvPr id="1044" name="Group 1043"/>
          <p:cNvGrpSpPr/>
          <p:nvPr/>
        </p:nvGrpSpPr>
        <p:grpSpPr>
          <a:xfrm>
            <a:off x="9105868" y="4062676"/>
            <a:ext cx="730136" cy="600492"/>
            <a:chOff x="2538327" y="3937310"/>
            <a:chExt cx="730136" cy="600492"/>
          </a:xfrm>
        </p:grpSpPr>
        <p:pic>
          <p:nvPicPr>
            <p:cNvPr id="1029" name="Picture 1028"/>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617432" y="3937310"/>
              <a:ext cx="619374" cy="464530"/>
            </a:xfrm>
            <a:prstGeom prst="rect">
              <a:avLst/>
            </a:prstGeom>
          </p:spPr>
        </p:pic>
        <p:sp>
          <p:nvSpPr>
            <p:cNvPr id="198" name="TextBox 197"/>
            <p:cNvSpPr txBox="1"/>
            <p:nvPr/>
          </p:nvSpPr>
          <p:spPr>
            <a:xfrm>
              <a:off x="2538327" y="4260803"/>
              <a:ext cx="7301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Th1 cell</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grpSp>
      <p:pic>
        <p:nvPicPr>
          <p:cNvPr id="1030" name="Picture 1029"/>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632763" y="2399481"/>
            <a:ext cx="959766" cy="720000"/>
          </a:xfrm>
          <a:prstGeom prst="rect">
            <a:avLst/>
          </a:prstGeom>
        </p:spPr>
      </p:pic>
      <p:sp>
        <p:nvSpPr>
          <p:cNvPr id="199" name="TextBox 198"/>
          <p:cNvSpPr txBox="1"/>
          <p:nvPr/>
        </p:nvSpPr>
        <p:spPr>
          <a:xfrm>
            <a:off x="8451091" y="3447130"/>
            <a:ext cx="10357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Activated macrophage</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grpSp>
        <p:nvGrpSpPr>
          <p:cNvPr id="1042" name="Group 1041"/>
          <p:cNvGrpSpPr/>
          <p:nvPr/>
        </p:nvGrpSpPr>
        <p:grpSpPr>
          <a:xfrm>
            <a:off x="6220778" y="3021735"/>
            <a:ext cx="1004506" cy="622303"/>
            <a:chOff x="2936994" y="3812973"/>
            <a:chExt cx="1004506" cy="622303"/>
          </a:xfrm>
        </p:grpSpPr>
        <p:pic>
          <p:nvPicPr>
            <p:cNvPr id="1024" name="Picture 102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107770" y="3812973"/>
              <a:ext cx="619200" cy="464400"/>
            </a:xfrm>
            <a:prstGeom prst="rect">
              <a:avLst/>
            </a:prstGeom>
          </p:spPr>
        </p:pic>
        <p:sp>
          <p:nvSpPr>
            <p:cNvPr id="201" name="TextBox 200"/>
            <p:cNvSpPr txBox="1"/>
            <p:nvPr/>
          </p:nvSpPr>
          <p:spPr>
            <a:xfrm>
              <a:off x="2936994" y="4158277"/>
              <a:ext cx="10045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CD8+ T cell</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grpSp>
      <p:pic>
        <p:nvPicPr>
          <p:cNvPr id="209" name="Picture 20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796041" y="3128381"/>
            <a:ext cx="959766" cy="720000"/>
          </a:xfrm>
          <a:prstGeom prst="rect">
            <a:avLst/>
          </a:prstGeom>
        </p:spPr>
      </p:pic>
      <p:pic>
        <p:nvPicPr>
          <p:cNvPr id="210" name="Picture 20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625217" y="2081040"/>
            <a:ext cx="1110332" cy="1110332"/>
          </a:xfrm>
          <a:prstGeom prst="rect">
            <a:avLst/>
          </a:prstGeom>
        </p:spPr>
      </p:pic>
      <p:sp>
        <p:nvSpPr>
          <p:cNvPr id="211" name="TextBox 210"/>
          <p:cNvSpPr txBox="1"/>
          <p:nvPr/>
        </p:nvSpPr>
        <p:spPr>
          <a:xfrm>
            <a:off x="4747730" y="3355611"/>
            <a:ext cx="124950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Lamina propria</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12" name="TextBox 211"/>
          <p:cNvSpPr txBox="1"/>
          <p:nvPr/>
        </p:nvSpPr>
        <p:spPr>
          <a:xfrm>
            <a:off x="4751585" y="1194490"/>
            <a:ext cx="66531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Lumen</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13" name="TextBox 212"/>
          <p:cNvSpPr txBox="1"/>
          <p:nvPr/>
        </p:nvSpPr>
        <p:spPr>
          <a:xfrm>
            <a:off x="4753535" y="1997310"/>
            <a:ext cx="6463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Mucus</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14" name="TextBox 213"/>
          <p:cNvSpPr txBox="1"/>
          <p:nvPr/>
        </p:nvSpPr>
        <p:spPr>
          <a:xfrm>
            <a:off x="4764260" y="5201676"/>
            <a:ext cx="10743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rPr>
              <a:t>Blood vessel</a:t>
            </a:r>
            <a:endPar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215" name="TextBox 214"/>
          <p:cNvSpPr txBox="1"/>
          <p:nvPr/>
        </p:nvSpPr>
        <p:spPr>
          <a:xfrm>
            <a:off x="6542066" y="5495418"/>
            <a:ext cx="89729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rPr>
              <a:t>Leukocyte</a:t>
            </a:r>
            <a:endPar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216" name="TextBox 215"/>
          <p:cNvSpPr txBox="1"/>
          <p:nvPr/>
        </p:nvSpPr>
        <p:spPr>
          <a:xfrm>
            <a:off x="9435165" y="2457267"/>
            <a:ext cx="48442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TNF</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17" name="TextBox 216"/>
          <p:cNvSpPr txBox="1"/>
          <p:nvPr/>
        </p:nvSpPr>
        <p:spPr>
          <a:xfrm>
            <a:off x="6718174" y="3660307"/>
            <a:ext cx="5341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IL-23</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18" name="TextBox 217"/>
          <p:cNvSpPr txBox="1"/>
          <p:nvPr/>
        </p:nvSpPr>
        <p:spPr>
          <a:xfrm>
            <a:off x="8390066" y="3811690"/>
            <a:ext cx="5341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IL-12</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pic>
        <p:nvPicPr>
          <p:cNvPr id="219" name="Picture 21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119030" y="2125080"/>
            <a:ext cx="986466" cy="986466"/>
          </a:xfrm>
          <a:prstGeom prst="rect">
            <a:avLst/>
          </a:prstGeom>
        </p:spPr>
      </p:pic>
      <p:grpSp>
        <p:nvGrpSpPr>
          <p:cNvPr id="1043" name="Group 1042"/>
          <p:cNvGrpSpPr/>
          <p:nvPr/>
        </p:nvGrpSpPr>
        <p:grpSpPr>
          <a:xfrm>
            <a:off x="7702363" y="2477801"/>
            <a:ext cx="805736" cy="808035"/>
            <a:chOff x="4005446" y="3741804"/>
            <a:chExt cx="805736" cy="808035"/>
          </a:xfrm>
        </p:grpSpPr>
        <p:pic>
          <p:nvPicPr>
            <p:cNvPr id="1025" name="Picture 102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4005446" y="3741804"/>
              <a:ext cx="619200" cy="464400"/>
            </a:xfrm>
            <a:prstGeom prst="rect">
              <a:avLst/>
            </a:prstGeom>
          </p:spPr>
        </p:pic>
        <p:sp>
          <p:nvSpPr>
            <p:cNvPr id="196" name="TextBox 195"/>
            <p:cNvSpPr txBox="1"/>
            <p:nvPr/>
          </p:nvSpPr>
          <p:spPr>
            <a:xfrm>
              <a:off x="4182484" y="4088174"/>
              <a:ext cx="62869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Naïve </a:t>
              </a:r>
              <a:b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b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T cell</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grpSp>
      <p:sp>
        <p:nvSpPr>
          <p:cNvPr id="220" name="TextBox 219"/>
          <p:cNvSpPr txBox="1"/>
          <p:nvPr/>
        </p:nvSpPr>
        <p:spPr>
          <a:xfrm>
            <a:off x="7291411" y="2324585"/>
            <a:ext cx="133171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IL-12, IFN</a:t>
            </a:r>
            <a:r>
              <a:rPr kumimoji="0" lang="el-GR"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α</a:t>
            </a: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TNF </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21" name="TextBox 220"/>
          <p:cNvSpPr txBox="1"/>
          <p:nvPr/>
        </p:nvSpPr>
        <p:spPr>
          <a:xfrm>
            <a:off x="9409396" y="2012178"/>
            <a:ext cx="10357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Dendritic cell</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22" name="TextBox 221"/>
          <p:cNvSpPr txBox="1"/>
          <p:nvPr/>
        </p:nvSpPr>
        <p:spPr>
          <a:xfrm>
            <a:off x="8373636" y="1363531"/>
            <a:ext cx="103576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M cell</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23" name="TextBox 222"/>
          <p:cNvSpPr txBox="1"/>
          <p:nvPr/>
        </p:nvSpPr>
        <p:spPr>
          <a:xfrm>
            <a:off x="4755139" y="2730173"/>
            <a:ext cx="103576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Paneth cells</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24" name="TextBox 223"/>
          <p:cNvSpPr txBox="1"/>
          <p:nvPr/>
        </p:nvSpPr>
        <p:spPr>
          <a:xfrm>
            <a:off x="6788354" y="1654704"/>
            <a:ext cx="103576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Enterocytes</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cxnSp>
        <p:nvCxnSpPr>
          <p:cNvPr id="1049" name="Straight Arrow Connector 1048"/>
          <p:cNvCxnSpPr>
            <a:stCxn id="1025" idx="1"/>
            <a:endCxn id="1027" idx="3"/>
          </p:cNvCxnSpPr>
          <p:nvPr/>
        </p:nvCxnSpPr>
        <p:spPr>
          <a:xfrm flipH="1" flipV="1">
            <a:off x="7021831" y="2609260"/>
            <a:ext cx="680532" cy="100741"/>
          </a:xfrm>
          <a:prstGeom prst="straightConnector1">
            <a:avLst/>
          </a:prstGeom>
          <a:ln cap="flat">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flipH="1">
            <a:off x="6916054" y="2812593"/>
            <a:ext cx="889157" cy="340690"/>
          </a:xfrm>
          <a:prstGeom prst="straightConnector1">
            <a:avLst/>
          </a:prstGeom>
          <a:ln cap="flat">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p:nvPr/>
        </p:nvCxnSpPr>
        <p:spPr>
          <a:xfrm flipH="1">
            <a:off x="7858010" y="2874972"/>
            <a:ext cx="83986" cy="614248"/>
          </a:xfrm>
          <a:prstGeom prst="straightConnector1">
            <a:avLst/>
          </a:prstGeom>
          <a:ln cap="flat">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flipH="1">
            <a:off x="6687802" y="3867837"/>
            <a:ext cx="881774" cy="277628"/>
          </a:xfrm>
          <a:prstGeom prst="straightConnector1">
            <a:avLst/>
          </a:prstGeom>
          <a:ln cap="flat">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a:cxnSpLocks/>
            <a:endCxn id="1029" idx="1"/>
          </p:cNvCxnSpPr>
          <p:nvPr/>
        </p:nvCxnSpPr>
        <p:spPr>
          <a:xfrm>
            <a:off x="8047979" y="3865217"/>
            <a:ext cx="1136995" cy="429725"/>
          </a:xfrm>
          <a:prstGeom prst="straightConnector1">
            <a:avLst/>
          </a:prstGeom>
          <a:ln cap="flat">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8" name="Rectangle 227"/>
          <p:cNvSpPr/>
          <p:nvPr/>
        </p:nvSpPr>
        <p:spPr>
          <a:xfrm>
            <a:off x="5450297" y="4348221"/>
            <a:ext cx="2055888" cy="512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grpSp>
        <p:nvGrpSpPr>
          <p:cNvPr id="1045" name="Group 1044"/>
          <p:cNvGrpSpPr/>
          <p:nvPr/>
        </p:nvGrpSpPr>
        <p:grpSpPr>
          <a:xfrm>
            <a:off x="6063798" y="4013916"/>
            <a:ext cx="819904" cy="649253"/>
            <a:chOff x="1034836" y="3898867"/>
            <a:chExt cx="819904" cy="649253"/>
          </a:xfrm>
        </p:grpSpPr>
        <p:sp>
          <p:nvSpPr>
            <p:cNvPr id="197" name="TextBox 196"/>
            <p:cNvSpPr txBox="1"/>
            <p:nvPr/>
          </p:nvSpPr>
          <p:spPr>
            <a:xfrm>
              <a:off x="1034836" y="4271121"/>
              <a:ext cx="81990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Th17 cell</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pic>
          <p:nvPicPr>
            <p:cNvPr id="1028" name="Picture 1027"/>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128552" y="3898867"/>
              <a:ext cx="619200" cy="464400"/>
            </a:xfrm>
            <a:prstGeom prst="rect">
              <a:avLst/>
            </a:prstGeom>
          </p:spPr>
        </p:pic>
      </p:grpSp>
      <p:cxnSp>
        <p:nvCxnSpPr>
          <p:cNvPr id="242" name="Straight Arrow Connector 241"/>
          <p:cNvCxnSpPr/>
          <p:nvPr/>
        </p:nvCxnSpPr>
        <p:spPr>
          <a:xfrm flipV="1">
            <a:off x="8613975" y="2894047"/>
            <a:ext cx="1136995" cy="622408"/>
          </a:xfrm>
          <a:prstGeom prst="straightConnector1">
            <a:avLst/>
          </a:prstGeom>
          <a:ln cap="flat">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10314893" y="2560040"/>
            <a:ext cx="10357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Cytokine </a:t>
            </a:r>
            <a:r>
              <a:rPr kumimoji="0" lang="en-GB" sz="1200" b="0" i="0" u="none" strike="noStrike" kern="1200" cap="none" spc="0" normalizeH="0" baseline="0" noProof="0" dirty="0" err="1">
                <a:ln>
                  <a:noFill/>
                </a:ln>
                <a:solidFill>
                  <a:srgbClr val="000000"/>
                </a:solidFill>
                <a:effectLst/>
                <a:uLnTx/>
                <a:uFillTx/>
                <a:latin typeface="Avenir Next LT Pro" panose="020B0504020202020204" pitchFamily="34" charset="0"/>
                <a:ea typeface="+mn-ea"/>
                <a:cs typeface="+mn-cs"/>
              </a:rPr>
              <a:t>signaling</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61" name="TextBox 260"/>
          <p:cNvSpPr txBox="1"/>
          <p:nvPr/>
        </p:nvSpPr>
        <p:spPr>
          <a:xfrm>
            <a:off x="8321564" y="2080437"/>
            <a:ext cx="1117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Peyer’s patch</a:t>
            </a: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pic>
        <p:nvPicPr>
          <p:cNvPr id="101" name="Picture 100"/>
          <p:cNvPicPr>
            <a:picLocks noChangeAspect="1"/>
          </p:cNvPicPr>
          <p:nvPr/>
        </p:nvPicPr>
        <p:blipFill rotWithShape="1">
          <a:blip r:embed="rId27" cstate="screen">
            <a:extLst>
              <a:ext uri="{28A0092B-C50C-407E-A947-70E740481C1C}">
                <a14:useLocalDpi xmlns:a14="http://schemas.microsoft.com/office/drawing/2010/main"/>
              </a:ext>
            </a:extLst>
          </a:blip>
          <a:srcRect/>
          <a:stretch/>
        </p:blipFill>
        <p:spPr>
          <a:xfrm>
            <a:off x="10596582" y="3102439"/>
            <a:ext cx="251922" cy="276701"/>
          </a:xfrm>
          <a:prstGeom prst="rect">
            <a:avLst/>
          </a:prstGeom>
        </p:spPr>
      </p:pic>
      <p:cxnSp>
        <p:nvCxnSpPr>
          <p:cNvPr id="5" name="Straight Connector 4"/>
          <p:cNvCxnSpPr/>
          <p:nvPr/>
        </p:nvCxnSpPr>
        <p:spPr>
          <a:xfrm>
            <a:off x="6467114" y="4409041"/>
            <a:ext cx="3623317" cy="27352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467114" y="3040944"/>
            <a:ext cx="3623317" cy="1034038"/>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7" name="Text Placeholder 7"/>
          <p:cNvSpPr txBox="1">
            <a:spLocks/>
          </p:cNvSpPr>
          <p:nvPr/>
        </p:nvSpPr>
        <p:spPr>
          <a:xfrm>
            <a:off x="518034" y="6353506"/>
            <a:ext cx="11187266" cy="364680"/>
          </a:xfrm>
          <a:prstGeom prst="rect">
            <a:avLst/>
          </a:prstGeom>
        </p:spPr>
        <p:txBody>
          <a:bodyPr vert="horz" lIns="91440" tIns="45720" rIns="91440" bIns="45720" rtlCol="0" anchor="b">
            <a:noAutofit/>
          </a:bodyPr>
          <a:lstStyle>
            <a:lvl1pPr marL="0" indent="0" algn="l" defTabSz="342900" rtl="0" eaLnBrk="1" latinLnBrk="0" hangingPunct="1">
              <a:spcBef>
                <a:spcPts val="750"/>
              </a:spcBef>
              <a:spcAft>
                <a:spcPts val="0"/>
              </a:spcAft>
              <a:buClr>
                <a:schemeClr val="accent3"/>
              </a:buClr>
              <a:buSzPct val="80000"/>
              <a:buFont typeface="Wingdings 3" charset="2"/>
              <a:buNone/>
              <a:defRPr sz="1000" b="0" i="0" kern="1200">
                <a:solidFill>
                  <a:schemeClr val="tx1">
                    <a:lumMod val="75000"/>
                    <a:lumOff val="25000"/>
                  </a:schemeClr>
                </a:solidFill>
                <a:latin typeface="Arial Narrow" panose="020B0606020202030204" pitchFamily="34" charset="0"/>
                <a:ea typeface="Arial" charset="0"/>
                <a:cs typeface="Arial" charset="0"/>
              </a:defRPr>
            </a:lvl1pPr>
            <a:lvl2pPr marL="457200" indent="0" algn="l" defTabSz="342900" rtl="0" eaLnBrk="1" latinLnBrk="0" hangingPunct="1">
              <a:spcBef>
                <a:spcPts val="750"/>
              </a:spcBef>
              <a:spcAft>
                <a:spcPts val="0"/>
              </a:spcAft>
              <a:buClr>
                <a:schemeClr val="accent3"/>
              </a:buClr>
              <a:buSzPct val="80000"/>
              <a:buFont typeface="Wingdings 3" charset="2"/>
              <a:buNone/>
              <a:defRPr sz="1200" b="0" i="0" kern="1200">
                <a:solidFill>
                  <a:schemeClr val="tx1">
                    <a:lumMod val="75000"/>
                    <a:lumOff val="25000"/>
                  </a:schemeClr>
                </a:solidFill>
                <a:latin typeface="Arial Narrow" panose="020B0606020202030204" pitchFamily="34" charset="0"/>
                <a:ea typeface="Arial" charset="0"/>
                <a:cs typeface="Arial" charset="0"/>
              </a:defRPr>
            </a:lvl2pPr>
            <a:lvl3pPr marL="914400" indent="0" algn="l" defTabSz="342900" rtl="0" eaLnBrk="1" latinLnBrk="0" hangingPunct="1">
              <a:spcBef>
                <a:spcPts val="750"/>
              </a:spcBef>
              <a:spcAft>
                <a:spcPts val="0"/>
              </a:spcAft>
              <a:buClr>
                <a:schemeClr val="accent3"/>
              </a:buClr>
              <a:buSzPct val="80000"/>
              <a:buFont typeface="Wingdings 3" charset="2"/>
              <a:buNone/>
              <a:defRPr sz="1200" b="0" i="0" kern="1200">
                <a:solidFill>
                  <a:schemeClr val="tx1">
                    <a:lumMod val="75000"/>
                    <a:lumOff val="25000"/>
                  </a:schemeClr>
                </a:solidFill>
                <a:latin typeface="Arial Narrow" panose="020B0606020202030204" pitchFamily="34" charset="0"/>
                <a:ea typeface="Arial" charset="0"/>
                <a:cs typeface="Arial" charset="0"/>
              </a:defRPr>
            </a:lvl3pPr>
            <a:lvl4pPr marL="1371600" indent="0" algn="l" defTabSz="342900" rtl="0" eaLnBrk="1" latinLnBrk="0" hangingPunct="1">
              <a:spcBef>
                <a:spcPts val="750"/>
              </a:spcBef>
              <a:spcAft>
                <a:spcPts val="0"/>
              </a:spcAft>
              <a:buClr>
                <a:schemeClr val="accent3"/>
              </a:buClr>
              <a:buSzPct val="80000"/>
              <a:buFont typeface="Wingdings 3" charset="2"/>
              <a:buNone/>
              <a:defRPr sz="1200" b="0" i="0" kern="1200">
                <a:solidFill>
                  <a:schemeClr val="tx1">
                    <a:lumMod val="75000"/>
                    <a:lumOff val="25000"/>
                  </a:schemeClr>
                </a:solidFill>
                <a:latin typeface="Arial Narrow" panose="020B0606020202030204" pitchFamily="34" charset="0"/>
                <a:ea typeface="Arial" charset="0"/>
                <a:cs typeface="Arial" charset="0"/>
              </a:defRPr>
            </a:lvl4pPr>
            <a:lvl5pPr marL="1828800" indent="0" algn="l" defTabSz="342900" rtl="0" eaLnBrk="1" latinLnBrk="0" hangingPunct="1">
              <a:spcBef>
                <a:spcPts val="750"/>
              </a:spcBef>
              <a:spcAft>
                <a:spcPts val="0"/>
              </a:spcAft>
              <a:buClr>
                <a:schemeClr val="accent3"/>
              </a:buClr>
              <a:buSzPct val="80000"/>
              <a:buFont typeface="Wingdings 3" charset="2"/>
              <a:buNone/>
              <a:defRPr sz="1200" b="0" i="0" kern="1200">
                <a:solidFill>
                  <a:schemeClr val="tx1">
                    <a:lumMod val="75000"/>
                    <a:lumOff val="25000"/>
                  </a:schemeClr>
                </a:solidFill>
                <a:latin typeface="Arial Narrow" panose="020B0606020202030204" pitchFamily="34" charset="0"/>
                <a:ea typeface="Arial" charset="0"/>
                <a:cs typeface="Arial" charset="0"/>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3" charset="2"/>
              <a:buNone/>
              <a:tabLst/>
              <a:defRPr/>
            </a:pPr>
            <a:endParaRPr kumimoji="0" lang="en-GB" sz="1000" b="0" i="0" u="none" strike="noStrike" kern="1200" cap="none" spc="0" normalizeH="0" baseline="0" noProof="0" dirty="0">
              <a:ln>
                <a:noFill/>
              </a:ln>
              <a:solidFill>
                <a:srgbClr val="000000">
                  <a:lumMod val="75000"/>
                  <a:lumOff val="25000"/>
                </a:srgbClr>
              </a:solidFill>
              <a:effectLst/>
              <a:uLnTx/>
              <a:uFillTx/>
              <a:latin typeface="Avenir Next LT Pro" panose="020B0504020202020204" pitchFamily="34" charset="0"/>
            </a:endParaRPr>
          </a:p>
        </p:txBody>
      </p:sp>
      <p:sp>
        <p:nvSpPr>
          <p:cNvPr id="109" name="TextBox 108">
            <a:extLst>
              <a:ext uri="{FF2B5EF4-FFF2-40B4-BE49-F238E27FC236}">
                <a16:creationId xmlns:a16="http://schemas.microsoft.com/office/drawing/2014/main" xmlns="" id="{2E07B05B-9251-43A8-A867-7221D0DD28E0}"/>
              </a:ext>
            </a:extLst>
          </p:cNvPr>
          <p:cNvSpPr txBox="1">
            <a:spLocks/>
          </p:cNvSpPr>
          <p:nvPr/>
        </p:nvSpPr>
        <p:spPr>
          <a:xfrm>
            <a:off x="7979832" y="1278434"/>
            <a:ext cx="360000" cy="360000"/>
          </a:xfrm>
          <a:prstGeom prst="ellipse">
            <a:avLst/>
          </a:prstGeom>
          <a:solidFill>
            <a:schemeClr val="bg1"/>
          </a:solidFill>
          <a:ln w="38100">
            <a:solidFill>
              <a:schemeClr val="accent2"/>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a:t>
            </a:r>
            <a:endPar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111" name="TextBox 110">
            <a:extLst>
              <a:ext uri="{FF2B5EF4-FFF2-40B4-BE49-F238E27FC236}">
                <a16:creationId xmlns:a16="http://schemas.microsoft.com/office/drawing/2014/main" xmlns="" id="{55A0115E-DE62-403A-B6D6-EECD560D9A52}"/>
              </a:ext>
            </a:extLst>
          </p:cNvPr>
          <p:cNvSpPr txBox="1">
            <a:spLocks/>
          </p:cNvSpPr>
          <p:nvPr/>
        </p:nvSpPr>
        <p:spPr>
          <a:xfrm>
            <a:off x="6999624" y="2238456"/>
            <a:ext cx="360000" cy="360000"/>
          </a:xfrm>
          <a:prstGeom prst="ellipse">
            <a:avLst/>
          </a:prstGeom>
          <a:solidFill>
            <a:schemeClr val="bg1"/>
          </a:solidFill>
          <a:ln w="38100">
            <a:solidFill>
              <a:schemeClr val="accent2"/>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2</a:t>
            </a:r>
          </a:p>
        </p:txBody>
      </p:sp>
      <p:sp>
        <p:nvSpPr>
          <p:cNvPr id="112" name="TextBox 111">
            <a:extLst>
              <a:ext uri="{FF2B5EF4-FFF2-40B4-BE49-F238E27FC236}">
                <a16:creationId xmlns:a16="http://schemas.microsoft.com/office/drawing/2014/main" xmlns="" id="{9F37ECA6-8C5F-4618-847B-BE95D0B8656D}"/>
              </a:ext>
            </a:extLst>
          </p:cNvPr>
          <p:cNvSpPr txBox="1">
            <a:spLocks/>
          </p:cNvSpPr>
          <p:nvPr/>
        </p:nvSpPr>
        <p:spPr>
          <a:xfrm>
            <a:off x="7391763" y="3255333"/>
            <a:ext cx="360000" cy="360000"/>
          </a:xfrm>
          <a:prstGeom prst="ellipse">
            <a:avLst/>
          </a:prstGeom>
          <a:solidFill>
            <a:schemeClr val="bg1"/>
          </a:solidFill>
          <a:ln w="38100">
            <a:solidFill>
              <a:schemeClr val="accent2"/>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4</a:t>
            </a:r>
          </a:p>
        </p:txBody>
      </p:sp>
      <p:sp>
        <p:nvSpPr>
          <p:cNvPr id="113" name="TextBox 112">
            <a:extLst>
              <a:ext uri="{FF2B5EF4-FFF2-40B4-BE49-F238E27FC236}">
                <a16:creationId xmlns:a16="http://schemas.microsoft.com/office/drawing/2014/main" xmlns="" id="{14618712-7AD5-4B47-A6B6-03B1EF98722A}"/>
              </a:ext>
            </a:extLst>
          </p:cNvPr>
          <p:cNvSpPr txBox="1">
            <a:spLocks/>
          </p:cNvSpPr>
          <p:nvPr/>
        </p:nvSpPr>
        <p:spPr>
          <a:xfrm>
            <a:off x="7244723" y="4676307"/>
            <a:ext cx="360000" cy="360000"/>
          </a:xfrm>
          <a:prstGeom prst="ellipse">
            <a:avLst/>
          </a:prstGeom>
          <a:solidFill>
            <a:schemeClr val="bg1"/>
          </a:solidFill>
          <a:ln w="38100">
            <a:solidFill>
              <a:schemeClr val="accent2"/>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3</a:t>
            </a:r>
          </a:p>
        </p:txBody>
      </p:sp>
      <p:sp>
        <p:nvSpPr>
          <p:cNvPr id="3" name="SLIDESOURCE_CONFIGUREDSTAMP_27"/>
          <p:cNvSpPr txBox="1"/>
          <p:nvPr/>
        </p:nvSpPr>
        <p:spPr>
          <a:xfrm>
            <a:off x="12382500" y="0"/>
            <a:ext cx="821059" cy="4001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10RC</a:t>
            </a:r>
          </a:p>
        </p:txBody>
      </p:sp>
      <p:sp>
        <p:nvSpPr>
          <p:cNvPr id="1041" name="SLIDESOURCE_CONFIGUREDSTAMP_29"/>
          <p:cNvSpPr txBox="1"/>
          <p:nvPr/>
        </p:nvSpPr>
        <p:spPr>
          <a:xfrm>
            <a:off x="12382500" y="6457891"/>
            <a:ext cx="1577676" cy="400110"/>
          </a:xfrm>
          <a:prstGeom prst="rect">
            <a:avLst/>
          </a:prstGeom>
          <a:noFill/>
        </p:spPr>
        <p:txBody>
          <a:bodyPr wrap="non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Internal Use</a:t>
            </a:r>
          </a:p>
        </p:txBody>
      </p:sp>
      <p:sp>
        <p:nvSpPr>
          <p:cNvPr id="7" name="Text Placeholder 5">
            <a:extLst>
              <a:ext uri="{FF2B5EF4-FFF2-40B4-BE49-F238E27FC236}">
                <a16:creationId xmlns:a16="http://schemas.microsoft.com/office/drawing/2014/main" xmlns="" id="{18479E78-DCBB-3B2A-F495-1BAAA65BEE4C}"/>
              </a:ext>
            </a:extLst>
          </p:cNvPr>
          <p:cNvSpPr txBox="1">
            <a:spLocks/>
          </p:cNvSpPr>
          <p:nvPr/>
        </p:nvSpPr>
        <p:spPr>
          <a:xfrm>
            <a:off x="478930" y="6322080"/>
            <a:ext cx="9687328" cy="377121"/>
          </a:xfrm>
          <a:prstGeom prst="rect">
            <a:avLst/>
          </a:prstGeom>
        </p:spPr>
        <p:txBody>
          <a:bodyPr vert="horz" lIns="0" tIns="0" rIns="0" bIns="0" rtlCol="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900" dirty="0">
                <a:latin typeface="+mj-lt"/>
                <a:ea typeface="Arial" charset="0"/>
                <a:cs typeface="Arial" charset="0"/>
              </a:rPr>
              <a:t>IFN=Interferon; IL=Interleukin; Th=T Helper; TNF=</a:t>
            </a:r>
            <a:r>
              <a:rPr lang="en-GB" sz="900" dirty="0" err="1">
                <a:latin typeface="+mj-lt"/>
                <a:ea typeface="Arial" charset="0"/>
                <a:cs typeface="Arial" charset="0"/>
              </a:rPr>
              <a:t>Tumor</a:t>
            </a:r>
            <a:r>
              <a:rPr lang="en-GB" sz="900" dirty="0">
                <a:latin typeface="+mj-lt"/>
                <a:ea typeface="Arial" charset="0"/>
                <a:cs typeface="Arial" charset="0"/>
              </a:rPr>
              <a:t> Necrosis Factor; Treg=T Regulatory.</a:t>
            </a:r>
            <a:br>
              <a:rPr lang="en-GB" sz="900" dirty="0">
                <a:latin typeface="+mj-lt"/>
                <a:ea typeface="Arial" charset="0"/>
                <a:cs typeface="Arial" charset="0"/>
              </a:rPr>
            </a:br>
            <a:r>
              <a:rPr lang="en-GB" sz="900" dirty="0">
                <a:latin typeface="+mj-lt"/>
              </a:rPr>
              <a:t>1. </a:t>
            </a:r>
            <a:r>
              <a:rPr lang="en-GB" sz="900" dirty="0" err="1">
                <a:latin typeface="+mj-lt"/>
              </a:rPr>
              <a:t>Neurath</a:t>
            </a:r>
            <a:r>
              <a:rPr lang="en-GB" sz="900" dirty="0">
                <a:latin typeface="+mj-lt"/>
              </a:rPr>
              <a:t> MF. </a:t>
            </a:r>
            <a:r>
              <a:rPr lang="en-GB" sz="900" i="1" dirty="0">
                <a:latin typeface="+mj-lt"/>
              </a:rPr>
              <a:t>Nat Rev Immunol.</a:t>
            </a:r>
            <a:r>
              <a:rPr lang="en-GB" sz="900" dirty="0">
                <a:latin typeface="+mj-lt"/>
              </a:rPr>
              <a:t> 2014;14:329-342. 2. </a:t>
            </a:r>
            <a:r>
              <a:rPr lang="nl-NL" sz="900" dirty="0">
                <a:latin typeface="+mj-lt"/>
              </a:rPr>
              <a:t>Van Rees EP, </a:t>
            </a:r>
            <a:r>
              <a:rPr lang="en-GB" sz="900" dirty="0">
                <a:latin typeface="+mj-lt"/>
              </a:rPr>
              <a:t>et al. </a:t>
            </a:r>
            <a:r>
              <a:rPr lang="en-GB" sz="900" i="1" dirty="0">
                <a:latin typeface="+mj-lt"/>
              </a:rPr>
              <a:t>Mediators </a:t>
            </a:r>
            <a:r>
              <a:rPr lang="en-GB" sz="900" i="1" dirty="0" err="1">
                <a:latin typeface="+mj-lt"/>
              </a:rPr>
              <a:t>Inflamm</a:t>
            </a:r>
            <a:r>
              <a:rPr lang="en-GB" sz="900" i="1" dirty="0">
                <a:latin typeface="+mj-lt"/>
              </a:rPr>
              <a:t>.</a:t>
            </a:r>
            <a:r>
              <a:rPr lang="en-GB" sz="900" dirty="0">
                <a:latin typeface="+mj-lt"/>
              </a:rPr>
              <a:t> 1997;6:85-93.</a:t>
            </a:r>
          </a:p>
        </p:txBody>
      </p:sp>
    </p:spTree>
    <p:custDataLst>
      <p:tags r:id="rId1"/>
    </p:custDataLst>
    <p:extLst>
      <p:ext uri="{BB962C8B-B14F-4D97-AF65-F5344CB8AC3E}">
        <p14:creationId xmlns:p14="http://schemas.microsoft.com/office/powerpoint/2010/main" val="192835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fade">
                                      <p:cBhvr>
                                        <p:cTn id="18" dur="500"/>
                                        <p:tgtEl>
                                          <p:spTgt spid="9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fade">
                                      <p:cBhvr>
                                        <p:cTn id="21" dur="500"/>
                                        <p:tgtEl>
                                          <p:spTgt spid="1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P spid="10" grpId="0" animBg="1"/>
      <p:bldP spid="91" grpId="0" animBg="1"/>
      <p:bldP spid="11" grpId="0" animBg="1"/>
      <p:bldP spid="92" grpId="0" animBg="1"/>
      <p:bldP spid="12" grpId="0" animBg="1"/>
      <p:bldP spid="93" grpId="0" animBg="1"/>
      <p:bldP spid="109" grpId="0" animBg="1"/>
      <p:bldP spid="111" grpId="0" animBg="1"/>
      <p:bldP spid="112" grpId="0" animBg="1"/>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LIDESOURCE_CONFIGUREDSTAMP_27"/>
          <p:cNvSpPr txBox="1"/>
          <p:nvPr/>
        </p:nvSpPr>
        <p:spPr>
          <a:xfrm>
            <a:off x="12382500" y="0"/>
            <a:ext cx="790601" cy="4001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10RR</a:t>
            </a:r>
          </a:p>
        </p:txBody>
      </p:sp>
      <p:sp>
        <p:nvSpPr>
          <p:cNvPr id="2" name="Title 1"/>
          <p:cNvSpPr>
            <a:spLocks noGrp="1"/>
          </p:cNvSpPr>
          <p:nvPr>
            <p:ph type="title"/>
          </p:nvPr>
        </p:nvSpPr>
        <p:spPr>
          <a:xfrm>
            <a:off x="458724" y="466004"/>
            <a:ext cx="7543800" cy="988686"/>
          </a:xfrm>
        </p:spPr>
        <p:txBody>
          <a:bodyPr>
            <a:normAutofit/>
          </a:bodyPr>
          <a:lstStyle/>
          <a:p>
            <a:r>
              <a:rPr lang="en-GB" dirty="0"/>
              <a:t>Cytokine Milieu in IBD </a:t>
            </a:r>
            <a:br>
              <a:rPr lang="en-GB" dirty="0"/>
            </a:br>
            <a:r>
              <a:rPr lang="en-GB" sz="1800" dirty="0">
                <a:solidFill>
                  <a:schemeClr val="tx1"/>
                </a:solidFill>
              </a:rPr>
              <a:t>Focus on the IL-23-Th17 Axis</a:t>
            </a:r>
            <a:endParaRPr lang="en-GB" dirty="0">
              <a:solidFill>
                <a:schemeClr val="tx1"/>
              </a:solidFill>
            </a:endParaRPr>
          </a:p>
        </p:txBody>
      </p:sp>
      <p:sp>
        <p:nvSpPr>
          <p:cNvPr id="43" name="Content Placeholder 3">
            <a:extLst>
              <a:ext uri="{FF2B5EF4-FFF2-40B4-BE49-F238E27FC236}">
                <a16:creationId xmlns="" xmlns:a16="http://schemas.microsoft.com/office/drawing/2014/main" id="{0EFD048E-301B-57A9-1612-E0271F589DFB}"/>
              </a:ext>
            </a:extLst>
          </p:cNvPr>
          <p:cNvSpPr txBox="1">
            <a:spLocks/>
          </p:cNvSpPr>
          <p:nvPr/>
        </p:nvSpPr>
        <p:spPr>
          <a:xfrm>
            <a:off x="6096001" y="1556141"/>
            <a:ext cx="5534722" cy="4209039"/>
          </a:xfrm>
          <a:prstGeom prst="rect">
            <a:avLst/>
          </a:prstGeom>
        </p:spPr>
        <p:txBody>
          <a:bodyPr>
            <a:noAutofit/>
          </a:bodyPr>
          <a:lstStyle>
            <a:lvl1pPr marL="342900" indent="-342900" algn="l" defTabSz="4572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DIN-Regular"/>
              </a:defRPr>
            </a:lvl1pPr>
            <a:lvl2pPr marL="742950" indent="-285750" algn="l" defTabSz="457200" rtl="0" eaLnBrk="1" latinLnBrk="0" hangingPunct="1">
              <a:spcBef>
                <a:spcPct val="20000"/>
              </a:spcBef>
              <a:buClr>
                <a:schemeClr val="accent6"/>
              </a:buClr>
              <a:buSzPct val="70000"/>
              <a:buFont typeface="Courier New" panose="02070309020205020404" pitchFamily="49" charset="0"/>
              <a:buChar char="o"/>
              <a:defRPr sz="1800" kern="1200">
                <a:solidFill>
                  <a:schemeClr val="tx1"/>
                </a:solidFill>
                <a:latin typeface="+mn-lt"/>
                <a:ea typeface="+mn-ea"/>
                <a:cs typeface="DIN-Regular"/>
              </a:defRPr>
            </a:lvl2pPr>
            <a:lvl3pPr marL="1143000" indent="-228600" algn="l" defTabSz="4572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DIN-Regular"/>
              </a:defRPr>
            </a:lvl3pPr>
            <a:lvl4pPr marL="1600200" indent="-228600" algn="l" defTabSz="457200" rtl="0" eaLnBrk="1" latinLnBrk="0" hangingPunct="1">
              <a:spcBef>
                <a:spcPct val="20000"/>
              </a:spcBef>
              <a:buClr>
                <a:schemeClr val="accent6"/>
              </a:buClr>
              <a:buSzPct val="70000"/>
              <a:buFont typeface="Courier New" panose="02070309020205020404" pitchFamily="49" charset="0"/>
              <a:buChar char="o"/>
              <a:defRPr sz="1800" kern="1200">
                <a:solidFill>
                  <a:schemeClr val="tx1"/>
                </a:solidFill>
                <a:latin typeface="+mn-lt"/>
                <a:ea typeface="+mn-ea"/>
                <a:cs typeface="DIN-Regular"/>
              </a:defRPr>
            </a:lvl4pPr>
            <a:lvl5pPr marL="2057400" indent="-228600" algn="l" defTabSz="4572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DIN-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0000"/>
              </a:lnSpc>
              <a:buClr>
                <a:schemeClr val="accent2"/>
              </a:buClr>
              <a:buSzPct val="150000"/>
            </a:pPr>
            <a:r>
              <a:rPr lang="en-US" sz="1600" dirty="0"/>
              <a:t>Macrophages will release IL-12</a:t>
            </a:r>
          </a:p>
          <a:p>
            <a:pPr lvl="1">
              <a:lnSpc>
                <a:spcPct val="110000"/>
              </a:lnSpc>
              <a:buClr>
                <a:schemeClr val="accent1"/>
              </a:buClr>
              <a:buSzPct val="150000"/>
              <a:buFont typeface="Arial" panose="020B0604020202020204" pitchFamily="34" charset="0"/>
              <a:buChar char="•"/>
            </a:pPr>
            <a:r>
              <a:rPr lang="en-US" sz="1400" dirty="0"/>
              <a:t>IL-12 will activate Th1 (a subtype of T</a:t>
            </a:r>
            <a:r>
              <a:rPr lang="en-US" sz="1400" baseline="-25000" dirty="0"/>
              <a:t>H</a:t>
            </a:r>
            <a:r>
              <a:rPr lang="en-US" sz="1400" dirty="0"/>
              <a:t>)</a:t>
            </a:r>
          </a:p>
          <a:p>
            <a:pPr lvl="1">
              <a:lnSpc>
                <a:spcPct val="110000"/>
              </a:lnSpc>
              <a:buClr>
                <a:schemeClr val="accent1"/>
              </a:buClr>
              <a:buSzPct val="150000"/>
              <a:buFont typeface="Arial" panose="020B0604020202020204" pitchFamily="34" charset="0"/>
              <a:buChar char="•"/>
            </a:pPr>
            <a:r>
              <a:rPr lang="en-US" sz="1400" dirty="0"/>
              <a:t>Th1 will release IFN-</a:t>
            </a:r>
            <a:r>
              <a:rPr lang="el-GR" sz="1400" dirty="0"/>
              <a:t>γ</a:t>
            </a:r>
            <a:endParaRPr lang="en-US" sz="1400" dirty="0"/>
          </a:p>
          <a:p>
            <a:pPr lvl="1">
              <a:lnSpc>
                <a:spcPct val="110000"/>
              </a:lnSpc>
              <a:buClr>
                <a:schemeClr val="accent1"/>
              </a:buClr>
              <a:buSzPct val="150000"/>
              <a:buFont typeface="Arial" panose="020B0604020202020204" pitchFamily="34" charset="0"/>
              <a:buChar char="•"/>
            </a:pPr>
            <a:r>
              <a:rPr lang="en-US" sz="1400" dirty="0"/>
              <a:t>IFN-</a:t>
            </a:r>
            <a:r>
              <a:rPr lang="el-GR" sz="1400" dirty="0"/>
              <a:t>γ</a:t>
            </a:r>
            <a:r>
              <a:rPr lang="en-US" sz="1400" dirty="0"/>
              <a:t> </a:t>
            </a:r>
            <a:r>
              <a:rPr lang="de-AT" sz="1400" dirty="0"/>
              <a:t>inhibits</a:t>
            </a:r>
            <a:r>
              <a:rPr lang="en-US" sz="1400" dirty="0"/>
              <a:t> Th17 (another subtype of T</a:t>
            </a:r>
            <a:r>
              <a:rPr lang="en-US" sz="1400" baseline="-25000" dirty="0"/>
              <a:t>H</a:t>
            </a:r>
            <a:r>
              <a:rPr lang="en-US" sz="1400" dirty="0"/>
              <a:t>)</a:t>
            </a:r>
          </a:p>
          <a:p>
            <a:pPr>
              <a:lnSpc>
                <a:spcPct val="110000"/>
              </a:lnSpc>
              <a:buClr>
                <a:schemeClr val="accent2"/>
              </a:buClr>
              <a:buSzPct val="150000"/>
            </a:pPr>
            <a:r>
              <a:rPr lang="en-US" sz="1600" dirty="0"/>
              <a:t>Dendritic Cells will release IL-23 </a:t>
            </a:r>
          </a:p>
          <a:p>
            <a:pPr lvl="1">
              <a:lnSpc>
                <a:spcPct val="110000"/>
              </a:lnSpc>
              <a:buClr>
                <a:schemeClr val="accent1"/>
              </a:buClr>
              <a:buSzPct val="150000"/>
              <a:buFont typeface="Arial" panose="020B0604020202020204" pitchFamily="34" charset="0"/>
              <a:buChar char="•"/>
            </a:pPr>
            <a:r>
              <a:rPr lang="en-US" sz="1400" dirty="0"/>
              <a:t>IL-23 activates TH17</a:t>
            </a:r>
          </a:p>
          <a:p>
            <a:pPr lvl="1">
              <a:lnSpc>
                <a:spcPct val="110000"/>
              </a:lnSpc>
              <a:buClr>
                <a:schemeClr val="accent1"/>
              </a:buClr>
              <a:buSzPct val="150000"/>
              <a:buFont typeface="Arial" panose="020B0604020202020204" pitchFamily="34" charset="0"/>
              <a:buChar char="•"/>
            </a:pPr>
            <a:r>
              <a:rPr lang="en-US" sz="1400" dirty="0"/>
              <a:t>IL-23 stimulates Macrophages to release other cytokines</a:t>
            </a:r>
          </a:p>
          <a:p>
            <a:pPr>
              <a:lnSpc>
                <a:spcPct val="110000"/>
              </a:lnSpc>
              <a:buClr>
                <a:schemeClr val="accent2"/>
              </a:buClr>
              <a:buSzPct val="150000"/>
            </a:pPr>
            <a:r>
              <a:rPr lang="en-US" sz="1600" dirty="0"/>
              <a:t>Th17 and Macrophages will release cytokines in response to cytokine signaling</a:t>
            </a:r>
          </a:p>
          <a:p>
            <a:pPr>
              <a:lnSpc>
                <a:spcPct val="110000"/>
              </a:lnSpc>
              <a:buClr>
                <a:schemeClr val="accent2"/>
              </a:buClr>
              <a:buSzPct val="150000"/>
            </a:pPr>
            <a:r>
              <a:rPr lang="en-US" sz="1600" dirty="0"/>
              <a:t>Newly released cytokines will affect nearby cells to induce inflammation</a:t>
            </a:r>
          </a:p>
          <a:p>
            <a:pPr>
              <a:lnSpc>
                <a:spcPct val="110000"/>
              </a:lnSpc>
              <a:buClr>
                <a:schemeClr val="accent2"/>
              </a:buClr>
              <a:buSzPct val="150000"/>
            </a:pPr>
            <a:r>
              <a:rPr lang="en-US" sz="1600" dirty="0"/>
              <a:t>Inflammation will induce more inflammatory cytokine release until an inhibitor is introduced to into the pathway</a:t>
            </a:r>
          </a:p>
          <a:p>
            <a:pPr>
              <a:lnSpc>
                <a:spcPct val="110000"/>
              </a:lnSpc>
              <a:buClrTx/>
            </a:pPr>
            <a:endParaRPr lang="en-US" sz="1600" dirty="0"/>
          </a:p>
        </p:txBody>
      </p:sp>
      <p:sp>
        <p:nvSpPr>
          <p:cNvPr id="4" name="Rectangle 3">
            <a:extLst>
              <a:ext uri="{FF2B5EF4-FFF2-40B4-BE49-F238E27FC236}">
                <a16:creationId xmlns="" xmlns:a16="http://schemas.microsoft.com/office/drawing/2014/main" id="{DF976484-F98D-AED7-6C01-4C62CF78339C}"/>
              </a:ext>
            </a:extLst>
          </p:cNvPr>
          <p:cNvSpPr/>
          <p:nvPr/>
        </p:nvSpPr>
        <p:spPr>
          <a:xfrm>
            <a:off x="215153" y="1556141"/>
            <a:ext cx="2174581" cy="626125"/>
          </a:xfrm>
          <a:prstGeom prst="rect">
            <a:avLst/>
          </a:prstGeom>
          <a:solidFill>
            <a:schemeClr val="bg1"/>
          </a:solidFill>
        </p:spPr>
        <p:txBody>
          <a:bodyPr wrap="square" lIns="36000" tIns="36000" rIns="36000" bIns="36000" rtlCol="0" anchor="ctr">
            <a:noAutofit/>
          </a:bodyPr>
          <a:lstStyle/>
          <a:p>
            <a:pPr algn="r"/>
            <a:endParaRPr lang="de-DE" sz="900" b="1" kern="0" dirty="0">
              <a:ea typeface="ＭＳ Ｐゴシック" charset="0"/>
            </a:endParaRPr>
          </a:p>
        </p:txBody>
      </p:sp>
      <p:sp>
        <p:nvSpPr>
          <p:cNvPr id="5" name="Text Placeholder 5">
            <a:extLst>
              <a:ext uri="{FF2B5EF4-FFF2-40B4-BE49-F238E27FC236}">
                <a16:creationId xmlns="" xmlns:a16="http://schemas.microsoft.com/office/drawing/2014/main" id="{E461986F-2ABC-E87B-0917-E5EDAABE7203}"/>
              </a:ext>
            </a:extLst>
          </p:cNvPr>
          <p:cNvSpPr txBox="1">
            <a:spLocks/>
          </p:cNvSpPr>
          <p:nvPr/>
        </p:nvSpPr>
        <p:spPr>
          <a:xfrm>
            <a:off x="457200" y="6339494"/>
            <a:ext cx="9687328" cy="269269"/>
          </a:xfrm>
          <a:prstGeom prst="rect">
            <a:avLst/>
          </a:prstGeom>
        </p:spPr>
        <p:txBody>
          <a:bodyPr vert="horz" lIns="0" tIns="0" rIns="0" bIns="0" rtlCol="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err="1">
                <a:latin typeface="+mj-lt"/>
              </a:rPr>
              <a:t>Neurath</a:t>
            </a:r>
            <a:r>
              <a:rPr lang="en-GB" sz="900" dirty="0">
                <a:latin typeface="+mj-lt"/>
              </a:rPr>
              <a:t> MF. Cytokines in inflammatory bowel disease. </a:t>
            </a:r>
            <a:r>
              <a:rPr lang="en-GB" sz="900" i="1" dirty="0">
                <a:latin typeface="+mj-lt"/>
              </a:rPr>
              <a:t>Nat Rev Immunol. </a:t>
            </a:r>
            <a:r>
              <a:rPr lang="en-GB" sz="900" dirty="0">
                <a:latin typeface="+mj-lt"/>
              </a:rPr>
              <a:t>2014;14:329-342.</a:t>
            </a:r>
          </a:p>
        </p:txBody>
      </p:sp>
      <p:sp>
        <p:nvSpPr>
          <p:cNvPr id="3" name="SLIDESOURCE_CONFIGUREDSTAMP_29"/>
          <p:cNvSpPr txBox="1"/>
          <p:nvPr/>
        </p:nvSpPr>
        <p:spPr>
          <a:xfrm>
            <a:off x="12382500" y="6457891"/>
            <a:ext cx="1577676" cy="400110"/>
          </a:xfrm>
          <a:prstGeom prst="rect">
            <a:avLst/>
          </a:prstGeom>
          <a:noFill/>
        </p:spPr>
        <p:txBody>
          <a:bodyPr wrap="non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Internal Use</a:t>
            </a:r>
          </a:p>
        </p:txBody>
      </p:sp>
      <p:pic>
        <p:nvPicPr>
          <p:cNvPr id="10" name="Content Placeholder 5">
            <a:extLst>
              <a:ext uri="{FF2B5EF4-FFF2-40B4-BE49-F238E27FC236}">
                <a16:creationId xmlns="" xmlns:a16="http://schemas.microsoft.com/office/drawing/2014/main" id="{087A6A0B-5364-8443-8A82-5859386A4B0E}"/>
              </a:ext>
            </a:extLst>
          </p:cNvPr>
          <p:cNvPicPr>
            <a:picLocks noGrp="1" noChangeAspect="1"/>
          </p:cNvPicPr>
          <p:nvPr>
            <p:ph idx="4294967295"/>
          </p:nvPr>
        </p:nvPicPr>
        <p:blipFill>
          <a:blip r:embed="rId4"/>
          <a:stretch>
            <a:fillRect/>
          </a:stretch>
        </p:blipFill>
        <p:spPr>
          <a:xfrm>
            <a:off x="399144" y="2182813"/>
            <a:ext cx="5267325" cy="2781300"/>
          </a:xfrm>
          <a:prstGeom prst="rect">
            <a:avLst/>
          </a:prstGeom>
        </p:spPr>
      </p:pic>
    </p:spTree>
    <p:custDataLst>
      <p:tags r:id="rId1"/>
    </p:custDataLst>
    <p:extLst>
      <p:ext uri="{BB962C8B-B14F-4D97-AF65-F5344CB8AC3E}">
        <p14:creationId xmlns:p14="http://schemas.microsoft.com/office/powerpoint/2010/main" val="43767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B47A86-4C90-4F61-8F1D-AE806C415DE4}"/>
              </a:ext>
            </a:extLst>
          </p:cNvPr>
          <p:cNvSpPr>
            <a:spLocks noGrp="1"/>
          </p:cNvSpPr>
          <p:nvPr>
            <p:ph type="title"/>
          </p:nvPr>
        </p:nvSpPr>
        <p:spPr/>
        <p:txBody>
          <a:bodyPr/>
          <a:lstStyle/>
          <a:p>
            <a:r>
              <a:rPr lang="en-US" dirty="0"/>
              <a:t>The IL-23 pathway plays an important role </a:t>
            </a:r>
            <a:br>
              <a:rPr lang="en-US" dirty="0"/>
            </a:br>
            <a:r>
              <a:rPr lang="en-US" dirty="0"/>
              <a:t>in UC</a:t>
            </a:r>
            <a:r>
              <a:rPr lang="en-US" baseline="30000" dirty="0"/>
              <a:t>1,2</a:t>
            </a:r>
          </a:p>
        </p:txBody>
      </p:sp>
      <p:sp>
        <p:nvSpPr>
          <p:cNvPr id="4" name="Content Placeholder 3">
            <a:extLst>
              <a:ext uri="{FF2B5EF4-FFF2-40B4-BE49-F238E27FC236}">
                <a16:creationId xmlns="" xmlns:a16="http://schemas.microsoft.com/office/drawing/2014/main" id="{93EAE5E6-6F75-4713-83C8-00BFAFB75905}"/>
              </a:ext>
            </a:extLst>
          </p:cNvPr>
          <p:cNvSpPr>
            <a:spLocks noGrp="1"/>
          </p:cNvSpPr>
          <p:nvPr>
            <p:ph idx="1"/>
          </p:nvPr>
        </p:nvSpPr>
        <p:spPr>
          <a:xfrm>
            <a:off x="458724" y="1579792"/>
            <a:ext cx="5058326" cy="4061353"/>
          </a:xfrm>
        </p:spPr>
        <p:txBody>
          <a:bodyPr/>
          <a:lstStyle/>
          <a:p>
            <a:pPr>
              <a:buSzPct val="100000"/>
            </a:pPr>
            <a:r>
              <a:rPr lang="en-US" dirty="0">
                <a:solidFill>
                  <a:schemeClr val="tx1"/>
                </a:solidFill>
                <a:ea typeface="Arial" panose="020B0604020202020204" pitchFamily="34" charset="0"/>
              </a:rPr>
              <a:t>In UC</a:t>
            </a:r>
            <a:r>
              <a:rPr lang="en-US" dirty="0">
                <a:solidFill>
                  <a:schemeClr val="accent1"/>
                </a:solidFill>
                <a:ea typeface="Arial" panose="020B0604020202020204" pitchFamily="34" charset="0"/>
              </a:rPr>
              <a:t> </a:t>
            </a:r>
            <a:r>
              <a:rPr lang="en-US" dirty="0">
                <a:solidFill>
                  <a:schemeClr val="tx1"/>
                </a:solidFill>
                <a:ea typeface="Arial" panose="020B0604020202020204" pitchFamily="34" charset="0"/>
              </a:rPr>
              <a:t>there is </a:t>
            </a:r>
            <a:r>
              <a:rPr lang="en-US" dirty="0">
                <a:solidFill>
                  <a:schemeClr val="tx1"/>
                </a:solidFill>
                <a:effectLst/>
                <a:ea typeface="Arial" panose="020B0604020202020204" pitchFamily="34" charset="0"/>
              </a:rPr>
              <a:t>exacerbated inflammation</a:t>
            </a:r>
            <a:r>
              <a:rPr lang="en-US" dirty="0">
                <a:solidFill>
                  <a:schemeClr val="accent1"/>
                </a:solidFill>
                <a:effectLst/>
                <a:ea typeface="Arial" panose="020B0604020202020204" pitchFamily="34" charset="0"/>
              </a:rPr>
              <a:t> </a:t>
            </a:r>
            <a:r>
              <a:rPr lang="en-US" dirty="0">
                <a:solidFill>
                  <a:schemeClr val="tx1"/>
                </a:solidFill>
                <a:effectLst/>
                <a:ea typeface="Arial" panose="020B0604020202020204" pitchFamily="34" charset="0"/>
              </a:rPr>
              <a:t>of the intestinal mucosa</a:t>
            </a:r>
            <a:r>
              <a:rPr lang="en-US" baseline="30000" dirty="0">
                <a:solidFill>
                  <a:schemeClr val="tx1"/>
                </a:solidFill>
                <a:effectLst/>
                <a:ea typeface="Arial" panose="020B0604020202020204" pitchFamily="34" charset="0"/>
              </a:rPr>
              <a:t>1,2</a:t>
            </a:r>
          </a:p>
          <a:p>
            <a:pPr lvl="1" indent="0">
              <a:buSzPct val="100000"/>
              <a:buNone/>
            </a:pPr>
            <a:endParaRPr lang="en-US" sz="1800" dirty="0">
              <a:effectLst/>
              <a:ea typeface="Arial" panose="020B0604020202020204" pitchFamily="34" charset="0"/>
            </a:endParaRPr>
          </a:p>
          <a:p>
            <a:pPr>
              <a:buSzPct val="100000"/>
            </a:pPr>
            <a:r>
              <a:rPr lang="en-US" b="0" dirty="0">
                <a:solidFill>
                  <a:schemeClr val="tx1"/>
                </a:solidFill>
                <a:effectLst/>
                <a:ea typeface="Arial" panose="020B0604020202020204" pitchFamily="34" charset="0"/>
              </a:rPr>
              <a:t>IL-23 inflammatory cascade</a:t>
            </a:r>
            <a:r>
              <a:rPr lang="en-US" b="0" dirty="0">
                <a:solidFill>
                  <a:schemeClr val="tx1"/>
                </a:solidFill>
                <a:ea typeface="Arial" panose="020B0604020202020204" pitchFamily="34" charset="0"/>
              </a:rPr>
              <a:t> drives pro-inflammatory processes and Th17-differentiation</a:t>
            </a:r>
          </a:p>
          <a:p>
            <a:pPr>
              <a:buSzPct val="100000"/>
            </a:pPr>
            <a:endParaRPr lang="en-US" b="0" dirty="0">
              <a:solidFill>
                <a:schemeClr val="tx1"/>
              </a:solidFill>
              <a:effectLst/>
              <a:ea typeface="Arial" panose="020B0604020202020204" pitchFamily="34" charset="0"/>
            </a:endParaRPr>
          </a:p>
          <a:p>
            <a:pPr>
              <a:buSzPct val="100000"/>
            </a:pPr>
            <a:r>
              <a:rPr lang="en-US" b="0" dirty="0">
                <a:solidFill>
                  <a:schemeClr val="tx1"/>
                </a:solidFill>
                <a:ea typeface="Arial" panose="020B0604020202020204" pitchFamily="34" charset="0"/>
              </a:rPr>
              <a:t>IL-12 leads to Th1 activation and IFN-</a:t>
            </a:r>
            <a:r>
              <a:rPr lang="el-GR" b="0" dirty="0">
                <a:solidFill>
                  <a:schemeClr val="tx1"/>
                </a:solidFill>
                <a:ea typeface="Arial" panose="020B0604020202020204" pitchFamily="34" charset="0"/>
              </a:rPr>
              <a:t>γ</a:t>
            </a:r>
            <a:r>
              <a:rPr lang="en-US" b="0" dirty="0">
                <a:solidFill>
                  <a:schemeClr val="tx1"/>
                </a:solidFill>
                <a:ea typeface="Arial" panose="020B0604020202020204" pitchFamily="34" charset="0"/>
              </a:rPr>
              <a:t> production which inhibits Th17-proliferation and shows to be a potent inducer of antitumor immunity and to defend against bacterial and viral infections by augmenting host immunity</a:t>
            </a:r>
            <a:r>
              <a:rPr lang="en-US" b="0" baseline="30000" dirty="0">
                <a:solidFill>
                  <a:schemeClr val="tx1"/>
                </a:solidFill>
                <a:ea typeface="Arial" panose="020B0604020202020204" pitchFamily="34" charset="0"/>
              </a:rPr>
              <a:t>2,3</a:t>
            </a:r>
          </a:p>
        </p:txBody>
      </p:sp>
      <p:sp>
        <p:nvSpPr>
          <p:cNvPr id="8" name="Slide Number Placeholder 5">
            <a:extLst>
              <a:ext uri="{FF2B5EF4-FFF2-40B4-BE49-F238E27FC236}">
                <a16:creationId xmlns="" xmlns:a16="http://schemas.microsoft.com/office/drawing/2014/main" id="{5D00A13C-1AB8-07AB-E0D3-4E3FB1BD142C}"/>
              </a:ext>
            </a:extLst>
          </p:cNvPr>
          <p:cNvSpPr txBox="1">
            <a:spLocks/>
          </p:cNvSpPr>
          <p:nvPr/>
        </p:nvSpPr>
        <p:spPr>
          <a:xfrm>
            <a:off x="11723790" y="6274049"/>
            <a:ext cx="331988" cy="334714"/>
          </a:xfrm>
          <a:prstGeom prst="rect">
            <a:avLst/>
          </a:prstGeom>
        </p:spPr>
        <p:txBody>
          <a:bodyPr vert="horz" lIns="0" tIns="0" rIns="0" bIns="0" rtlCol="0" anchor="b">
            <a:noAutofit/>
          </a:bodyPr>
          <a:lstStyle>
            <a:defPPr>
              <a:defRPr lang="en-US"/>
            </a:defPPr>
            <a:lvl1pPr marL="0" algn="l" defTabSz="914400" rtl="0" eaLnBrk="1" fontAlgn="ctr" latinLnBrk="0" hangingPunct="1">
              <a:defRPr sz="900" kern="1200">
                <a:solidFill>
                  <a:srgbClr val="201E2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fld id="{C05CC445-ADDC-4077-B2BE-E2F6F020F97E}" type="slidenum">
              <a:rPr lang="en-US" smtClean="0"/>
              <a:pPr/>
              <a:t>12</a:t>
            </a:fld>
            <a:endParaRPr lang="en-US" dirty="0"/>
          </a:p>
        </p:txBody>
      </p:sp>
      <p:sp>
        <p:nvSpPr>
          <p:cNvPr id="7" name="Text Placeholder 5">
            <a:extLst>
              <a:ext uri="{FF2B5EF4-FFF2-40B4-BE49-F238E27FC236}">
                <a16:creationId xmlns="" xmlns:a16="http://schemas.microsoft.com/office/drawing/2014/main" id="{AF55602F-48E4-C7D0-0C05-77EF1E147752}"/>
              </a:ext>
            </a:extLst>
          </p:cNvPr>
          <p:cNvSpPr txBox="1">
            <a:spLocks/>
          </p:cNvSpPr>
          <p:nvPr/>
        </p:nvSpPr>
        <p:spPr>
          <a:xfrm>
            <a:off x="458724" y="6319282"/>
            <a:ext cx="9687328" cy="244247"/>
          </a:xfrm>
          <a:prstGeom prst="rect">
            <a:avLst/>
          </a:prstGeom>
        </p:spPr>
        <p:txBody>
          <a:bodyPr vert="horz" lIns="0" tIns="0" rIns="0" bIns="0" rtlCol="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900" dirty="0"/>
              <a:t>1.adapted from </a:t>
            </a:r>
            <a:r>
              <a:rPr lang="de-DE" sz="900" dirty="0">
                <a:hlinkClick r:id="rId3">
                  <a:extLst>
                    <a:ext uri="{A12FA001-AC4F-418D-AE19-62706E023703}">
                      <ahyp:hlinkClr xmlns="" xmlns:ahyp="http://schemas.microsoft.com/office/drawing/2018/hyperlinkcolor" val="tx"/>
                    </a:ext>
                  </a:extLst>
                </a:hlinkClick>
              </a:rPr>
              <a:t>https://doi.org/10.1016/j.bpg.2018.05.016</a:t>
            </a:r>
            <a:r>
              <a:rPr lang="de-DE" sz="900" dirty="0"/>
              <a:t> </a:t>
            </a:r>
            <a:r>
              <a:rPr lang="en-GB" sz="900" dirty="0"/>
              <a:t>2. </a:t>
            </a:r>
            <a:r>
              <a:rPr lang="en-GB" sz="900" dirty="0" err="1"/>
              <a:t>Tugues</a:t>
            </a:r>
            <a:r>
              <a:rPr lang="en-GB" sz="900" dirty="0"/>
              <a:t> S, et al. </a:t>
            </a:r>
            <a:r>
              <a:rPr lang="en-GB" sz="900" i="1" dirty="0"/>
              <a:t>Cell Death Differ</a:t>
            </a:r>
            <a:r>
              <a:rPr lang="en-GB" sz="900" dirty="0"/>
              <a:t>. 2015;22(2):237-246. </a:t>
            </a:r>
            <a:br>
              <a:rPr lang="en-GB" sz="900" dirty="0"/>
            </a:br>
            <a:r>
              <a:rPr lang="en-GB" sz="900" dirty="0"/>
              <a:t>3. Hamza T, et al. </a:t>
            </a:r>
            <a:r>
              <a:rPr lang="en-GB" sz="900" i="1" dirty="0"/>
              <a:t>Int J Mol Sci</a:t>
            </a:r>
            <a:r>
              <a:rPr lang="en-GB" sz="900" dirty="0"/>
              <a:t>. 2010;11(3):789-806. </a:t>
            </a:r>
            <a:r>
              <a:rPr lang="en-US" sz="900" dirty="0"/>
              <a:t>IL=interleukin; Th=T helper; UC=ulcerative colitis.</a:t>
            </a:r>
          </a:p>
        </p:txBody>
      </p:sp>
      <p:pic>
        <p:nvPicPr>
          <p:cNvPr id="5" name="Picture 4">
            <a:extLst>
              <a:ext uri="{FF2B5EF4-FFF2-40B4-BE49-F238E27FC236}">
                <a16:creationId xmlns="" xmlns:a16="http://schemas.microsoft.com/office/drawing/2014/main" id="{DAA1AB05-9F46-A4A1-E4F2-A23E1F9217F2}"/>
              </a:ext>
            </a:extLst>
          </p:cNvPr>
          <p:cNvPicPr>
            <a:picLocks noChangeAspect="1"/>
          </p:cNvPicPr>
          <p:nvPr/>
        </p:nvPicPr>
        <p:blipFill rotWithShape="1">
          <a:blip r:embed="rId4"/>
          <a:srcRect l="14442" r="14543" b="16339"/>
          <a:stretch/>
        </p:blipFill>
        <p:spPr>
          <a:xfrm>
            <a:off x="5839395" y="1550764"/>
            <a:ext cx="6216383" cy="3480867"/>
          </a:xfrm>
          <a:prstGeom prst="rect">
            <a:avLst/>
          </a:prstGeom>
        </p:spPr>
      </p:pic>
    </p:spTree>
    <p:extLst>
      <p:ext uri="{BB962C8B-B14F-4D97-AF65-F5344CB8AC3E}">
        <p14:creationId xmlns:p14="http://schemas.microsoft.com/office/powerpoint/2010/main" val="129158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 xmlns:a16="http://schemas.microsoft.com/office/drawing/2014/main" id="{754119B5-389D-8684-B660-F50F32554026}"/>
              </a:ext>
            </a:extLst>
          </p:cNvPr>
          <p:cNvSpPr>
            <a:spLocks noGrp="1"/>
          </p:cNvSpPr>
          <p:nvPr>
            <p:ph type="ctrTitle"/>
          </p:nvPr>
        </p:nvSpPr>
        <p:spPr>
          <a:xfrm>
            <a:off x="486793" y="2985862"/>
            <a:ext cx="6781754" cy="1210280"/>
          </a:xfrm>
        </p:spPr>
        <p:txBody>
          <a:bodyPr/>
          <a:lstStyle/>
          <a:p>
            <a:r>
              <a:rPr lang="en-US" i="0" dirty="0">
                <a:solidFill>
                  <a:schemeClr val="accent1"/>
                </a:solidFill>
                <a:effectLst/>
              </a:rPr>
              <a:t>IL-23 neu in der </a:t>
            </a:r>
            <a:r>
              <a:rPr lang="en-US" i="0" dirty="0" err="1">
                <a:solidFill>
                  <a:schemeClr val="accent1"/>
                </a:solidFill>
                <a:effectLst/>
              </a:rPr>
              <a:t>Gastroenterologie</a:t>
            </a:r>
            <a:r>
              <a:rPr lang="en-US" dirty="0">
                <a:solidFill>
                  <a:schemeClr val="accent1"/>
                </a:solidFill>
              </a:rPr>
              <a:t/>
            </a:r>
            <a:br>
              <a:rPr lang="en-US" dirty="0">
                <a:solidFill>
                  <a:schemeClr val="accent1"/>
                </a:solidFill>
              </a:rPr>
            </a:br>
            <a:endParaRPr lang="en-US" dirty="0">
              <a:solidFill>
                <a:schemeClr val="accent1"/>
              </a:solidFill>
            </a:endParaRPr>
          </a:p>
        </p:txBody>
      </p:sp>
      <p:sp>
        <p:nvSpPr>
          <p:cNvPr id="3" name="Rectangle 2"/>
          <p:cNvSpPr/>
          <p:nvPr/>
        </p:nvSpPr>
        <p:spPr>
          <a:xfrm>
            <a:off x="-73472" y="-369332"/>
            <a:ext cx="2172390" cy="369332"/>
          </a:xfrm>
          <a:prstGeom prst="rect">
            <a:avLst/>
          </a:prstGeom>
        </p:spPr>
        <p:txBody>
          <a:bodyPr wrap="none">
            <a:spAutoFit/>
          </a:bodyPr>
          <a:lstStyle/>
          <a:p>
            <a:r>
              <a:rPr lang="en-US" dirty="0"/>
              <a:t>Branded Info Starts</a:t>
            </a:r>
          </a:p>
        </p:txBody>
      </p:sp>
    </p:spTree>
    <p:extLst>
      <p:ext uri="{BB962C8B-B14F-4D97-AF65-F5344CB8AC3E}">
        <p14:creationId xmlns:p14="http://schemas.microsoft.com/office/powerpoint/2010/main" val="1654592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B37D9D-30A3-4108-99AE-39BF7450F4BF}"/>
              </a:ext>
            </a:extLst>
          </p:cNvPr>
          <p:cNvSpPr>
            <a:spLocks noGrp="1"/>
          </p:cNvSpPr>
          <p:nvPr>
            <p:ph type="title"/>
          </p:nvPr>
        </p:nvSpPr>
        <p:spPr>
          <a:xfrm>
            <a:off x="458723" y="466004"/>
            <a:ext cx="8728819" cy="731520"/>
          </a:xfrm>
        </p:spPr>
        <p:txBody>
          <a:bodyPr/>
          <a:lstStyle/>
          <a:p>
            <a:r>
              <a:rPr lang="en-US" dirty="0" err="1"/>
              <a:t>Omvoh</a:t>
            </a:r>
            <a:r>
              <a:rPr lang="en-US" dirty="0"/>
              <a:t>—A first-in-class IL-23p19 antagonist for </a:t>
            </a:r>
            <a:br>
              <a:rPr lang="en-US" dirty="0"/>
            </a:br>
            <a:r>
              <a:rPr lang="en-US" dirty="0"/>
              <a:t>the treatment of moderately to severely active UC</a:t>
            </a:r>
            <a:r>
              <a:rPr lang="en-US" baseline="30000" dirty="0"/>
              <a:t>1-3</a:t>
            </a:r>
          </a:p>
        </p:txBody>
      </p:sp>
      <p:sp>
        <p:nvSpPr>
          <p:cNvPr id="10" name="Rectangle 9">
            <a:extLst>
              <a:ext uri="{FF2B5EF4-FFF2-40B4-BE49-F238E27FC236}">
                <a16:creationId xmlns="" xmlns:a16="http://schemas.microsoft.com/office/drawing/2014/main" id="{1B8A32F8-E56E-C38C-32BE-707D46BE1406}"/>
              </a:ext>
            </a:extLst>
          </p:cNvPr>
          <p:cNvSpPr/>
          <p:nvPr/>
        </p:nvSpPr>
        <p:spPr>
          <a:xfrm>
            <a:off x="458724" y="1815959"/>
            <a:ext cx="5433004" cy="4331415"/>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Avenir Next LT Pro"/>
              <a:ea typeface="+mn-ea"/>
              <a:cs typeface="+mn-cs"/>
            </a:endParaRPr>
          </a:p>
        </p:txBody>
      </p:sp>
      <p:sp>
        <p:nvSpPr>
          <p:cNvPr id="4" name="Content Placeholder 3">
            <a:extLst>
              <a:ext uri="{FF2B5EF4-FFF2-40B4-BE49-F238E27FC236}">
                <a16:creationId xmlns="" xmlns:a16="http://schemas.microsoft.com/office/drawing/2014/main" id="{DB6A3A30-A775-4828-8921-F63C31B5D242}"/>
              </a:ext>
            </a:extLst>
          </p:cNvPr>
          <p:cNvSpPr>
            <a:spLocks noGrp="1"/>
          </p:cNvSpPr>
          <p:nvPr>
            <p:ph idx="1"/>
          </p:nvPr>
        </p:nvSpPr>
        <p:spPr>
          <a:xfrm>
            <a:off x="6300274" y="2210003"/>
            <a:ext cx="5548731" cy="3326935"/>
          </a:xfrm>
        </p:spPr>
        <p:txBody>
          <a:bodyPr anchor="ctr"/>
          <a:lstStyle/>
          <a:p>
            <a:pPr lvl="1">
              <a:buClr>
                <a:schemeClr val="accent2"/>
              </a:buClr>
            </a:pPr>
            <a:r>
              <a:rPr lang="en-US" dirty="0" err="1"/>
              <a:t>Omvoh</a:t>
            </a:r>
            <a:r>
              <a:rPr lang="en-US" dirty="0"/>
              <a:t> selectively targets the p19 subunit of IL-23 and inhibits the IL-23 pathway</a:t>
            </a:r>
            <a:r>
              <a:rPr lang="en-US" baseline="30000" dirty="0"/>
              <a:t>1</a:t>
            </a:r>
          </a:p>
          <a:p>
            <a:pPr lvl="1">
              <a:buClr>
                <a:schemeClr val="accent2"/>
              </a:buClr>
            </a:pPr>
            <a:r>
              <a:rPr lang="en-US" dirty="0"/>
              <a:t>Inflammation due to over-activation of the IL-23 pathway plays a critical role in the pathogenesis of UC</a:t>
            </a:r>
            <a:r>
              <a:rPr lang="en-US" baseline="30000" dirty="0"/>
              <a:t>1</a:t>
            </a:r>
          </a:p>
          <a:p>
            <a:pPr lvl="1">
              <a:buClr>
                <a:schemeClr val="accent2"/>
              </a:buClr>
            </a:pPr>
            <a:r>
              <a:rPr lang="en-US" dirty="0"/>
              <a:t>The IL-23 pathway is proposed to be a main driver in resistance against anti-TNF </a:t>
            </a:r>
            <a:r>
              <a:rPr lang="en-US" dirty="0" err="1"/>
              <a:t>therapy</a:t>
            </a:r>
            <a:r>
              <a:rPr lang="en-US" baseline="30000" dirty="0" err="1"/>
              <a:t>Atreya</a:t>
            </a:r>
            <a:r>
              <a:rPr lang="en-US" baseline="30000" dirty="0"/>
              <a:t> et al.</a:t>
            </a:r>
          </a:p>
          <a:p>
            <a:pPr lvl="1">
              <a:buClr>
                <a:schemeClr val="accent2"/>
              </a:buClr>
            </a:pPr>
            <a:r>
              <a:rPr lang="en-US" dirty="0" err="1"/>
              <a:t>Omvoh</a:t>
            </a:r>
            <a:r>
              <a:rPr lang="en-US" dirty="0"/>
              <a:t> spares the IL-12 pathway, preserving the protective role of IL-12 in immune responses</a:t>
            </a:r>
            <a:r>
              <a:rPr lang="en-US" baseline="30000" dirty="0"/>
              <a:t>1,4</a:t>
            </a:r>
            <a:endParaRPr lang="en-US" dirty="0"/>
          </a:p>
        </p:txBody>
      </p:sp>
      <p:sp>
        <p:nvSpPr>
          <p:cNvPr id="9" name="Oval 8">
            <a:extLst>
              <a:ext uri="{FF2B5EF4-FFF2-40B4-BE49-F238E27FC236}">
                <a16:creationId xmlns="" xmlns:a16="http://schemas.microsoft.com/office/drawing/2014/main" id="{BEABC3E1-D72B-20CA-D87F-237D2D91E1CB}"/>
              </a:ext>
            </a:extLst>
          </p:cNvPr>
          <p:cNvSpPr/>
          <p:nvPr/>
        </p:nvSpPr>
        <p:spPr>
          <a:xfrm>
            <a:off x="684727" y="5370075"/>
            <a:ext cx="645448" cy="645448"/>
          </a:xfrm>
          <a:prstGeom prst="ellipse">
            <a:avLst/>
          </a:prstGeom>
          <a:noFill/>
          <a:ln w="57150">
            <a:solidFill>
              <a:schemeClr val="accent1"/>
            </a:solidFill>
          </a:ln>
        </p:spPr>
        <p:txBody>
          <a:bodyPr wrap="square" lIns="36000" tIns="36000" rIns="36000" bIns="36000" rtlCol="0" anchor="ctr">
            <a:noAutofit/>
          </a:bodyPr>
          <a:lstStyle/>
          <a:p>
            <a:pPr algn="r"/>
            <a:endParaRPr lang="en-US" sz="900" b="1" kern="0" dirty="0">
              <a:ea typeface="ＭＳ Ｐゴシック" charset="0"/>
            </a:endParaRPr>
          </a:p>
        </p:txBody>
      </p:sp>
      <p:sp>
        <p:nvSpPr>
          <p:cNvPr id="8" name="TextBox 7">
            <a:extLst>
              <a:ext uri="{FF2B5EF4-FFF2-40B4-BE49-F238E27FC236}">
                <a16:creationId xmlns="" xmlns:a16="http://schemas.microsoft.com/office/drawing/2014/main" id="{4644827F-2A89-4E86-9AB2-197474093281}"/>
              </a:ext>
            </a:extLst>
          </p:cNvPr>
          <p:cNvSpPr txBox="1"/>
          <p:nvPr/>
        </p:nvSpPr>
        <p:spPr>
          <a:xfrm>
            <a:off x="458724" y="6490103"/>
            <a:ext cx="4426398" cy="157752"/>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rgbClr val="201E21"/>
                </a:solidFill>
                <a:effectLst/>
                <a:uLnTx/>
                <a:uFillTx/>
                <a:latin typeface="Avenir Next LT Pro"/>
                <a:ea typeface="+mn-ea"/>
                <a:cs typeface="+mn-cs"/>
              </a:rPr>
              <a:t>IL=interleukin; UC=ulcerative colitis.</a:t>
            </a:r>
          </a:p>
        </p:txBody>
      </p:sp>
      <p:pic>
        <p:nvPicPr>
          <p:cNvPr id="6" name="Graphic 5" descr="Play with solid fill">
            <a:extLst>
              <a:ext uri="{FF2B5EF4-FFF2-40B4-BE49-F238E27FC236}">
                <a16:creationId xmlns="" xmlns:a16="http://schemas.microsoft.com/office/drawing/2014/main" id="{27267B5B-AC9E-A493-0E19-6ABEFDCDA334}"/>
              </a:ext>
            </a:extLst>
          </p:cNvPr>
          <p:cNvPicPr>
            <a:picLocks noChangeAspect="1"/>
          </p:cNvPicPr>
          <p:nvPr/>
        </p:nvPicPr>
        <p:blipFill>
          <a:blip r:embed="rId3">
            <a:extLst>
              <a:ext uri="{96DAC541-7B7A-43D3-8B79-37D633B846F1}">
                <asvg:svgBlip xmlns="" xmlns:asvg="http://schemas.microsoft.com/office/drawing/2016/SVG/main" r:embed="rId7"/>
              </a:ext>
            </a:extLst>
          </a:blip>
          <a:stretch>
            <a:fillRect/>
          </a:stretch>
        </p:blipFill>
        <p:spPr>
          <a:xfrm>
            <a:off x="804398" y="5453888"/>
            <a:ext cx="477823" cy="477823"/>
          </a:xfrm>
          <a:prstGeom prst="rect">
            <a:avLst/>
          </a:prstGeom>
        </p:spPr>
      </p:pic>
    </p:spTree>
    <p:extLst>
      <p:ext uri="{BB962C8B-B14F-4D97-AF65-F5344CB8AC3E}">
        <p14:creationId xmlns:p14="http://schemas.microsoft.com/office/powerpoint/2010/main" val="122680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B37D9D-30A3-4108-99AE-39BF7450F4BF}"/>
              </a:ext>
            </a:extLst>
          </p:cNvPr>
          <p:cNvSpPr>
            <a:spLocks noGrp="1"/>
          </p:cNvSpPr>
          <p:nvPr>
            <p:ph type="title"/>
          </p:nvPr>
        </p:nvSpPr>
        <p:spPr>
          <a:xfrm>
            <a:off x="458723" y="466004"/>
            <a:ext cx="8627219" cy="988686"/>
          </a:xfrm>
        </p:spPr>
        <p:txBody>
          <a:bodyPr/>
          <a:lstStyle/>
          <a:p>
            <a:r>
              <a:rPr lang="en-US" dirty="0" err="1"/>
              <a:t>Omvoh</a:t>
            </a:r>
            <a:r>
              <a:rPr lang="en-US" dirty="0"/>
              <a:t>—A first-in-class IL-23p19 antagonist for </a:t>
            </a:r>
            <a:br>
              <a:rPr lang="en-US" dirty="0"/>
            </a:br>
            <a:r>
              <a:rPr lang="en-US" dirty="0"/>
              <a:t>the treatment of moderately to severely active UC</a:t>
            </a:r>
            <a:r>
              <a:rPr lang="en-US" baseline="30000" dirty="0"/>
              <a:t>1-3</a:t>
            </a:r>
          </a:p>
        </p:txBody>
      </p:sp>
      <p:sp>
        <p:nvSpPr>
          <p:cNvPr id="4" name="Content Placeholder 3">
            <a:extLst>
              <a:ext uri="{FF2B5EF4-FFF2-40B4-BE49-F238E27FC236}">
                <a16:creationId xmlns="" xmlns:a16="http://schemas.microsoft.com/office/drawing/2014/main" id="{DB6A3A30-A775-4828-8921-F63C31B5D242}"/>
              </a:ext>
            </a:extLst>
          </p:cNvPr>
          <p:cNvSpPr>
            <a:spLocks noGrp="1"/>
          </p:cNvSpPr>
          <p:nvPr>
            <p:ph idx="4294967295"/>
          </p:nvPr>
        </p:nvSpPr>
        <p:spPr>
          <a:xfrm>
            <a:off x="6096000" y="2278130"/>
            <a:ext cx="5428343" cy="3231017"/>
          </a:xfrm>
        </p:spPr>
        <p:txBody>
          <a:bodyPr anchor="ctr"/>
          <a:lstStyle/>
          <a:p>
            <a:pPr lvl="1">
              <a:buClr>
                <a:schemeClr val="accent2"/>
              </a:buClr>
            </a:pPr>
            <a:r>
              <a:rPr lang="en-US" dirty="0" err="1"/>
              <a:t>Omvoh</a:t>
            </a:r>
            <a:r>
              <a:rPr lang="en-US" dirty="0"/>
              <a:t> selectively targets the p19 subunit of IL-23 and inhibits the IL-23 pathway</a:t>
            </a:r>
            <a:r>
              <a:rPr lang="en-US" baseline="30000" dirty="0"/>
              <a:t>1</a:t>
            </a:r>
          </a:p>
          <a:p>
            <a:pPr lvl="1">
              <a:buClr>
                <a:schemeClr val="accent2"/>
              </a:buClr>
            </a:pPr>
            <a:r>
              <a:rPr lang="en-US" dirty="0"/>
              <a:t>Inflammation due to over-activation of the IL-23 pathway plays a critical role in the pathogenesis of UC</a:t>
            </a:r>
            <a:r>
              <a:rPr lang="en-US" baseline="30000" dirty="0"/>
              <a:t>1</a:t>
            </a:r>
          </a:p>
          <a:p>
            <a:pPr lvl="1">
              <a:buClr>
                <a:schemeClr val="accent2"/>
              </a:buClr>
            </a:pPr>
            <a:r>
              <a:rPr lang="en-US" dirty="0"/>
              <a:t>The IL-23 pathway is proposed to be a main driver in resistance against anti-TNF </a:t>
            </a:r>
            <a:r>
              <a:rPr lang="en-US" dirty="0" err="1"/>
              <a:t>therapy</a:t>
            </a:r>
            <a:r>
              <a:rPr lang="en-US" baseline="30000" dirty="0" err="1"/>
              <a:t>Atreya</a:t>
            </a:r>
            <a:r>
              <a:rPr lang="en-US" baseline="30000" dirty="0"/>
              <a:t> et al.</a:t>
            </a:r>
          </a:p>
          <a:p>
            <a:pPr lvl="1">
              <a:buClr>
                <a:schemeClr val="accent2"/>
              </a:buClr>
            </a:pPr>
            <a:r>
              <a:rPr lang="en-US" dirty="0" err="1"/>
              <a:t>Omvoh</a:t>
            </a:r>
            <a:r>
              <a:rPr lang="en-US" dirty="0"/>
              <a:t> spares the IL-12 pathway, preserving the protective role of IL-12 in immune responses</a:t>
            </a:r>
            <a:r>
              <a:rPr lang="en-US" baseline="30000" dirty="0"/>
              <a:t>1,4</a:t>
            </a:r>
          </a:p>
        </p:txBody>
      </p:sp>
      <p:sp>
        <p:nvSpPr>
          <p:cNvPr id="8" name="TextBox 7">
            <a:extLst>
              <a:ext uri="{FF2B5EF4-FFF2-40B4-BE49-F238E27FC236}">
                <a16:creationId xmlns="" xmlns:a16="http://schemas.microsoft.com/office/drawing/2014/main" id="{4644827F-2A89-4E86-9AB2-197474093281}"/>
              </a:ext>
            </a:extLst>
          </p:cNvPr>
          <p:cNvSpPr txBox="1"/>
          <p:nvPr/>
        </p:nvSpPr>
        <p:spPr>
          <a:xfrm>
            <a:off x="458724" y="6490103"/>
            <a:ext cx="4426398" cy="157752"/>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rgbClr val="201E21"/>
                </a:solidFill>
                <a:effectLst/>
                <a:uLnTx/>
                <a:uFillTx/>
                <a:latin typeface="Avenir Next LT Pro"/>
                <a:ea typeface="+mn-ea"/>
                <a:cs typeface="+mn-cs"/>
              </a:rPr>
              <a:t>IL=interleukin; UC=ulcerative colitis.</a:t>
            </a:r>
          </a:p>
        </p:txBody>
      </p:sp>
      <p:pic>
        <p:nvPicPr>
          <p:cNvPr id="6" name="Picture 5">
            <a:extLst>
              <a:ext uri="{FF2B5EF4-FFF2-40B4-BE49-F238E27FC236}">
                <a16:creationId xmlns="" xmlns:a16="http://schemas.microsoft.com/office/drawing/2014/main" id="{C2F9BEEA-AB84-80CD-31E3-C6A1DB9FB986}"/>
              </a:ext>
            </a:extLst>
          </p:cNvPr>
          <p:cNvPicPr>
            <a:picLocks noChangeAspect="1"/>
          </p:cNvPicPr>
          <p:nvPr/>
        </p:nvPicPr>
        <p:blipFill rotWithShape="1">
          <a:blip r:embed="rId3"/>
          <a:srcRect l="3850" t="3914" r="3835" b="4635"/>
          <a:stretch/>
        </p:blipFill>
        <p:spPr>
          <a:xfrm>
            <a:off x="473238" y="1835304"/>
            <a:ext cx="5187333" cy="4116668"/>
          </a:xfrm>
          <a:prstGeom prst="rect">
            <a:avLst/>
          </a:prstGeom>
          <a:ln w="12700">
            <a:solidFill>
              <a:schemeClr val="bg1">
                <a:lumMod val="75000"/>
              </a:schemeClr>
            </a:solidFill>
          </a:ln>
        </p:spPr>
      </p:pic>
    </p:spTree>
    <p:extLst>
      <p:ext uri="{BB962C8B-B14F-4D97-AF65-F5344CB8AC3E}">
        <p14:creationId xmlns:p14="http://schemas.microsoft.com/office/powerpoint/2010/main" val="274111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LIDESOURCE_CONFIGUREDSTAMP_27"/>
          <p:cNvSpPr txBox="1"/>
          <p:nvPr/>
        </p:nvSpPr>
        <p:spPr>
          <a:xfrm>
            <a:off x="12382500" y="1"/>
            <a:ext cx="737702" cy="4001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000" b="0" i="0" u="none" strike="noStrike" kern="1200" cap="none" spc="0" normalizeH="0" baseline="0">
                <a:ln>
                  <a:noFill/>
                </a:ln>
                <a:solidFill>
                  <a:srgbClr val="000000"/>
                </a:solidFill>
                <a:effectLst/>
                <a:uLnTx/>
                <a:uFillTx/>
                <a:latin typeface="Avenir Next LT Pro" panose="020B0504020202020204" pitchFamily="34" charset="0"/>
                <a:ea typeface="+mn-ea"/>
                <a:cs typeface="+mn-cs"/>
              </a:rPr>
              <a:t>NBD</a:t>
            </a:r>
          </a:p>
        </p:txBody>
      </p:sp>
      <p:sp>
        <p:nvSpPr>
          <p:cNvPr id="13" name="Title 12"/>
          <p:cNvSpPr>
            <a:spLocks noGrp="1"/>
          </p:cNvSpPr>
          <p:nvPr>
            <p:ph type="title"/>
          </p:nvPr>
        </p:nvSpPr>
        <p:spPr/>
        <p:txBody>
          <a:bodyPr>
            <a:normAutofit/>
          </a:bodyPr>
          <a:lstStyle/>
          <a:p>
            <a:r>
              <a:rPr lang="de-AT"/>
              <a:t>Mirikizumab - Onepager</a:t>
            </a:r>
          </a:p>
        </p:txBody>
      </p:sp>
      <p:sp>
        <p:nvSpPr>
          <p:cNvPr id="2" name="Content Placeholder 1" hidden="1">
            <a:extLst>
              <a:ext uri="{FF2B5EF4-FFF2-40B4-BE49-F238E27FC236}">
                <a16:creationId xmlns="" xmlns:a16="http://schemas.microsoft.com/office/drawing/2014/main" id="{6EFEBC22-B427-4BDC-8B17-0B08E438391A}"/>
              </a:ext>
            </a:extLst>
          </p:cNvPr>
          <p:cNvSpPr>
            <a:spLocks noGrp="1"/>
          </p:cNvSpPr>
          <p:nvPr>
            <p:ph sz="half" idx="4294967295"/>
          </p:nvPr>
        </p:nvSpPr>
        <p:spPr>
          <a:xfrm>
            <a:off x="6807200" y="1501775"/>
            <a:ext cx="5384800" cy="4624388"/>
          </a:xfrm>
        </p:spPr>
        <p:txBody>
          <a:bodyPr>
            <a:noAutofit/>
          </a:bodyPr>
          <a:lstStyle/>
          <a:p>
            <a:endParaRPr lang="de-AT" sz="1800" dirty="0" smtClean="0"/>
          </a:p>
          <a:p>
            <a:r>
              <a:rPr lang="de-AT" sz="1800" dirty="0" smtClean="0"/>
              <a:t>Anti-IL-23-Inhibitor-Antikörper</a:t>
            </a:r>
            <a:r>
              <a:rPr lang="de-AT" sz="1800" baseline="30000" dirty="0" smtClean="0"/>
              <a:t>1</a:t>
            </a:r>
            <a:endParaRPr lang="de-AT" sz="1800" dirty="0"/>
          </a:p>
          <a:p>
            <a:r>
              <a:rPr lang="de-AT" sz="1800" dirty="0"/>
              <a:t>Gegen die p19 Untereinheit von IL-23 gerichtet</a:t>
            </a:r>
            <a:r>
              <a:rPr lang="de-AT" sz="1800" baseline="30000" dirty="0"/>
              <a:t>1</a:t>
            </a:r>
          </a:p>
          <a:p>
            <a:r>
              <a:rPr lang="de-AT" sz="1800" dirty="0"/>
              <a:t>Hindert nicht die Bindung von IL-12 an seinen Rezeptor</a:t>
            </a:r>
            <a:r>
              <a:rPr lang="de-AT" sz="1800" baseline="30000" dirty="0"/>
              <a:t>1</a:t>
            </a:r>
          </a:p>
        </p:txBody>
      </p:sp>
      <p:sp>
        <p:nvSpPr>
          <p:cNvPr id="68" name="Content Placeholder 67" hidden="1">
            <a:extLst>
              <a:ext uri="{FF2B5EF4-FFF2-40B4-BE49-F238E27FC236}">
                <a16:creationId xmlns="" xmlns:a16="http://schemas.microsoft.com/office/drawing/2014/main" id="{8D4C755B-20DA-48C1-86E3-98EE09FE7BB7}"/>
              </a:ext>
            </a:extLst>
          </p:cNvPr>
          <p:cNvSpPr>
            <a:spLocks noGrp="1"/>
          </p:cNvSpPr>
          <p:nvPr>
            <p:ph idx="4294967295"/>
          </p:nvPr>
        </p:nvSpPr>
        <p:spPr>
          <a:xfrm>
            <a:off x="462201" y="1579563"/>
            <a:ext cx="10125075" cy="4060825"/>
          </a:xfrm>
        </p:spPr>
        <p:txBody>
          <a:bodyPr>
            <a:noAutofit/>
          </a:bodyPr>
          <a:lstStyle/>
          <a:p>
            <a:pPr marL="0" indent="0">
              <a:spcBef>
                <a:spcPts val="600"/>
              </a:spcBef>
              <a:buNone/>
            </a:pPr>
            <a:r>
              <a:rPr lang="de-AT" sz="1800" b="1" dirty="0">
                <a:solidFill>
                  <a:schemeClr val="tx2"/>
                </a:solidFill>
              </a:rPr>
              <a:t>Molekülcharakteristika</a:t>
            </a:r>
          </a:p>
          <a:p>
            <a:pPr marL="0" indent="0">
              <a:spcBef>
                <a:spcPts val="600"/>
              </a:spcBef>
              <a:buNone/>
            </a:pPr>
            <a:r>
              <a:rPr lang="de-AT" sz="1800" dirty="0"/>
              <a:t>Humanisierter IgG4–variant </a:t>
            </a:r>
            <a:br>
              <a:rPr lang="de-AT" sz="1800" dirty="0"/>
            </a:br>
            <a:r>
              <a:rPr lang="de-AT" sz="1800" dirty="0"/>
              <a:t>monoklonaler Antikörper</a:t>
            </a:r>
            <a:r>
              <a:rPr lang="de-AT" sz="1800" baseline="30000" dirty="0"/>
              <a:t>1,2</a:t>
            </a:r>
          </a:p>
          <a:p>
            <a:pPr>
              <a:spcBef>
                <a:spcPts val="600"/>
              </a:spcBef>
            </a:pPr>
            <a:r>
              <a:rPr lang="de-AT" sz="1800" dirty="0"/>
              <a:t>Molekulargewicht</a:t>
            </a:r>
            <a:br>
              <a:rPr lang="de-AT" sz="1800" dirty="0"/>
            </a:br>
            <a:r>
              <a:rPr lang="de-AT" sz="1800" dirty="0"/>
              <a:t>143.8 kDA</a:t>
            </a:r>
            <a:r>
              <a:rPr lang="de-AT" sz="1800" baseline="30000" dirty="0"/>
              <a:t>2</a:t>
            </a:r>
          </a:p>
          <a:p>
            <a:pPr>
              <a:spcBef>
                <a:spcPts val="600"/>
              </a:spcBef>
            </a:pPr>
            <a:endParaRPr lang="de-AT" sz="1800" dirty="0"/>
          </a:p>
          <a:p>
            <a:pPr marL="0" indent="0">
              <a:spcBef>
                <a:spcPts val="600"/>
              </a:spcBef>
              <a:buNone/>
            </a:pPr>
            <a:r>
              <a:rPr lang="de-AT" sz="1800" b="1" dirty="0">
                <a:solidFill>
                  <a:schemeClr val="tx2"/>
                </a:solidFill>
              </a:rPr>
              <a:t>Eigenschaften</a:t>
            </a:r>
          </a:p>
          <a:p>
            <a:pPr>
              <a:spcBef>
                <a:spcPts val="600"/>
              </a:spcBef>
            </a:pPr>
            <a:r>
              <a:rPr lang="de-AT" sz="1800" dirty="0"/>
              <a:t>Minimale Komplementaktivierung(C1q)</a:t>
            </a:r>
            <a:r>
              <a:rPr lang="de-AT" sz="1800" baseline="30000" dirty="0"/>
              <a:t>3,4</a:t>
            </a:r>
          </a:p>
          <a:p>
            <a:pPr>
              <a:spcBef>
                <a:spcPts val="600"/>
              </a:spcBef>
            </a:pPr>
            <a:r>
              <a:rPr lang="de-AT" sz="1800" dirty="0"/>
              <a:t>Geringe Affinität zur Aktivierung von Fcγ-Rezeptoren</a:t>
            </a:r>
            <a:r>
              <a:rPr lang="de-AT" sz="1800" baseline="30000" dirty="0"/>
              <a:t>3,4</a:t>
            </a:r>
            <a:endParaRPr lang="de-AT" sz="1800" b="1" dirty="0"/>
          </a:p>
          <a:p>
            <a:pPr marL="0" indent="0">
              <a:spcBef>
                <a:spcPts val="600"/>
              </a:spcBef>
              <a:buNone/>
            </a:pPr>
            <a:r>
              <a:rPr lang="de-AT" sz="1800" b="1" dirty="0" err="1">
                <a:solidFill>
                  <a:schemeClr val="tx2"/>
                </a:solidFill>
              </a:rPr>
              <a:t>Pharmacokinetik</a:t>
            </a:r>
            <a:endParaRPr lang="de-AT" sz="1800" b="1" dirty="0">
              <a:solidFill>
                <a:schemeClr val="tx2"/>
              </a:solidFill>
            </a:endParaRPr>
          </a:p>
          <a:p>
            <a:pPr>
              <a:spcBef>
                <a:spcPts val="600"/>
              </a:spcBef>
            </a:pPr>
            <a:r>
              <a:rPr lang="de-AT" sz="1800" dirty="0"/>
              <a:t>Subkutane Bioverfügbarkeit = 40%</a:t>
            </a:r>
            <a:r>
              <a:rPr lang="de-AT" sz="1800" baseline="30000" dirty="0"/>
              <a:t>5</a:t>
            </a:r>
          </a:p>
          <a:p>
            <a:pPr>
              <a:spcBef>
                <a:spcPts val="600"/>
              </a:spcBef>
            </a:pPr>
            <a:r>
              <a:rPr lang="de-AT" sz="1800" dirty="0"/>
              <a:t>Halbwertszeit (t</a:t>
            </a:r>
            <a:r>
              <a:rPr lang="de-AT" sz="1800" baseline="-25000" dirty="0"/>
              <a:t>1/2</a:t>
            </a:r>
            <a:r>
              <a:rPr lang="de-AT" sz="1800" dirty="0"/>
              <a:t>) = 10.5 Tage</a:t>
            </a:r>
            <a:r>
              <a:rPr lang="de-AT" sz="1800" baseline="30000" dirty="0"/>
              <a:t>5</a:t>
            </a:r>
          </a:p>
          <a:p>
            <a:pPr>
              <a:spcBef>
                <a:spcPts val="200"/>
              </a:spcBef>
            </a:pPr>
            <a:endParaRPr lang="de-AT" sz="1800" dirty="0"/>
          </a:p>
          <a:p>
            <a:pPr>
              <a:spcBef>
                <a:spcPts val="200"/>
              </a:spcBef>
            </a:pPr>
            <a:endParaRPr lang="de-AT" sz="1800" dirty="0"/>
          </a:p>
          <a:p>
            <a:pPr>
              <a:spcBef>
                <a:spcPts val="200"/>
              </a:spcBef>
            </a:pPr>
            <a:endParaRPr lang="de-AT" sz="1800" dirty="0"/>
          </a:p>
          <a:p>
            <a:pPr>
              <a:spcBef>
                <a:spcPts val="200"/>
              </a:spcBef>
            </a:pPr>
            <a:endParaRPr lang="de-AT" sz="1800" dirty="0"/>
          </a:p>
          <a:p>
            <a:pPr>
              <a:spcBef>
                <a:spcPts val="200"/>
              </a:spcBef>
            </a:pPr>
            <a:endParaRPr lang="de-AT" sz="1800" dirty="0"/>
          </a:p>
        </p:txBody>
      </p:sp>
      <p:sp>
        <p:nvSpPr>
          <p:cNvPr id="65" name="TextBox 64">
            <a:extLst>
              <a:ext uri="{FF2B5EF4-FFF2-40B4-BE49-F238E27FC236}">
                <a16:creationId xmlns="" xmlns:a16="http://schemas.microsoft.com/office/drawing/2014/main" id="{38CE828F-6A90-46A4-8767-C2B315D23D40}"/>
              </a:ext>
            </a:extLst>
          </p:cNvPr>
          <p:cNvSpPr txBox="1"/>
          <p:nvPr/>
        </p:nvSpPr>
        <p:spPr>
          <a:xfrm>
            <a:off x="7334512" y="3421655"/>
            <a:ext cx="595869" cy="276999"/>
          </a:xfrm>
          <a:prstGeom prst="rect">
            <a:avLst/>
          </a:prstGeom>
          <a:noFill/>
        </p:spPr>
        <p:txBody>
          <a:bodyPr wrap="none"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200" b="1" i="0" u="none" strike="noStrike" kern="1200" cap="none" spc="0" normalizeH="0" baseline="0">
                <a:ln>
                  <a:noFill/>
                </a:ln>
                <a:solidFill>
                  <a:srgbClr val="000000"/>
                </a:solidFill>
                <a:effectLst/>
                <a:uLnTx/>
                <a:uFillTx/>
                <a:latin typeface="Avenir Next LT Pro" panose="020B0504020202020204" pitchFamily="34" charset="0"/>
                <a:ea typeface="+mn-ea"/>
                <a:cs typeface="+mn-cs"/>
              </a:rPr>
              <a:t>IL-12 </a:t>
            </a:r>
          </a:p>
        </p:txBody>
      </p:sp>
      <p:sp>
        <p:nvSpPr>
          <p:cNvPr id="66" name="TextBox 65">
            <a:extLst>
              <a:ext uri="{FF2B5EF4-FFF2-40B4-BE49-F238E27FC236}">
                <a16:creationId xmlns="" xmlns:a16="http://schemas.microsoft.com/office/drawing/2014/main" id="{30DC1BD4-345C-49EB-AF02-253BC185F8F4}"/>
              </a:ext>
            </a:extLst>
          </p:cNvPr>
          <p:cNvSpPr txBox="1"/>
          <p:nvPr/>
        </p:nvSpPr>
        <p:spPr>
          <a:xfrm>
            <a:off x="9452642" y="3426647"/>
            <a:ext cx="59586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200" b="1" i="0" u="none" strike="noStrike" kern="1200" cap="none" spc="0" normalizeH="0" baseline="0">
                <a:ln>
                  <a:noFill/>
                </a:ln>
                <a:solidFill>
                  <a:srgbClr val="000000"/>
                </a:solidFill>
                <a:effectLst/>
                <a:uLnTx/>
                <a:uFillTx/>
                <a:latin typeface="Avenir Next LT Pro" panose="020B0504020202020204" pitchFamily="34" charset="0"/>
                <a:ea typeface="+mn-ea"/>
                <a:cs typeface="+mn-cs"/>
              </a:rPr>
              <a:t>IL-23 </a:t>
            </a:r>
          </a:p>
        </p:txBody>
      </p:sp>
      <p:sp>
        <p:nvSpPr>
          <p:cNvPr id="25" name="Diamond 24">
            <a:extLst>
              <a:ext uri="{FF2B5EF4-FFF2-40B4-BE49-F238E27FC236}">
                <a16:creationId xmlns="" xmlns:a16="http://schemas.microsoft.com/office/drawing/2014/main" id="{D0F34368-F800-4AF0-9D88-42E9217E784A}"/>
              </a:ext>
            </a:extLst>
          </p:cNvPr>
          <p:cNvSpPr/>
          <p:nvPr/>
        </p:nvSpPr>
        <p:spPr>
          <a:xfrm>
            <a:off x="7553236" y="3710198"/>
            <a:ext cx="540000" cy="539889"/>
          </a:xfrm>
          <a:prstGeom prst="diamond">
            <a:avLst/>
          </a:prstGeom>
          <a:solidFill>
            <a:schemeClr val="accent3">
              <a:lumMod val="20000"/>
              <a:lumOff val="80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050" b="0" i="0" u="none" strike="noStrike" kern="1200" cap="none" spc="0" normalizeH="0" baseline="0" dirty="0">
                <a:ln>
                  <a:noFill/>
                </a:ln>
                <a:solidFill>
                  <a:srgbClr val="000000"/>
                </a:solidFill>
                <a:effectLst/>
                <a:uLnTx/>
                <a:uFillTx/>
                <a:latin typeface="Avenir Next LT Pro" panose="020B0504020202020204" pitchFamily="34" charset="0"/>
                <a:ea typeface="+mn-ea"/>
                <a:cs typeface="+mn-cs"/>
              </a:rPr>
              <a:t>p40</a:t>
            </a:r>
          </a:p>
        </p:txBody>
      </p:sp>
      <p:sp>
        <p:nvSpPr>
          <p:cNvPr id="74" name="Diamond 73">
            <a:extLst>
              <a:ext uri="{FF2B5EF4-FFF2-40B4-BE49-F238E27FC236}">
                <a16:creationId xmlns="" xmlns:a16="http://schemas.microsoft.com/office/drawing/2014/main" id="{6559FCA5-4E63-48F9-A7C7-A63EA116A462}"/>
              </a:ext>
            </a:extLst>
          </p:cNvPr>
          <p:cNvSpPr/>
          <p:nvPr/>
        </p:nvSpPr>
        <p:spPr>
          <a:xfrm>
            <a:off x="9685303" y="3710198"/>
            <a:ext cx="540000" cy="539889"/>
          </a:xfrm>
          <a:prstGeom prst="diamond">
            <a:avLst/>
          </a:prstGeom>
          <a:solidFill>
            <a:schemeClr val="accent3">
              <a:lumMod val="20000"/>
              <a:lumOff val="80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050" b="0" i="0" u="none" strike="noStrike" kern="1200" cap="none" spc="0" normalizeH="0" baseline="0" dirty="0">
                <a:ln>
                  <a:noFill/>
                </a:ln>
                <a:solidFill>
                  <a:srgbClr val="000000"/>
                </a:solidFill>
                <a:effectLst/>
                <a:uLnTx/>
                <a:uFillTx/>
                <a:latin typeface="Avenir Next LT Pro" panose="020B0504020202020204" pitchFamily="34" charset="0"/>
                <a:ea typeface="+mn-ea"/>
                <a:cs typeface="+mn-cs"/>
              </a:rPr>
              <a:t>p40</a:t>
            </a:r>
          </a:p>
        </p:txBody>
      </p:sp>
      <p:sp>
        <p:nvSpPr>
          <p:cNvPr id="24" name="Oval 23">
            <a:extLst>
              <a:ext uri="{FF2B5EF4-FFF2-40B4-BE49-F238E27FC236}">
                <a16:creationId xmlns="" xmlns:a16="http://schemas.microsoft.com/office/drawing/2014/main" id="{6C2A0D93-CD95-48E1-97D9-77ADF42A300A}"/>
              </a:ext>
            </a:extLst>
          </p:cNvPr>
          <p:cNvSpPr>
            <a:spLocks noChangeAspect="1"/>
          </p:cNvSpPr>
          <p:nvPr/>
        </p:nvSpPr>
        <p:spPr>
          <a:xfrm>
            <a:off x="7235261" y="3764142"/>
            <a:ext cx="432000" cy="432000"/>
          </a:xfrm>
          <a:prstGeom prst="ellipse">
            <a:avLst/>
          </a:prstGeom>
          <a:solidFill>
            <a:srgbClr val="FFF0E6"/>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050" b="0" i="0" u="none" strike="noStrike" kern="1200" cap="none" spc="0" normalizeH="0" baseline="0">
                <a:ln>
                  <a:noFill/>
                </a:ln>
                <a:solidFill>
                  <a:srgbClr val="000000"/>
                </a:solidFill>
                <a:effectLst/>
                <a:uLnTx/>
                <a:uFillTx/>
                <a:latin typeface="Avenir Next LT Pro" panose="020B0504020202020204" pitchFamily="34" charset="0"/>
                <a:ea typeface="+mn-ea"/>
                <a:cs typeface="+mn-cs"/>
              </a:rPr>
              <a:t>p35</a:t>
            </a:r>
          </a:p>
        </p:txBody>
      </p:sp>
      <p:sp>
        <p:nvSpPr>
          <p:cNvPr id="75" name="Oval 74">
            <a:extLst>
              <a:ext uri="{FF2B5EF4-FFF2-40B4-BE49-F238E27FC236}">
                <a16:creationId xmlns="" xmlns:a16="http://schemas.microsoft.com/office/drawing/2014/main" id="{DEB080A6-B0F2-49AD-94C8-3E06D1231E2A}"/>
              </a:ext>
            </a:extLst>
          </p:cNvPr>
          <p:cNvSpPr>
            <a:spLocks noChangeAspect="1"/>
          </p:cNvSpPr>
          <p:nvPr/>
        </p:nvSpPr>
        <p:spPr>
          <a:xfrm>
            <a:off x="9367328" y="3764142"/>
            <a:ext cx="432000" cy="432000"/>
          </a:xfrm>
          <a:prstGeom prst="ellipse">
            <a:avLst/>
          </a:prstGeom>
          <a:solidFill>
            <a:schemeClr val="accent5">
              <a:lumMod val="40000"/>
              <a:lumOff val="60000"/>
            </a:schemeClr>
          </a:solidFill>
          <a:ln w="19050">
            <a:solidFill>
              <a:srgbClr val="D52B17"/>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050" b="0" i="0" u="none" strike="noStrike" kern="1200" cap="none" spc="0" normalizeH="0" baseline="0">
                <a:ln>
                  <a:noFill/>
                </a:ln>
                <a:solidFill>
                  <a:srgbClr val="000000"/>
                </a:solidFill>
                <a:effectLst/>
                <a:uLnTx/>
                <a:uFillTx/>
                <a:latin typeface="Avenir Next LT Pro" panose="020B0504020202020204" pitchFamily="34" charset="0"/>
                <a:ea typeface="+mn-ea"/>
                <a:cs typeface="+mn-cs"/>
              </a:rPr>
              <a:t>p19</a:t>
            </a:r>
          </a:p>
        </p:txBody>
      </p:sp>
      <p:sp>
        <p:nvSpPr>
          <p:cNvPr id="128" name="Rectangle 127">
            <a:extLst>
              <a:ext uri="{FF2B5EF4-FFF2-40B4-BE49-F238E27FC236}">
                <a16:creationId xmlns="" xmlns:a16="http://schemas.microsoft.com/office/drawing/2014/main" id="{8BC8892F-3A1F-43C5-AC5B-F12019AA2E24}"/>
              </a:ext>
            </a:extLst>
          </p:cNvPr>
          <p:cNvSpPr/>
          <p:nvPr/>
        </p:nvSpPr>
        <p:spPr>
          <a:xfrm rot="18766629" flipH="1">
            <a:off x="7723699" y="4285864"/>
            <a:ext cx="450850" cy="161204"/>
          </a:xfrm>
          <a:prstGeom prst="rect">
            <a:avLst/>
          </a:prstGeom>
          <a:solidFill>
            <a:srgbClr val="93ADD8"/>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2600" b="0" i="0" u="none" strike="noStrike" kern="1200" cap="none" spc="0" normalizeH="0" baseline="0">
              <a:ln>
                <a:noFill/>
              </a:ln>
              <a:solidFill>
                <a:prstClr val="white"/>
              </a:solidFill>
              <a:effectLst/>
              <a:uLnTx/>
              <a:uFillTx/>
              <a:latin typeface="Avenir Next LT Pro" panose="020B0504020202020204" pitchFamily="34" charset="0"/>
              <a:ea typeface="+mn-ea"/>
              <a:cs typeface="+mn-cs"/>
            </a:endParaRPr>
          </a:p>
        </p:txBody>
      </p:sp>
      <p:sp>
        <p:nvSpPr>
          <p:cNvPr id="53" name="Rectangle 52">
            <a:extLst>
              <a:ext uri="{FF2B5EF4-FFF2-40B4-BE49-F238E27FC236}">
                <a16:creationId xmlns="" xmlns:a16="http://schemas.microsoft.com/office/drawing/2014/main" id="{6436A7B6-6818-40B9-B216-9B12FBBBE791}"/>
              </a:ext>
            </a:extLst>
          </p:cNvPr>
          <p:cNvSpPr/>
          <p:nvPr/>
        </p:nvSpPr>
        <p:spPr>
          <a:xfrm rot="2833371">
            <a:off x="9189332" y="4292283"/>
            <a:ext cx="450850" cy="161204"/>
          </a:xfrm>
          <a:prstGeom prst="rect">
            <a:avLst/>
          </a:prstGeom>
          <a:solidFill>
            <a:srgbClr val="E5E67C"/>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2600" b="0" i="0" u="none" strike="noStrike" kern="1200" cap="none" spc="0" normalizeH="0" baseline="0">
              <a:ln>
                <a:noFill/>
              </a:ln>
              <a:solidFill>
                <a:prstClr val="white"/>
              </a:solidFill>
              <a:effectLst/>
              <a:uLnTx/>
              <a:uFillTx/>
              <a:latin typeface="Avenir Next LT Pro" panose="020B0504020202020204" pitchFamily="34" charset="0"/>
              <a:ea typeface="+mn-ea"/>
              <a:cs typeface="+mn-cs"/>
            </a:endParaRPr>
          </a:p>
        </p:txBody>
      </p:sp>
      <p:sp>
        <p:nvSpPr>
          <p:cNvPr id="17" name="Rectangle 16">
            <a:extLst>
              <a:ext uri="{FF2B5EF4-FFF2-40B4-BE49-F238E27FC236}">
                <a16:creationId xmlns="" xmlns:a16="http://schemas.microsoft.com/office/drawing/2014/main" id="{7DAA5975-B73F-4109-B0B6-59E7BCBFE0D8}"/>
              </a:ext>
            </a:extLst>
          </p:cNvPr>
          <p:cNvSpPr/>
          <p:nvPr/>
        </p:nvSpPr>
        <p:spPr>
          <a:xfrm rot="2833371">
            <a:off x="7041301" y="4292284"/>
            <a:ext cx="450850" cy="161204"/>
          </a:xfrm>
          <a:prstGeom prst="rect">
            <a:avLst/>
          </a:prstGeom>
          <a:solidFill>
            <a:srgbClr val="FFC5A7"/>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2600" b="0" i="0" u="none" strike="noStrike" kern="1200" cap="none" spc="0" normalizeH="0" baseline="0">
              <a:ln>
                <a:noFill/>
              </a:ln>
              <a:solidFill>
                <a:prstClr val="white"/>
              </a:solidFill>
              <a:effectLst/>
              <a:uLnTx/>
              <a:uFillTx/>
              <a:latin typeface="Avenir Next LT Pro" panose="020B0504020202020204" pitchFamily="34" charset="0"/>
              <a:ea typeface="+mn-ea"/>
              <a:cs typeface="+mn-cs"/>
            </a:endParaRPr>
          </a:p>
        </p:txBody>
      </p:sp>
      <p:sp>
        <p:nvSpPr>
          <p:cNvPr id="129" name="Rectangle 128">
            <a:extLst>
              <a:ext uri="{FF2B5EF4-FFF2-40B4-BE49-F238E27FC236}">
                <a16:creationId xmlns="" xmlns:a16="http://schemas.microsoft.com/office/drawing/2014/main" id="{3C8C0908-2820-47DD-9E7E-06B286883DCB}"/>
              </a:ext>
            </a:extLst>
          </p:cNvPr>
          <p:cNvSpPr/>
          <p:nvPr/>
        </p:nvSpPr>
        <p:spPr>
          <a:xfrm rot="18766629" flipH="1">
            <a:off x="9880709" y="4295576"/>
            <a:ext cx="450850" cy="161204"/>
          </a:xfrm>
          <a:prstGeom prst="rect">
            <a:avLst/>
          </a:prstGeom>
          <a:solidFill>
            <a:srgbClr val="93ADD8"/>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2600" b="0" i="0" u="none" strike="noStrike" kern="1200" cap="none" spc="0" normalizeH="0" baseline="0">
              <a:ln>
                <a:noFill/>
              </a:ln>
              <a:solidFill>
                <a:prstClr val="white"/>
              </a:solidFill>
              <a:effectLst/>
              <a:uLnTx/>
              <a:uFillTx/>
              <a:latin typeface="Avenir Next LT Pro" panose="020B0504020202020204" pitchFamily="34" charset="0"/>
              <a:ea typeface="+mn-ea"/>
              <a:cs typeface="+mn-cs"/>
            </a:endParaRPr>
          </a:p>
        </p:txBody>
      </p:sp>
      <p:sp>
        <p:nvSpPr>
          <p:cNvPr id="21" name="Rectangle 20">
            <a:extLst>
              <a:ext uri="{FF2B5EF4-FFF2-40B4-BE49-F238E27FC236}">
                <a16:creationId xmlns="" xmlns:a16="http://schemas.microsoft.com/office/drawing/2014/main" id="{10D779B9-5F4C-4237-AD23-2EA0D6FAD517}"/>
              </a:ext>
            </a:extLst>
          </p:cNvPr>
          <p:cNvSpPr/>
          <p:nvPr/>
        </p:nvSpPr>
        <p:spPr>
          <a:xfrm>
            <a:off x="7338937" y="4643447"/>
            <a:ext cx="158750" cy="1012558"/>
          </a:xfrm>
          <a:prstGeom prst="rect">
            <a:avLst/>
          </a:prstGeom>
          <a:solidFill>
            <a:srgbClr val="FFC5A7"/>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2600" b="0" i="0" u="none" strike="noStrike" kern="1200" cap="none" spc="0" normalizeH="0" baseline="0">
              <a:ln>
                <a:noFill/>
              </a:ln>
              <a:solidFill>
                <a:prstClr val="white"/>
              </a:solidFill>
              <a:effectLst/>
              <a:uLnTx/>
              <a:uFillTx/>
              <a:latin typeface="Avenir Next LT Pro" panose="020B0504020202020204" pitchFamily="34" charset="0"/>
              <a:ea typeface="+mn-ea"/>
              <a:cs typeface="+mn-cs"/>
            </a:endParaRPr>
          </a:p>
        </p:txBody>
      </p:sp>
      <p:sp>
        <p:nvSpPr>
          <p:cNvPr id="58" name="Rectangle 57">
            <a:extLst>
              <a:ext uri="{FF2B5EF4-FFF2-40B4-BE49-F238E27FC236}">
                <a16:creationId xmlns="" xmlns:a16="http://schemas.microsoft.com/office/drawing/2014/main" id="{6461A717-2BC4-4D40-A954-7304F61AA145}"/>
              </a:ext>
            </a:extLst>
          </p:cNvPr>
          <p:cNvSpPr/>
          <p:nvPr/>
        </p:nvSpPr>
        <p:spPr>
          <a:xfrm>
            <a:off x="7723112" y="4643447"/>
            <a:ext cx="158750" cy="1012558"/>
          </a:xfrm>
          <a:prstGeom prst="rect">
            <a:avLst/>
          </a:prstGeom>
          <a:solidFill>
            <a:srgbClr val="93ADD8"/>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2600" b="0" i="0" u="none" strike="noStrike" kern="1200" cap="none" spc="0" normalizeH="0" baseline="0">
              <a:ln>
                <a:noFill/>
              </a:ln>
              <a:solidFill>
                <a:prstClr val="white"/>
              </a:solidFill>
              <a:effectLst/>
              <a:uLnTx/>
              <a:uFillTx/>
              <a:latin typeface="Avenir Next LT Pro" panose="020B0504020202020204" pitchFamily="34" charset="0"/>
              <a:ea typeface="+mn-ea"/>
              <a:cs typeface="+mn-cs"/>
            </a:endParaRPr>
          </a:p>
        </p:txBody>
      </p:sp>
      <p:sp>
        <p:nvSpPr>
          <p:cNvPr id="64" name="Rectangle 63">
            <a:extLst>
              <a:ext uri="{FF2B5EF4-FFF2-40B4-BE49-F238E27FC236}">
                <a16:creationId xmlns="" xmlns:a16="http://schemas.microsoft.com/office/drawing/2014/main" id="{B5787376-A610-4B89-A53A-E31771AAB482}"/>
              </a:ext>
            </a:extLst>
          </p:cNvPr>
          <p:cNvSpPr/>
          <p:nvPr/>
        </p:nvSpPr>
        <p:spPr>
          <a:xfrm>
            <a:off x="9870259" y="4643447"/>
            <a:ext cx="158750" cy="1012558"/>
          </a:xfrm>
          <a:prstGeom prst="rect">
            <a:avLst/>
          </a:prstGeom>
          <a:solidFill>
            <a:srgbClr val="93ADD8"/>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2600" b="0" i="0" u="none" strike="noStrike" kern="1200" cap="none" spc="0" normalizeH="0" baseline="0">
              <a:ln>
                <a:noFill/>
              </a:ln>
              <a:solidFill>
                <a:prstClr val="white"/>
              </a:solidFill>
              <a:effectLst/>
              <a:uLnTx/>
              <a:uFillTx/>
              <a:latin typeface="Avenir Next LT Pro" panose="020B0504020202020204" pitchFamily="34" charset="0"/>
              <a:ea typeface="+mn-ea"/>
              <a:cs typeface="+mn-cs"/>
            </a:endParaRPr>
          </a:p>
        </p:txBody>
      </p:sp>
      <p:sp>
        <p:nvSpPr>
          <p:cNvPr id="72" name="Rectangle 71">
            <a:extLst>
              <a:ext uri="{FF2B5EF4-FFF2-40B4-BE49-F238E27FC236}">
                <a16:creationId xmlns="" xmlns:a16="http://schemas.microsoft.com/office/drawing/2014/main" id="{1D79A761-D56E-4977-AC5A-953B9D478F3A}"/>
              </a:ext>
            </a:extLst>
          </p:cNvPr>
          <p:cNvSpPr/>
          <p:nvPr/>
        </p:nvSpPr>
        <p:spPr>
          <a:xfrm>
            <a:off x="9479772" y="4643447"/>
            <a:ext cx="158750" cy="837430"/>
          </a:xfrm>
          <a:prstGeom prst="rect">
            <a:avLst/>
          </a:prstGeom>
          <a:solidFill>
            <a:srgbClr val="E5E67C"/>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2600" b="0" i="0" u="none" strike="noStrike" kern="1200" cap="none" spc="0" normalizeH="0" baseline="0">
              <a:ln>
                <a:noFill/>
              </a:ln>
              <a:solidFill>
                <a:prstClr val="white"/>
              </a:solidFill>
              <a:effectLst/>
              <a:uLnTx/>
              <a:uFillTx/>
              <a:latin typeface="Avenir Next LT Pro" panose="020B0504020202020204" pitchFamily="34" charset="0"/>
              <a:ea typeface="+mn-ea"/>
              <a:cs typeface="+mn-cs"/>
            </a:endParaRPr>
          </a:p>
        </p:txBody>
      </p:sp>
      <p:sp>
        <p:nvSpPr>
          <p:cNvPr id="67" name="TextBox 66">
            <a:extLst>
              <a:ext uri="{FF2B5EF4-FFF2-40B4-BE49-F238E27FC236}">
                <a16:creationId xmlns="" xmlns:a16="http://schemas.microsoft.com/office/drawing/2014/main" id="{A07FA843-3AE1-4410-B51B-AFF8E8081FD0}"/>
              </a:ext>
            </a:extLst>
          </p:cNvPr>
          <p:cNvSpPr txBox="1"/>
          <p:nvPr/>
        </p:nvSpPr>
        <p:spPr>
          <a:xfrm>
            <a:off x="6562256" y="4946988"/>
            <a:ext cx="817853" cy="276999"/>
          </a:xfrm>
          <a:prstGeom prst="rect">
            <a:avLst/>
          </a:prstGeom>
          <a:noFill/>
          <a:effectLst/>
        </p:spPr>
        <p:txBody>
          <a:bodyPr wrap="none"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a:ln>
                  <a:noFill/>
                </a:ln>
                <a:solidFill>
                  <a:srgbClr val="000000"/>
                </a:solidFill>
                <a:effectLst/>
                <a:uLnTx/>
                <a:uFillTx/>
                <a:latin typeface="Avenir Next LT Pro" panose="020B0504020202020204" pitchFamily="34" charset="0"/>
                <a:ea typeface="+mn-ea"/>
                <a:cs typeface="+mn-cs"/>
              </a:rPr>
              <a:t>IL-12Rβ2</a:t>
            </a:r>
          </a:p>
        </p:txBody>
      </p:sp>
      <p:sp>
        <p:nvSpPr>
          <p:cNvPr id="3" name="TextBox 68">
            <a:extLst>
              <a:ext uri="{FF2B5EF4-FFF2-40B4-BE49-F238E27FC236}">
                <a16:creationId xmlns="" xmlns:a16="http://schemas.microsoft.com/office/drawing/2014/main" id="{EAD0297E-4CD9-498B-B38D-C17EE57033E6}"/>
              </a:ext>
            </a:extLst>
          </p:cNvPr>
          <p:cNvSpPr txBox="1"/>
          <p:nvPr/>
        </p:nvSpPr>
        <p:spPr>
          <a:xfrm>
            <a:off x="7855488" y="4946988"/>
            <a:ext cx="817853" cy="276999"/>
          </a:xfrm>
          <a:prstGeom prst="rect">
            <a:avLst/>
          </a:prstGeom>
          <a:noFill/>
          <a:effectLst/>
        </p:spPr>
        <p:txBody>
          <a:bodyPr wrap="none"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a:ln>
                  <a:noFill/>
                </a:ln>
                <a:solidFill>
                  <a:srgbClr val="000000"/>
                </a:solidFill>
                <a:effectLst/>
                <a:uLnTx/>
                <a:uFillTx/>
                <a:latin typeface="Avenir Next LT Pro" panose="020B0504020202020204" pitchFamily="34" charset="0"/>
                <a:ea typeface="+mn-ea"/>
                <a:cs typeface="+mn-cs"/>
              </a:rPr>
              <a:t>IL-12Rβ1</a:t>
            </a:r>
          </a:p>
        </p:txBody>
      </p:sp>
      <p:sp>
        <p:nvSpPr>
          <p:cNvPr id="4" name="TextBox 69">
            <a:extLst>
              <a:ext uri="{FF2B5EF4-FFF2-40B4-BE49-F238E27FC236}">
                <a16:creationId xmlns="" xmlns:a16="http://schemas.microsoft.com/office/drawing/2014/main" id="{C5E902EF-1C4A-4D92-BF2D-69BB4D72603C}"/>
              </a:ext>
            </a:extLst>
          </p:cNvPr>
          <p:cNvSpPr txBox="1"/>
          <p:nvPr/>
        </p:nvSpPr>
        <p:spPr>
          <a:xfrm>
            <a:off x="8825360" y="4946988"/>
            <a:ext cx="619913" cy="276999"/>
          </a:xfrm>
          <a:prstGeom prst="rect">
            <a:avLst/>
          </a:prstGeom>
          <a:noFill/>
          <a:effectLst/>
        </p:spPr>
        <p:txBody>
          <a:bodyPr wrap="none"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a:ln>
                  <a:noFill/>
                </a:ln>
                <a:solidFill>
                  <a:srgbClr val="000000"/>
                </a:solidFill>
                <a:effectLst/>
                <a:uLnTx/>
                <a:uFillTx/>
                <a:latin typeface="Avenir Next LT Pro" panose="020B0504020202020204" pitchFamily="34" charset="0"/>
                <a:ea typeface="+mn-ea"/>
                <a:cs typeface="+mn-cs"/>
              </a:rPr>
              <a:t>IL-23R</a:t>
            </a:r>
          </a:p>
        </p:txBody>
      </p:sp>
      <p:sp>
        <p:nvSpPr>
          <p:cNvPr id="71" name="TextBox 70">
            <a:extLst>
              <a:ext uri="{FF2B5EF4-FFF2-40B4-BE49-F238E27FC236}">
                <a16:creationId xmlns="" xmlns:a16="http://schemas.microsoft.com/office/drawing/2014/main" id="{188BBDF1-02A5-48C1-B150-FAC9A954AE47}"/>
              </a:ext>
            </a:extLst>
          </p:cNvPr>
          <p:cNvSpPr txBox="1"/>
          <p:nvPr/>
        </p:nvSpPr>
        <p:spPr>
          <a:xfrm>
            <a:off x="9994027" y="4946988"/>
            <a:ext cx="817853" cy="276999"/>
          </a:xfrm>
          <a:prstGeom prst="rect">
            <a:avLst/>
          </a:prstGeom>
          <a:noFill/>
          <a:effectLst/>
        </p:spPr>
        <p:txBody>
          <a:bodyPr wrap="none"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a:ln>
                  <a:noFill/>
                </a:ln>
                <a:solidFill>
                  <a:srgbClr val="000000"/>
                </a:solidFill>
                <a:effectLst/>
                <a:uLnTx/>
                <a:uFillTx/>
                <a:latin typeface="Avenir Next LT Pro" panose="020B0504020202020204" pitchFamily="34" charset="0"/>
                <a:ea typeface="+mn-ea"/>
                <a:cs typeface="+mn-cs"/>
              </a:rPr>
              <a:t>IL-12Rβ1</a:t>
            </a:r>
          </a:p>
        </p:txBody>
      </p:sp>
      <p:sp>
        <p:nvSpPr>
          <p:cNvPr id="12" name="TextBox 11">
            <a:extLst>
              <a:ext uri="{FF2B5EF4-FFF2-40B4-BE49-F238E27FC236}">
                <a16:creationId xmlns="" xmlns:a16="http://schemas.microsoft.com/office/drawing/2014/main" id="{A252730C-A9B4-4E38-8777-C8DBFF3EC7B9}"/>
              </a:ext>
            </a:extLst>
          </p:cNvPr>
          <p:cNvSpPr txBox="1"/>
          <p:nvPr/>
        </p:nvSpPr>
        <p:spPr>
          <a:xfrm>
            <a:off x="7461934" y="5697308"/>
            <a:ext cx="26211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1" i="0" u="none" strike="noStrike" kern="1200" cap="none" spc="0" normalizeH="0" baseline="0">
                <a:ln>
                  <a:noFill/>
                </a:ln>
                <a:solidFill>
                  <a:srgbClr val="000000"/>
                </a:solidFill>
                <a:effectLst/>
                <a:uLnTx/>
                <a:uFillTx/>
                <a:latin typeface="Avenir Next LT Pro" panose="020B0504020202020204" pitchFamily="34" charset="0"/>
                <a:ea typeface="+mn-ea"/>
                <a:cs typeface="+mn-cs"/>
              </a:rPr>
              <a:t>IL-12 versus IL-23 signaling</a:t>
            </a:r>
            <a:r>
              <a:rPr kumimoji="0" lang="de-AT" sz="1400" b="1" i="0" u="none" strike="noStrike" kern="1200" cap="none" spc="0" normalizeH="0" baseline="30000">
                <a:ln>
                  <a:noFill/>
                </a:ln>
                <a:solidFill>
                  <a:srgbClr val="000000"/>
                </a:solidFill>
                <a:effectLst/>
                <a:uLnTx/>
                <a:uFillTx/>
                <a:latin typeface="Avenir Next LT Pro" panose="020B0504020202020204" pitchFamily="34" charset="0"/>
                <a:ea typeface="+mn-ea"/>
                <a:cs typeface="+mn-cs"/>
              </a:rPr>
              <a:t>6</a:t>
            </a:r>
            <a:endParaRPr kumimoji="0" lang="de-AT" sz="1400" b="1" i="0" u="none" strike="noStrike" kern="1200" cap="none" spc="0" normalizeH="0" baseline="0">
              <a:ln>
                <a:noFill/>
              </a:ln>
              <a:solidFill>
                <a:srgbClr val="000000"/>
              </a:solidFill>
              <a:effectLst/>
              <a:uLnTx/>
              <a:uFillTx/>
              <a:latin typeface="Avenir Next LT Pro" panose="020B0504020202020204" pitchFamily="34" charset="0"/>
              <a:ea typeface="+mn-ea"/>
              <a:cs typeface="+mn-cs"/>
            </a:endParaRPr>
          </a:p>
        </p:txBody>
      </p:sp>
      <p:sp>
        <p:nvSpPr>
          <p:cNvPr id="70" name="SLIDESOURCE_CONFIGUREDSTAMP_29"/>
          <p:cNvSpPr txBox="1"/>
          <p:nvPr/>
        </p:nvSpPr>
        <p:spPr>
          <a:xfrm>
            <a:off x="12382500" y="6457892"/>
            <a:ext cx="1653017" cy="400110"/>
          </a:xfrm>
          <a:prstGeom prst="rect">
            <a:avLst/>
          </a:prstGeom>
          <a:noFill/>
        </p:spPr>
        <p:txBody>
          <a:bodyPr wrap="non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000" b="0" i="0" u="none" strike="noStrike" kern="1200" cap="none" spc="0" normalizeH="0" baseline="0">
                <a:ln>
                  <a:noFill/>
                </a:ln>
                <a:solidFill>
                  <a:srgbClr val="000000"/>
                </a:solidFill>
                <a:effectLst/>
                <a:uLnTx/>
                <a:uFillTx/>
                <a:latin typeface="Avenir Next LT Pro" panose="020B0504020202020204" pitchFamily="34" charset="0"/>
                <a:ea typeface="+mn-ea"/>
                <a:cs typeface="+mn-cs"/>
              </a:rPr>
              <a:t>External Use</a:t>
            </a:r>
          </a:p>
        </p:txBody>
      </p:sp>
      <p:sp>
        <p:nvSpPr>
          <p:cNvPr id="5" name="TextBox 7">
            <a:extLst>
              <a:ext uri="{FF2B5EF4-FFF2-40B4-BE49-F238E27FC236}">
                <a16:creationId xmlns="" xmlns:a16="http://schemas.microsoft.com/office/drawing/2014/main" id="{7EAF79EF-D8C7-CEB9-4F12-5A6A9EAAAAEB}"/>
              </a:ext>
            </a:extLst>
          </p:cNvPr>
          <p:cNvSpPr txBox="1"/>
          <p:nvPr/>
        </p:nvSpPr>
        <p:spPr>
          <a:xfrm>
            <a:off x="457200" y="6490103"/>
            <a:ext cx="9244119" cy="118660"/>
          </a:xfrm>
          <a:prstGeom prst="rect">
            <a:avLst/>
          </a:prstGeom>
          <a:noFill/>
        </p:spPr>
        <p:txBody>
          <a:bodyPr wrap="square" lIns="0" tIns="0" rIns="0" bIns="0" rtlCol="0" anchor="b">
            <a:noAutofit/>
          </a:bodyPr>
          <a:lstStyle/>
          <a:p>
            <a:r>
              <a:rPr lang="de-AT" sz="900"/>
              <a:t>1. Sandborn WJ, et al. </a:t>
            </a:r>
            <a:r>
              <a:rPr lang="de-AT" sz="900" i="1"/>
              <a:t>Gastroenterology</a:t>
            </a:r>
            <a:r>
              <a:rPr lang="de-AT" sz="900"/>
              <a:t>. 2019; doi: 10.1053/j.gastro.2019.08.043. 2. USAN Council. Statement on a Nonproprietary Name Adopted by the USAN Council: Mirikizumab. 3. van der Neut Kolfschoten M, et al. </a:t>
            </a:r>
            <a:r>
              <a:rPr lang="de-AT" sz="900" i="1"/>
              <a:t>Science</a:t>
            </a:r>
            <a:r>
              <a:rPr lang="de-AT" sz="900"/>
              <a:t>. 2007;317:1554-1557. 4. Davies AM, Sutton BJ. </a:t>
            </a:r>
            <a:r>
              <a:rPr lang="de-AT" sz="900" i="1"/>
              <a:t>Immunol Rev</a:t>
            </a:r>
            <a:r>
              <a:rPr lang="de-AT" sz="900"/>
              <a:t>. 2015;268:139-159. 5. Maari C, et al. Presented at </a:t>
            </a:r>
            <a:r>
              <a:rPr lang="de-AT" sz="900" i="1"/>
              <a:t>EADV 2016</a:t>
            </a:r>
            <a:r>
              <a:rPr lang="de-AT" sz="900"/>
              <a:t>; Poster P0456. 6. Teng MW, et al. </a:t>
            </a:r>
            <a:r>
              <a:rPr lang="de-AT" sz="900" i="1"/>
              <a:t>Nat Med. </a:t>
            </a:r>
            <a:r>
              <a:rPr lang="de-AT" sz="900"/>
              <a:t>2015;21:719-729. </a:t>
            </a:r>
          </a:p>
        </p:txBody>
      </p:sp>
      <p:pic>
        <p:nvPicPr>
          <p:cNvPr id="9" name="Picture 8">
            <a:extLst>
              <a:ext uri="{FF2B5EF4-FFF2-40B4-BE49-F238E27FC236}">
                <a16:creationId xmlns="" xmlns:a16="http://schemas.microsoft.com/office/drawing/2014/main" id="{470A80A6-A369-414D-B238-4BFC6BF460AF}"/>
              </a:ext>
            </a:extLst>
          </p:cNvPr>
          <p:cNvPicPr>
            <a:picLocks noChangeAspect="1"/>
          </p:cNvPicPr>
          <p:nvPr/>
        </p:nvPicPr>
        <p:blipFill>
          <a:blip r:embed="rId4"/>
          <a:stretch>
            <a:fillRect/>
          </a:stretch>
        </p:blipFill>
        <p:spPr>
          <a:xfrm>
            <a:off x="3654856" y="1502191"/>
            <a:ext cx="1826024" cy="1826024"/>
          </a:xfrm>
          <a:prstGeom prst="rect">
            <a:avLst/>
          </a:prstGeom>
        </p:spPr>
      </p:pic>
      <p:cxnSp>
        <p:nvCxnSpPr>
          <p:cNvPr id="23" name="Straight Connector 22">
            <a:extLst>
              <a:ext uri="{FF2B5EF4-FFF2-40B4-BE49-F238E27FC236}">
                <a16:creationId xmlns="" xmlns:a16="http://schemas.microsoft.com/office/drawing/2014/main" id="{584E8F1D-E9B0-49E4-AEC0-6EEB1EAC7BA7}"/>
              </a:ext>
            </a:extLst>
          </p:cNvPr>
          <p:cNvCxnSpPr>
            <a:cxnSpLocks/>
          </p:cNvCxnSpPr>
          <p:nvPr/>
        </p:nvCxnSpPr>
        <p:spPr>
          <a:xfrm flipV="1">
            <a:off x="6627737" y="4894447"/>
            <a:ext cx="4353684" cy="17262"/>
          </a:xfrm>
          <a:prstGeom prst="line">
            <a:avLst/>
          </a:prstGeom>
          <a:ln w="76200"/>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 xmlns:a16="http://schemas.microsoft.com/office/drawing/2014/main" id="{8F43B509-7B5A-4FA4-89F4-12B5DA800548}"/>
              </a:ext>
            </a:extLst>
          </p:cNvPr>
          <p:cNvCxnSpPr/>
          <p:nvPr/>
        </p:nvCxnSpPr>
        <p:spPr>
          <a:xfrm flipV="1">
            <a:off x="7802487" y="4535058"/>
            <a:ext cx="0" cy="1080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 xmlns:a16="http://schemas.microsoft.com/office/drawing/2014/main" id="{34CD3736-DC47-4595-B9BB-06D2F61CB2E1}"/>
              </a:ext>
            </a:extLst>
          </p:cNvPr>
          <p:cNvCxnSpPr/>
          <p:nvPr/>
        </p:nvCxnSpPr>
        <p:spPr>
          <a:xfrm flipV="1">
            <a:off x="7415931" y="4535058"/>
            <a:ext cx="0" cy="1080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 xmlns:a16="http://schemas.microsoft.com/office/drawing/2014/main" id="{2401A849-B1BC-4173-9403-0CDE76E3280F}"/>
              </a:ext>
            </a:extLst>
          </p:cNvPr>
          <p:cNvCxnSpPr/>
          <p:nvPr/>
        </p:nvCxnSpPr>
        <p:spPr>
          <a:xfrm flipV="1">
            <a:off x="9950428" y="4535058"/>
            <a:ext cx="0" cy="1080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1D92D444-29CC-4A83-83BC-FFC3AFA3901A}"/>
              </a:ext>
            </a:extLst>
          </p:cNvPr>
          <p:cNvCxnSpPr/>
          <p:nvPr/>
        </p:nvCxnSpPr>
        <p:spPr>
          <a:xfrm flipV="1">
            <a:off x="9563872" y="4535058"/>
            <a:ext cx="0" cy="1080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705275" y="1473898"/>
            <a:ext cx="2497222" cy="369332"/>
          </a:xfrm>
          <a:prstGeom prst="rect">
            <a:avLst/>
          </a:prstGeom>
        </p:spPr>
        <p:txBody>
          <a:bodyPr wrap="none">
            <a:spAutoFit/>
          </a:bodyPr>
          <a:lstStyle/>
          <a:p>
            <a:r>
              <a:rPr lang="de-AT" b="1" dirty="0" err="1">
                <a:solidFill>
                  <a:schemeClr val="tx2"/>
                </a:solidFill>
              </a:rPr>
              <a:t>Mechanism</a:t>
            </a:r>
            <a:r>
              <a:rPr lang="de-AT" b="1" dirty="0">
                <a:solidFill>
                  <a:schemeClr val="tx2"/>
                </a:solidFill>
              </a:rPr>
              <a:t> </a:t>
            </a:r>
            <a:r>
              <a:rPr lang="de-AT" b="1" dirty="0" err="1">
                <a:solidFill>
                  <a:schemeClr val="tx2"/>
                </a:solidFill>
              </a:rPr>
              <a:t>of</a:t>
            </a:r>
            <a:r>
              <a:rPr lang="de-AT" b="1" dirty="0">
                <a:solidFill>
                  <a:schemeClr val="tx2"/>
                </a:solidFill>
              </a:rPr>
              <a:t> Action</a:t>
            </a:r>
            <a:endParaRPr lang="de-AT" b="1" dirty="0">
              <a:solidFill>
                <a:schemeClr val="tx2"/>
              </a:solidFill>
            </a:endParaRPr>
          </a:p>
        </p:txBody>
      </p:sp>
    </p:spTree>
    <p:custDataLst>
      <p:tags r:id="rId1"/>
    </p:custDataLst>
    <p:extLst>
      <p:ext uri="{BB962C8B-B14F-4D97-AF65-F5344CB8AC3E}">
        <p14:creationId xmlns:p14="http://schemas.microsoft.com/office/powerpoint/2010/main" val="2187913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531BF1-9696-4F05-BA0B-EC536EDA38AC}"/>
              </a:ext>
            </a:extLst>
          </p:cNvPr>
          <p:cNvSpPr>
            <a:spLocks noGrp="1"/>
          </p:cNvSpPr>
          <p:nvPr>
            <p:ph type="title"/>
          </p:nvPr>
        </p:nvSpPr>
        <p:spPr>
          <a:xfrm>
            <a:off x="457200" y="466004"/>
            <a:ext cx="9387116" cy="988686"/>
          </a:xfrm>
        </p:spPr>
        <p:txBody>
          <a:bodyPr/>
          <a:lstStyle/>
          <a:p>
            <a:r>
              <a:rPr lang="en-US" dirty="0"/>
              <a:t>Evaluating the efficacy and safety of </a:t>
            </a:r>
            <a:r>
              <a:rPr lang="en-US" dirty="0" err="1"/>
              <a:t>Omvoh</a:t>
            </a:r>
            <a:r>
              <a:rPr lang="en-US" dirty="0"/>
              <a:t> in </a:t>
            </a:r>
            <a:br>
              <a:rPr lang="en-US" dirty="0"/>
            </a:br>
            <a:r>
              <a:rPr lang="en-US" dirty="0"/>
              <a:t>adult patients with moderately to severely active UC</a:t>
            </a:r>
            <a:r>
              <a:rPr lang="en-US" baseline="30000" dirty="0"/>
              <a:t>1</a:t>
            </a:r>
          </a:p>
        </p:txBody>
      </p:sp>
      <p:sp>
        <p:nvSpPr>
          <p:cNvPr id="8" name="Text Placeholder 7">
            <a:extLst>
              <a:ext uri="{FF2B5EF4-FFF2-40B4-BE49-F238E27FC236}">
                <a16:creationId xmlns="" xmlns:a16="http://schemas.microsoft.com/office/drawing/2014/main" id="{75BD6E06-DC81-6782-3C7C-F134905D12D6}"/>
              </a:ext>
            </a:extLst>
          </p:cNvPr>
          <p:cNvSpPr>
            <a:spLocks noGrp="1"/>
          </p:cNvSpPr>
          <p:nvPr>
            <p:ph type="body" sz="quarter" idx="4294967295"/>
          </p:nvPr>
        </p:nvSpPr>
        <p:spPr>
          <a:xfrm>
            <a:off x="457200" y="1569149"/>
            <a:ext cx="10125075" cy="401638"/>
          </a:xfrm>
        </p:spPr>
        <p:txBody>
          <a:bodyPr/>
          <a:lstStyle/>
          <a:p>
            <a:r>
              <a:rPr lang="en-US" dirty="0" err="1"/>
              <a:t>Omvoh</a:t>
            </a:r>
            <a:r>
              <a:rPr lang="en-US" dirty="0"/>
              <a:t> was evaluated in two Phase 3, randomized, double-blind, placebo-controlled clinical trials</a:t>
            </a:r>
            <a:r>
              <a:rPr lang="en-US" baseline="30000" dirty="0"/>
              <a:t>1,2</a:t>
            </a:r>
          </a:p>
        </p:txBody>
      </p:sp>
      <p:sp>
        <p:nvSpPr>
          <p:cNvPr id="7" name="TextBox 6">
            <a:extLst>
              <a:ext uri="{FF2B5EF4-FFF2-40B4-BE49-F238E27FC236}">
                <a16:creationId xmlns="" xmlns:a16="http://schemas.microsoft.com/office/drawing/2014/main" id="{68BAAABE-0AAF-0A7C-8301-6DF1BC6CABF9}"/>
              </a:ext>
            </a:extLst>
          </p:cNvPr>
          <p:cNvSpPr txBox="1"/>
          <p:nvPr/>
        </p:nvSpPr>
        <p:spPr>
          <a:xfrm>
            <a:off x="7429500" y="3132880"/>
            <a:ext cx="3808350" cy="592239"/>
          </a:xfrm>
          <a:prstGeom prst="rect">
            <a:avLst/>
          </a:prstGeom>
        </p:spPr>
        <p:txBody>
          <a:bodyPr vert="horz" lIns="0" tIns="0" rIns="0" bIns="0" rtlCol="0">
            <a:noAutofit/>
          </a:bodyPr>
          <a:lstStyle>
            <a:lvl1pPr lvl="0" indent="0">
              <a:lnSpc>
                <a:spcPts val="2200"/>
              </a:lnSpc>
              <a:spcBef>
                <a:spcPts val="1000"/>
              </a:spcBef>
              <a:buFont typeface="Arial" panose="020B0604020202020204" pitchFamily="34" charset="0"/>
              <a:buNone/>
              <a:defRPr sz="1600">
                <a:cs typeface="Arial" panose="020B0604020202020204" pitchFamily="34" charset="0"/>
              </a:defRPr>
            </a:lvl1pPr>
            <a:lvl2pPr marL="182880" lvl="1"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lvl="2"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lvl="3"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lvl="4"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SzPct val="150000"/>
            </a:pPr>
            <a:r>
              <a:rPr lang="en-US" dirty="0"/>
              <a:t>At baseline, all patients had inadequate response, loss of response, or intolerance to at least one corticosteroid, immunomodulator, biologic treatment, or tofacitinib for UC</a:t>
            </a:r>
            <a:r>
              <a:rPr lang="en-US" baseline="30000" dirty="0"/>
              <a:t>1</a:t>
            </a:r>
          </a:p>
        </p:txBody>
      </p:sp>
      <p:sp>
        <p:nvSpPr>
          <p:cNvPr id="22" name="TextBox 21">
            <a:extLst>
              <a:ext uri="{FF2B5EF4-FFF2-40B4-BE49-F238E27FC236}">
                <a16:creationId xmlns="" xmlns:a16="http://schemas.microsoft.com/office/drawing/2014/main" id="{1BE6F797-C417-3ED3-39C1-525869430087}"/>
              </a:ext>
            </a:extLst>
          </p:cNvPr>
          <p:cNvSpPr txBox="1"/>
          <p:nvPr/>
        </p:nvSpPr>
        <p:spPr>
          <a:xfrm>
            <a:off x="414569" y="5981105"/>
            <a:ext cx="9431271" cy="666750"/>
          </a:xfrm>
          <a:prstGeom prst="rect">
            <a:avLst/>
          </a:prstGeom>
          <a:noFill/>
        </p:spPr>
        <p:txBody>
          <a:bodyPr wrap="square" lIns="0" tIns="0" rIns="0" bIns="0" rtlCol="0" anchor="b">
            <a:noAutofit/>
          </a:bodyPr>
          <a:lstStyle/>
          <a:p>
            <a:r>
              <a:rPr lang="en-US" sz="900" baseline="30000" dirty="0"/>
              <a:t>a</a:t>
            </a:r>
            <a:r>
              <a:rPr lang="en-US" sz="900" dirty="0"/>
              <a:t>LUCENT-1 was a 12-week blinded induction study with patients randomized to </a:t>
            </a:r>
            <a:r>
              <a:rPr lang="en-US" sz="900" dirty="0" err="1"/>
              <a:t>Omvoh</a:t>
            </a:r>
            <a:r>
              <a:rPr lang="en-US" sz="900" dirty="0"/>
              <a:t> 300 mg IV or placebo IV every 4 weeks.</a:t>
            </a:r>
            <a:r>
              <a:rPr lang="en-US" sz="900" baseline="30000" dirty="0"/>
              <a:t>1</a:t>
            </a:r>
          </a:p>
          <a:p>
            <a:pPr marL="47625" indent="-47625"/>
            <a:r>
              <a:rPr lang="en-US" sz="900" baseline="30000" dirty="0" err="1"/>
              <a:t>b</a:t>
            </a:r>
            <a:r>
              <a:rPr lang="en-US" sz="900" dirty="0" err="1"/>
              <a:t>In</a:t>
            </a:r>
            <a:r>
              <a:rPr lang="en-US" sz="900" dirty="0"/>
              <a:t> LUCENT-2, patients who achieved clinical response with </a:t>
            </a:r>
            <a:r>
              <a:rPr lang="en-US" sz="900" dirty="0" err="1"/>
              <a:t>Omvoh</a:t>
            </a:r>
            <a:r>
              <a:rPr lang="en-US" sz="900" dirty="0"/>
              <a:t> in LUCENT-1 were re-randomized to </a:t>
            </a:r>
            <a:r>
              <a:rPr lang="en-US" sz="900" dirty="0" err="1"/>
              <a:t>Omvoh</a:t>
            </a:r>
            <a:r>
              <a:rPr lang="en-US" sz="900" dirty="0"/>
              <a:t> 200 mg SC or placebo SC every 4 weeks for an </a:t>
            </a:r>
            <a:br>
              <a:rPr lang="en-US" sz="900" dirty="0"/>
            </a:br>
            <a:r>
              <a:rPr lang="en-US" sz="900" dirty="0"/>
              <a:t>additional 40 weeks.</a:t>
            </a:r>
            <a:r>
              <a:rPr lang="en-US" sz="900" baseline="30000" dirty="0"/>
              <a:t>1 </a:t>
            </a:r>
            <a:r>
              <a:rPr lang="en-US" sz="900" baseline="30000" dirty="0" err="1"/>
              <a:t>c</a:t>
            </a:r>
            <a:r>
              <a:rPr lang="en-US" sz="900" dirty="0" err="1"/>
              <a:t>Loss</a:t>
            </a:r>
            <a:r>
              <a:rPr lang="en-US" sz="900" dirty="0"/>
              <a:t> of response led to a reinitiating of open-label </a:t>
            </a:r>
            <a:r>
              <a:rPr lang="en-US" sz="900" dirty="0" err="1"/>
              <a:t>Omvoh</a:t>
            </a:r>
            <a:r>
              <a:rPr lang="en-US" sz="900" dirty="0"/>
              <a:t> 300 mg IV Q4W for 3 doses. Patients who did not experience clinical benefit discontinued Omvoh.</a:t>
            </a:r>
            <a:r>
              <a:rPr lang="en-US" sz="900" baseline="30000" dirty="0"/>
              <a:t>1,2 </a:t>
            </a:r>
            <a:r>
              <a:rPr lang="en-US" sz="900" dirty="0"/>
              <a:t>IV=intravenous; Q4W=every 4 weeks; SC=subcutaneous; UC=ulcerative colitis.</a:t>
            </a:r>
          </a:p>
        </p:txBody>
      </p:sp>
      <p:pic>
        <p:nvPicPr>
          <p:cNvPr id="3" name="Picture 2" descr="A picture containing graphical user interface&#10;&#10;Description automatically generated">
            <a:extLst>
              <a:ext uri="{FF2B5EF4-FFF2-40B4-BE49-F238E27FC236}">
                <a16:creationId xmlns="" xmlns:a16="http://schemas.microsoft.com/office/drawing/2014/main" id="{6D59EFCE-9081-4F44-2AC5-65A7AD8AF11A}"/>
              </a:ext>
            </a:extLst>
          </p:cNvPr>
          <p:cNvPicPr>
            <a:picLocks noChangeAspect="1"/>
          </p:cNvPicPr>
          <p:nvPr/>
        </p:nvPicPr>
        <p:blipFill>
          <a:blip r:embed="rId3"/>
          <a:stretch>
            <a:fillRect/>
          </a:stretch>
        </p:blipFill>
        <p:spPr>
          <a:xfrm>
            <a:off x="457200" y="2255307"/>
            <a:ext cx="6356434" cy="3441278"/>
          </a:xfrm>
          <a:prstGeom prst="rect">
            <a:avLst/>
          </a:prstGeom>
        </p:spPr>
      </p:pic>
    </p:spTree>
    <p:extLst>
      <p:ext uri="{BB962C8B-B14F-4D97-AF65-F5344CB8AC3E}">
        <p14:creationId xmlns:p14="http://schemas.microsoft.com/office/powerpoint/2010/main" val="4072169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 xmlns:a16="http://schemas.microsoft.com/office/drawing/2014/main" id="{63AF1765-3DC0-4988-AB44-F608C517C4CA}"/>
              </a:ext>
            </a:extLst>
          </p:cNvPr>
          <p:cNvSpPr>
            <a:spLocks noGrp="1"/>
          </p:cNvSpPr>
          <p:nvPr>
            <p:ph type="title"/>
          </p:nvPr>
        </p:nvSpPr>
        <p:spPr>
          <a:xfrm>
            <a:off x="458724" y="466004"/>
            <a:ext cx="7543800" cy="777261"/>
          </a:xfrm>
        </p:spPr>
        <p:txBody>
          <a:bodyPr/>
          <a:lstStyle/>
          <a:p>
            <a:r>
              <a:rPr lang="en-US" dirty="0"/>
              <a:t>Study Design</a:t>
            </a:r>
            <a:br>
              <a:rPr lang="en-US" dirty="0"/>
            </a:br>
            <a:r>
              <a:rPr lang="en-US" sz="1800" dirty="0">
                <a:solidFill>
                  <a:schemeClr val="tx1"/>
                </a:solidFill>
              </a:rPr>
              <a:t>LUCENT-1, LUCENT-2, and LUCENT-3</a:t>
            </a:r>
            <a:endParaRPr lang="en-GB" dirty="0">
              <a:solidFill>
                <a:schemeClr val="tx1"/>
              </a:solidFill>
            </a:endParaRPr>
          </a:p>
        </p:txBody>
      </p:sp>
      <p:sp>
        <p:nvSpPr>
          <p:cNvPr id="6" name="Callout: Line 5">
            <a:extLst>
              <a:ext uri="{FF2B5EF4-FFF2-40B4-BE49-F238E27FC236}">
                <a16:creationId xmlns="" xmlns:a16="http://schemas.microsoft.com/office/drawing/2014/main" id="{2CEF9BB9-670F-401D-B602-651DE69D6394}"/>
              </a:ext>
            </a:extLst>
          </p:cNvPr>
          <p:cNvSpPr/>
          <p:nvPr/>
        </p:nvSpPr>
        <p:spPr>
          <a:xfrm>
            <a:off x="9672645" y="684319"/>
            <a:ext cx="2519355" cy="612648"/>
          </a:xfrm>
          <a:prstGeom prst="borderCallout1">
            <a:avLst>
              <a:gd name="adj1" fmla="val 69715"/>
              <a:gd name="adj2" fmla="val -3907"/>
              <a:gd name="adj3" fmla="val 261754"/>
              <a:gd name="adj4" fmla="val -26582"/>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rPr>
              <a:t>Primary Study Population</a:t>
            </a:r>
          </a:p>
        </p:txBody>
      </p:sp>
      <p:sp>
        <p:nvSpPr>
          <p:cNvPr id="96" name="Text Placeholder 7">
            <a:extLst>
              <a:ext uri="{FF2B5EF4-FFF2-40B4-BE49-F238E27FC236}">
                <a16:creationId xmlns="" xmlns:a16="http://schemas.microsoft.com/office/drawing/2014/main" id="{87550C87-577A-48E4-9F6B-5F89F1B66D2E}"/>
              </a:ext>
            </a:extLst>
          </p:cNvPr>
          <p:cNvSpPr txBox="1">
            <a:spLocks/>
          </p:cNvSpPr>
          <p:nvPr/>
        </p:nvSpPr>
        <p:spPr bwMode="gray">
          <a:xfrm>
            <a:off x="9373668" y="1493596"/>
            <a:ext cx="2186886" cy="223430"/>
          </a:xfrm>
          <a:prstGeom prst="rect">
            <a:avLst/>
          </a:prstGeom>
          <a:noFill/>
        </p:spPr>
        <p:txBody>
          <a:bodyPr vert="horz" lIns="108000" tIns="72000" rIns="108000" bIns="72000" rtlCol="0" anchor="ctr">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Avenir Next LT Pro" panose="020B0504020202020204" pitchFamily="34" charset="0"/>
                <a:ea typeface="+mn-ea"/>
                <a:cs typeface="+mn-cs"/>
              </a:rPr>
              <a:t>LUCENT-3</a:t>
            </a:r>
            <a:r>
              <a:rPr kumimoji="0" lang="en-US" sz="2000" b="1" i="0" u="none" strike="noStrike" kern="1200" cap="none" spc="0" normalizeH="0" baseline="30000" noProof="0" dirty="0">
                <a:ln>
                  <a:noFill/>
                </a:ln>
                <a:solidFill>
                  <a:schemeClr val="tx2"/>
                </a:solidFill>
                <a:effectLst/>
                <a:uLnTx/>
                <a:uFillTx/>
                <a:latin typeface="Avenir Next LT Pro" panose="020B0504020202020204" pitchFamily="34" charset="0"/>
                <a:ea typeface="+mn-ea"/>
                <a:cs typeface="+mn-cs"/>
              </a:rPr>
              <a:t>b</a:t>
            </a:r>
          </a:p>
        </p:txBody>
      </p:sp>
      <p:sp>
        <p:nvSpPr>
          <p:cNvPr id="93" name="Text Placeholder 7">
            <a:extLst>
              <a:ext uri="{FF2B5EF4-FFF2-40B4-BE49-F238E27FC236}">
                <a16:creationId xmlns="" xmlns:a16="http://schemas.microsoft.com/office/drawing/2014/main" id="{63C1EFFD-01EF-470B-9F56-7BD74BE2D23B}"/>
              </a:ext>
            </a:extLst>
          </p:cNvPr>
          <p:cNvSpPr txBox="1">
            <a:spLocks/>
          </p:cNvSpPr>
          <p:nvPr/>
        </p:nvSpPr>
        <p:spPr bwMode="gray">
          <a:xfrm>
            <a:off x="8398858" y="1689864"/>
            <a:ext cx="3793142" cy="223430"/>
          </a:xfrm>
          <a:prstGeom prst="rect">
            <a:avLst/>
          </a:prstGeom>
          <a:noFill/>
        </p:spPr>
        <p:txBody>
          <a:bodyPr vert="horz" lIns="108000" tIns="72000" rIns="108000" bIns="72000" rtlCol="0" anchor="t">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Open-Label (OL) Long-Term Extension</a:t>
            </a:r>
          </a:p>
        </p:txBody>
      </p:sp>
      <p:sp>
        <p:nvSpPr>
          <p:cNvPr id="94" name="Text Placeholder 7">
            <a:extLst>
              <a:ext uri="{FF2B5EF4-FFF2-40B4-BE49-F238E27FC236}">
                <a16:creationId xmlns="" xmlns:a16="http://schemas.microsoft.com/office/drawing/2014/main" id="{3BCD3FBC-2362-4B8D-AED9-A40019D01B53}"/>
              </a:ext>
            </a:extLst>
          </p:cNvPr>
          <p:cNvSpPr txBox="1">
            <a:spLocks/>
          </p:cNvSpPr>
          <p:nvPr/>
        </p:nvSpPr>
        <p:spPr bwMode="gray">
          <a:xfrm>
            <a:off x="1040520" y="1493596"/>
            <a:ext cx="2186886" cy="223430"/>
          </a:xfrm>
          <a:prstGeom prst="rect">
            <a:avLst/>
          </a:prstGeom>
          <a:noFill/>
        </p:spPr>
        <p:txBody>
          <a:bodyPr vert="horz" lIns="108000" tIns="72000" rIns="108000" bIns="72000" rtlCol="0" anchor="ctr">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Avenir Next LT Pro" panose="020B0504020202020204" pitchFamily="34" charset="0"/>
                <a:ea typeface="+mn-ea"/>
                <a:cs typeface="+mn-cs"/>
              </a:rPr>
              <a:t>LUCENT-1</a:t>
            </a:r>
            <a:endParaRPr kumimoji="0" lang="en-US" sz="2000" b="1" i="0" u="none" strike="noStrike" kern="1200" cap="none" spc="0" normalizeH="0" baseline="30000" noProof="0" dirty="0">
              <a:ln>
                <a:noFill/>
              </a:ln>
              <a:solidFill>
                <a:schemeClr val="tx2"/>
              </a:solidFill>
              <a:effectLst/>
              <a:uLnTx/>
              <a:uFillTx/>
              <a:latin typeface="Avenir Next LT Pro" panose="020B0504020202020204" pitchFamily="34" charset="0"/>
              <a:ea typeface="+mn-ea"/>
              <a:cs typeface="+mn-cs"/>
            </a:endParaRPr>
          </a:p>
        </p:txBody>
      </p:sp>
      <p:sp>
        <p:nvSpPr>
          <p:cNvPr id="144" name="Text Placeholder 7">
            <a:extLst>
              <a:ext uri="{FF2B5EF4-FFF2-40B4-BE49-F238E27FC236}">
                <a16:creationId xmlns="" xmlns:a16="http://schemas.microsoft.com/office/drawing/2014/main" id="{E020F8EB-D548-4F33-BB2D-CBD7B88A3C32}"/>
              </a:ext>
            </a:extLst>
          </p:cNvPr>
          <p:cNvSpPr txBox="1">
            <a:spLocks/>
          </p:cNvSpPr>
          <p:nvPr/>
        </p:nvSpPr>
        <p:spPr bwMode="gray">
          <a:xfrm>
            <a:off x="487140" y="1689864"/>
            <a:ext cx="3210605" cy="223430"/>
          </a:xfrm>
          <a:prstGeom prst="rect">
            <a:avLst/>
          </a:prstGeom>
          <a:noFill/>
        </p:spPr>
        <p:txBody>
          <a:bodyPr vert="horz" lIns="108000" tIns="72000" rIns="108000" bIns="72000" rtlCol="0" anchor="t">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Blinded Induction</a:t>
            </a:r>
            <a:endParaRPr kumimoji="0" lang="en-US" sz="1400" b="1" i="0" u="none" strike="noStrike" kern="1200" cap="none" spc="0" normalizeH="0" baseline="30000" noProof="0" dirty="0">
              <a:ln>
                <a:noFill/>
              </a:ln>
              <a:solidFill>
                <a:srgbClr val="000000"/>
              </a:solidFill>
              <a:effectLst/>
              <a:uLnTx/>
              <a:uFillTx/>
              <a:latin typeface="Avenir Next LT Pro" panose="020B0504020202020204" pitchFamily="34" charset="0"/>
              <a:ea typeface="+mn-ea"/>
              <a:cs typeface="+mn-cs"/>
            </a:endParaRPr>
          </a:p>
        </p:txBody>
      </p:sp>
      <p:sp>
        <p:nvSpPr>
          <p:cNvPr id="57" name="Rectangle 56">
            <a:extLst>
              <a:ext uri="{FF2B5EF4-FFF2-40B4-BE49-F238E27FC236}">
                <a16:creationId xmlns="" xmlns:a16="http://schemas.microsoft.com/office/drawing/2014/main" id="{EBBA60E3-AFBC-47A4-A9ED-513BBCC34AFF}"/>
              </a:ext>
            </a:extLst>
          </p:cNvPr>
          <p:cNvSpPr/>
          <p:nvPr/>
        </p:nvSpPr>
        <p:spPr>
          <a:xfrm rot="16200000">
            <a:off x="-141986" y="3835780"/>
            <a:ext cx="1791319" cy="288147"/>
          </a:xfrm>
          <a:prstGeom prst="rect">
            <a:avLst/>
          </a:prstGeom>
          <a:solidFill>
            <a:srgbClr val="FFFFFF"/>
          </a:solidFill>
          <a:ln w="19050" cap="flat" cmpd="sng" algn="ctr">
            <a:solidFill>
              <a:schemeClr val="tx1"/>
            </a:solidFill>
            <a:prstDash val="solid"/>
            <a:miter lim="800000"/>
          </a:ln>
          <a:effectLst/>
        </p:spPr>
        <p:txBody>
          <a:bodyPr wrap="square" lIns="36000" tIns="36000" rIns="36000" bIns="36000" rtlCol="0" anchor="ctr">
            <a:spAutoFit/>
          </a:bodyPr>
          <a:lstStyle/>
          <a:p>
            <a:pPr marL="0" marR="0" lvl="0" indent="0" algn="ctr" defTabSz="6858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Randomization 3:1</a:t>
            </a:r>
          </a:p>
        </p:txBody>
      </p:sp>
      <p:sp>
        <p:nvSpPr>
          <p:cNvPr id="61" name="Rounded Rectangle 569">
            <a:extLst>
              <a:ext uri="{FF2B5EF4-FFF2-40B4-BE49-F238E27FC236}">
                <a16:creationId xmlns="" xmlns:a16="http://schemas.microsoft.com/office/drawing/2014/main" id="{318B374C-23C0-4901-9B65-740D45E316BF}"/>
              </a:ext>
            </a:extLst>
          </p:cNvPr>
          <p:cNvSpPr/>
          <p:nvPr/>
        </p:nvSpPr>
        <p:spPr>
          <a:xfrm>
            <a:off x="1149699" y="2919995"/>
            <a:ext cx="1539578" cy="468000"/>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MIRI 300 IV Q4W</a:t>
            </a:r>
          </a:p>
        </p:txBody>
      </p:sp>
      <p:sp>
        <p:nvSpPr>
          <p:cNvPr id="60" name="Rounded Rectangle 567">
            <a:extLst>
              <a:ext uri="{FF2B5EF4-FFF2-40B4-BE49-F238E27FC236}">
                <a16:creationId xmlns="" xmlns:a16="http://schemas.microsoft.com/office/drawing/2014/main" id="{B9BFB96B-9CEA-42A9-AB26-A13FDB28D436}"/>
              </a:ext>
            </a:extLst>
          </p:cNvPr>
          <p:cNvSpPr/>
          <p:nvPr/>
        </p:nvSpPr>
        <p:spPr>
          <a:xfrm>
            <a:off x="1160332" y="4548382"/>
            <a:ext cx="1539578" cy="468000"/>
          </a:xfrm>
          <a:prstGeom prst="roundRect">
            <a:avLst>
              <a:gd name="adj" fmla="val 0"/>
            </a:avLst>
          </a:prstGeom>
          <a:solidFill>
            <a:srgbClr val="D5D2CA"/>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PBO IV Q4W</a:t>
            </a:r>
          </a:p>
        </p:txBody>
      </p:sp>
      <p:sp>
        <p:nvSpPr>
          <p:cNvPr id="95" name="Text Placeholder 7">
            <a:extLst>
              <a:ext uri="{FF2B5EF4-FFF2-40B4-BE49-F238E27FC236}">
                <a16:creationId xmlns="" xmlns:a16="http://schemas.microsoft.com/office/drawing/2014/main" id="{B403F713-B56F-4679-A33A-A4D011E01E31}"/>
              </a:ext>
            </a:extLst>
          </p:cNvPr>
          <p:cNvSpPr txBox="1">
            <a:spLocks/>
          </p:cNvSpPr>
          <p:nvPr/>
        </p:nvSpPr>
        <p:spPr bwMode="gray">
          <a:xfrm>
            <a:off x="4784867" y="1493596"/>
            <a:ext cx="2186886" cy="223430"/>
          </a:xfrm>
          <a:prstGeom prst="rect">
            <a:avLst/>
          </a:prstGeom>
          <a:noFill/>
        </p:spPr>
        <p:txBody>
          <a:bodyPr vert="horz" lIns="108000" tIns="72000" rIns="108000" bIns="72000" rtlCol="0" anchor="ctr">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Avenir Next LT Pro" panose="020B0504020202020204" pitchFamily="34" charset="0"/>
                <a:ea typeface="+mn-ea"/>
                <a:cs typeface="+mn-cs"/>
              </a:rPr>
              <a:t>LUCENT-2</a:t>
            </a:r>
            <a:endParaRPr kumimoji="0" lang="en-US" sz="2000" b="1" i="0" u="none" strike="noStrike" kern="1200" cap="none" spc="0" normalizeH="0" baseline="30000" noProof="0" dirty="0">
              <a:ln>
                <a:noFill/>
              </a:ln>
              <a:solidFill>
                <a:schemeClr val="tx2"/>
              </a:solidFill>
              <a:effectLst/>
              <a:uLnTx/>
              <a:uFillTx/>
              <a:latin typeface="Avenir Next LT Pro" panose="020B0504020202020204" pitchFamily="34" charset="0"/>
              <a:ea typeface="+mn-ea"/>
              <a:cs typeface="+mn-cs"/>
            </a:endParaRPr>
          </a:p>
        </p:txBody>
      </p:sp>
      <p:sp>
        <p:nvSpPr>
          <p:cNvPr id="84" name="Text Placeholder 7">
            <a:extLst>
              <a:ext uri="{FF2B5EF4-FFF2-40B4-BE49-F238E27FC236}">
                <a16:creationId xmlns="" xmlns:a16="http://schemas.microsoft.com/office/drawing/2014/main" id="{8C01651D-D42D-482A-945C-DEC867DC106C}"/>
              </a:ext>
            </a:extLst>
          </p:cNvPr>
          <p:cNvSpPr txBox="1">
            <a:spLocks/>
          </p:cNvSpPr>
          <p:nvPr/>
        </p:nvSpPr>
        <p:spPr bwMode="gray">
          <a:xfrm>
            <a:off x="3690829" y="1689864"/>
            <a:ext cx="4414324" cy="223430"/>
          </a:xfrm>
          <a:prstGeom prst="rect">
            <a:avLst/>
          </a:prstGeom>
          <a:noFill/>
        </p:spPr>
        <p:txBody>
          <a:bodyPr vert="horz" lIns="108000" tIns="72000" rIns="108000" bIns="72000" rtlCol="0" anchor="t">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Maintenance/</a:t>
            </a:r>
            <a:b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b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Blinded Randomized Withdrawal (RW)</a:t>
            </a:r>
            <a:endParaRPr kumimoji="0" lang="en-US" sz="1400" b="1" i="0" u="none" strike="noStrike" kern="1200" cap="none" spc="0" normalizeH="0" baseline="30000" noProof="0" dirty="0">
              <a:ln>
                <a:noFill/>
              </a:ln>
              <a:solidFill>
                <a:srgbClr val="000000"/>
              </a:solidFill>
              <a:effectLst/>
              <a:uLnTx/>
              <a:uFillTx/>
              <a:latin typeface="Avenir Next LT Pro" panose="020B0504020202020204" pitchFamily="34" charset="0"/>
              <a:ea typeface="+mn-ea"/>
              <a:cs typeface="+mn-cs"/>
            </a:endParaRPr>
          </a:p>
        </p:txBody>
      </p:sp>
      <p:sp>
        <p:nvSpPr>
          <p:cNvPr id="30" name="Rounded Rectangle 569">
            <a:extLst>
              <a:ext uri="{FF2B5EF4-FFF2-40B4-BE49-F238E27FC236}">
                <a16:creationId xmlns="" xmlns:a16="http://schemas.microsoft.com/office/drawing/2014/main" id="{7C56BC49-D72C-47C3-B69B-901C526C4ADF}"/>
              </a:ext>
            </a:extLst>
          </p:cNvPr>
          <p:cNvSpPr/>
          <p:nvPr/>
        </p:nvSpPr>
        <p:spPr>
          <a:xfrm>
            <a:off x="3715448" y="2304525"/>
            <a:ext cx="4835264" cy="288000"/>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MIRI 200 SC Q4W</a:t>
            </a:r>
          </a:p>
        </p:txBody>
      </p:sp>
      <p:sp>
        <p:nvSpPr>
          <p:cNvPr id="152" name="Rectangle 151">
            <a:extLst>
              <a:ext uri="{FF2B5EF4-FFF2-40B4-BE49-F238E27FC236}">
                <a16:creationId xmlns="" xmlns:a16="http://schemas.microsoft.com/office/drawing/2014/main" id="{D6BFC6EA-8DC3-4A3E-AA90-F74E7D404909}"/>
              </a:ext>
            </a:extLst>
          </p:cNvPr>
          <p:cNvSpPr/>
          <p:nvPr/>
        </p:nvSpPr>
        <p:spPr>
          <a:xfrm>
            <a:off x="3202261" y="2694840"/>
            <a:ext cx="1123227" cy="253876"/>
          </a:xfrm>
          <a:prstGeom prst="rect">
            <a:avLst/>
          </a:prstGeom>
          <a:noFill/>
          <a:ln w="19050">
            <a:noFill/>
          </a:ln>
        </p:spPr>
        <p:txBody>
          <a:bodyPr wrap="square" lIns="0" tIns="0" rIns="0" bIns="0">
            <a:noAutofit/>
          </a:bodyPr>
          <a:lstStyle/>
          <a:p>
            <a:pPr marL="0" marR="0" lvl="0" indent="0" algn="ctr" defTabSz="685883"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Randomization</a:t>
            </a:r>
          </a:p>
          <a:p>
            <a:pPr marL="0" marR="0" lvl="0" indent="0" algn="ctr" defTabSz="685883"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2:1 </a:t>
            </a:r>
          </a:p>
        </p:txBody>
      </p:sp>
      <p:sp>
        <p:nvSpPr>
          <p:cNvPr id="83" name="Rounded Rectangle 569">
            <a:extLst>
              <a:ext uri="{FF2B5EF4-FFF2-40B4-BE49-F238E27FC236}">
                <a16:creationId xmlns="" xmlns:a16="http://schemas.microsoft.com/office/drawing/2014/main" id="{71ECF009-AE09-45E2-BF2D-DEC889D53202}"/>
              </a:ext>
            </a:extLst>
          </p:cNvPr>
          <p:cNvSpPr/>
          <p:nvPr/>
        </p:nvSpPr>
        <p:spPr>
          <a:xfrm>
            <a:off x="6547380" y="2695585"/>
            <a:ext cx="1463040" cy="215664"/>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OL MIRI 300 IV Q4W</a:t>
            </a:r>
          </a:p>
        </p:txBody>
      </p:sp>
      <p:sp>
        <p:nvSpPr>
          <p:cNvPr id="26" name="Rounded Rectangle 567">
            <a:extLst>
              <a:ext uri="{FF2B5EF4-FFF2-40B4-BE49-F238E27FC236}">
                <a16:creationId xmlns="" xmlns:a16="http://schemas.microsoft.com/office/drawing/2014/main" id="{FD73D301-F457-4BA8-B940-002537E3A6BB}"/>
              </a:ext>
            </a:extLst>
          </p:cNvPr>
          <p:cNvSpPr/>
          <p:nvPr/>
        </p:nvSpPr>
        <p:spPr>
          <a:xfrm>
            <a:off x="3715448" y="3045862"/>
            <a:ext cx="4835264" cy="288000"/>
          </a:xfrm>
          <a:prstGeom prst="roundRect">
            <a:avLst>
              <a:gd name="adj" fmla="val 0"/>
            </a:avLst>
          </a:prstGeom>
          <a:solidFill>
            <a:srgbClr val="D5D2CA"/>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PBO SC Q4W</a:t>
            </a:r>
          </a:p>
        </p:txBody>
      </p:sp>
      <p:sp>
        <p:nvSpPr>
          <p:cNvPr id="129" name="Rounded Rectangle 569">
            <a:extLst>
              <a:ext uri="{FF2B5EF4-FFF2-40B4-BE49-F238E27FC236}">
                <a16:creationId xmlns="" xmlns:a16="http://schemas.microsoft.com/office/drawing/2014/main" id="{0BE761DD-C09F-4322-B1C1-4CB0C9FBBABC}"/>
              </a:ext>
            </a:extLst>
          </p:cNvPr>
          <p:cNvSpPr/>
          <p:nvPr/>
        </p:nvSpPr>
        <p:spPr>
          <a:xfrm>
            <a:off x="6547380" y="3433473"/>
            <a:ext cx="1463040" cy="215664"/>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OL MIRI 300 IV Q4W</a:t>
            </a:r>
          </a:p>
        </p:txBody>
      </p:sp>
      <p:sp>
        <p:nvSpPr>
          <p:cNvPr id="109" name="TextBox 108">
            <a:extLst>
              <a:ext uri="{FF2B5EF4-FFF2-40B4-BE49-F238E27FC236}">
                <a16:creationId xmlns="" xmlns:a16="http://schemas.microsoft.com/office/drawing/2014/main" id="{0F0C2AAD-EBC6-4162-B289-B7BF51616332}"/>
              </a:ext>
            </a:extLst>
          </p:cNvPr>
          <p:cNvSpPr txBox="1"/>
          <p:nvPr/>
        </p:nvSpPr>
        <p:spPr>
          <a:xfrm>
            <a:off x="2875302" y="2710316"/>
            <a:ext cx="407267" cy="24468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R</a:t>
            </a:r>
            <a:r>
              <a:rPr kumimoji="0" lang="en-US" sz="1100" b="1" i="0" u="none" strike="noStrike" kern="1200" cap="none" spc="0" normalizeH="0" baseline="30000" noProof="0" dirty="0">
                <a:ln>
                  <a:noFill/>
                </a:ln>
                <a:solidFill>
                  <a:schemeClr val="bg1"/>
                </a:solidFill>
                <a:effectLst/>
                <a:uLnTx/>
                <a:uFillTx/>
                <a:latin typeface="Avenir Next LT Pro" panose="020B0504020202020204" pitchFamily="34" charset="0"/>
                <a:ea typeface="+mn-ea"/>
                <a:cs typeface="Arial" panose="020B0604020202020204" pitchFamily="34" charset="0"/>
              </a:rPr>
              <a:t>a</a:t>
            </a:r>
            <a:endParaRPr kumimoji="0" lang="en-US" sz="11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endParaRPr>
          </a:p>
        </p:txBody>
      </p:sp>
      <p:sp>
        <p:nvSpPr>
          <p:cNvPr id="35" name="Rounded Rectangle 569">
            <a:extLst>
              <a:ext uri="{FF2B5EF4-FFF2-40B4-BE49-F238E27FC236}">
                <a16:creationId xmlns="" xmlns:a16="http://schemas.microsoft.com/office/drawing/2014/main" id="{8043AB89-E44D-4955-A9F1-FFF297B27549}"/>
              </a:ext>
            </a:extLst>
          </p:cNvPr>
          <p:cNvSpPr/>
          <p:nvPr/>
        </p:nvSpPr>
        <p:spPr>
          <a:xfrm>
            <a:off x="3715453" y="3749285"/>
            <a:ext cx="1640107" cy="274320"/>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OL MIRI 300 IV Q4W</a:t>
            </a:r>
          </a:p>
        </p:txBody>
      </p:sp>
      <p:sp>
        <p:nvSpPr>
          <p:cNvPr id="38" name="Rounded Rectangle 569">
            <a:extLst>
              <a:ext uri="{FF2B5EF4-FFF2-40B4-BE49-F238E27FC236}">
                <a16:creationId xmlns="" xmlns:a16="http://schemas.microsoft.com/office/drawing/2014/main" id="{59E7E16E-F388-4FA8-8CED-FCF490280C03}"/>
              </a:ext>
            </a:extLst>
          </p:cNvPr>
          <p:cNvSpPr/>
          <p:nvPr/>
        </p:nvSpPr>
        <p:spPr>
          <a:xfrm>
            <a:off x="5579966" y="3749285"/>
            <a:ext cx="2959607" cy="274320"/>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OL MIRI 200 SC Q4W</a:t>
            </a:r>
          </a:p>
        </p:txBody>
      </p:sp>
      <p:sp>
        <p:nvSpPr>
          <p:cNvPr id="99" name="TextBox 98">
            <a:extLst>
              <a:ext uri="{FF2B5EF4-FFF2-40B4-BE49-F238E27FC236}">
                <a16:creationId xmlns="" xmlns:a16="http://schemas.microsoft.com/office/drawing/2014/main" id="{E0D79EB4-90F0-4305-A18F-8BD0A6240668}"/>
              </a:ext>
            </a:extLst>
          </p:cNvPr>
          <p:cNvSpPr txBox="1"/>
          <p:nvPr/>
        </p:nvSpPr>
        <p:spPr>
          <a:xfrm>
            <a:off x="2873774" y="3770561"/>
            <a:ext cx="407267" cy="24468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NR</a:t>
            </a:r>
          </a:p>
        </p:txBody>
      </p:sp>
      <p:sp>
        <p:nvSpPr>
          <p:cNvPr id="32" name="Rounded Rectangle 567">
            <a:extLst>
              <a:ext uri="{FF2B5EF4-FFF2-40B4-BE49-F238E27FC236}">
                <a16:creationId xmlns="" xmlns:a16="http://schemas.microsoft.com/office/drawing/2014/main" id="{5FFDF1A6-9B18-46B4-9B06-E46934FAD9EE}"/>
              </a:ext>
            </a:extLst>
          </p:cNvPr>
          <p:cNvSpPr/>
          <p:nvPr/>
        </p:nvSpPr>
        <p:spPr>
          <a:xfrm>
            <a:off x="3715448" y="4263164"/>
            <a:ext cx="4835264" cy="288000"/>
          </a:xfrm>
          <a:prstGeom prst="roundRect">
            <a:avLst>
              <a:gd name="adj" fmla="val 0"/>
            </a:avLst>
          </a:prstGeom>
          <a:solidFill>
            <a:srgbClr val="D5D2CA"/>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PBO SC Q4W</a:t>
            </a:r>
          </a:p>
        </p:txBody>
      </p:sp>
      <p:sp>
        <p:nvSpPr>
          <p:cNvPr id="106" name="TextBox 105">
            <a:extLst>
              <a:ext uri="{FF2B5EF4-FFF2-40B4-BE49-F238E27FC236}">
                <a16:creationId xmlns="" xmlns:a16="http://schemas.microsoft.com/office/drawing/2014/main" id="{3F190656-F72C-44BA-93D4-1AAB5B41925C}"/>
              </a:ext>
            </a:extLst>
          </p:cNvPr>
          <p:cNvSpPr txBox="1"/>
          <p:nvPr/>
        </p:nvSpPr>
        <p:spPr>
          <a:xfrm>
            <a:off x="2891292" y="4266339"/>
            <a:ext cx="407267" cy="2585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R</a:t>
            </a:r>
            <a:r>
              <a:rPr kumimoji="0" lang="en-US" sz="1200" b="1" i="0" u="none" strike="noStrike" kern="1200" cap="none" spc="0" normalizeH="0" baseline="30000" noProof="0" dirty="0">
                <a:ln>
                  <a:noFill/>
                </a:ln>
                <a:solidFill>
                  <a:srgbClr val="000000"/>
                </a:solidFill>
                <a:effectLst/>
                <a:uLnTx/>
                <a:uFillTx/>
                <a:latin typeface="Avenir Next LT Pro" panose="020B0504020202020204" pitchFamily="34" charset="0"/>
                <a:ea typeface="+mn-ea"/>
                <a:cs typeface="Arial" panose="020B0604020202020204" pitchFamily="34" charset="0"/>
              </a:rPr>
              <a:t>a</a:t>
            </a:r>
            <a:endPar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50" name="Rounded Rectangle 569">
            <a:extLst>
              <a:ext uri="{FF2B5EF4-FFF2-40B4-BE49-F238E27FC236}">
                <a16:creationId xmlns="" xmlns:a16="http://schemas.microsoft.com/office/drawing/2014/main" id="{0BDF26C7-DA3E-4FE8-8A42-DCCADE083E5C}"/>
              </a:ext>
            </a:extLst>
          </p:cNvPr>
          <p:cNvSpPr/>
          <p:nvPr/>
        </p:nvSpPr>
        <p:spPr>
          <a:xfrm>
            <a:off x="6555847" y="4659849"/>
            <a:ext cx="1463040" cy="215664"/>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OL MIRI 300 IV Q4W</a:t>
            </a:r>
          </a:p>
        </p:txBody>
      </p:sp>
      <p:sp>
        <p:nvSpPr>
          <p:cNvPr id="116" name="Rounded Rectangle 569">
            <a:extLst>
              <a:ext uri="{FF2B5EF4-FFF2-40B4-BE49-F238E27FC236}">
                <a16:creationId xmlns="" xmlns:a16="http://schemas.microsoft.com/office/drawing/2014/main" id="{B63E6AB5-0B08-410D-A033-6B5B75F33444}"/>
              </a:ext>
            </a:extLst>
          </p:cNvPr>
          <p:cNvSpPr/>
          <p:nvPr/>
        </p:nvSpPr>
        <p:spPr>
          <a:xfrm>
            <a:off x="3715453" y="4978095"/>
            <a:ext cx="1640107" cy="288000"/>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OL MIRI 300 IV Q4W</a:t>
            </a:r>
          </a:p>
        </p:txBody>
      </p:sp>
      <p:sp>
        <p:nvSpPr>
          <p:cNvPr id="117" name="Rounded Rectangle 569">
            <a:extLst>
              <a:ext uri="{FF2B5EF4-FFF2-40B4-BE49-F238E27FC236}">
                <a16:creationId xmlns="" xmlns:a16="http://schemas.microsoft.com/office/drawing/2014/main" id="{4B8F5551-686B-4CCA-A8CB-3D5A202EF695}"/>
              </a:ext>
            </a:extLst>
          </p:cNvPr>
          <p:cNvSpPr/>
          <p:nvPr/>
        </p:nvSpPr>
        <p:spPr>
          <a:xfrm>
            <a:off x="5545739" y="4978095"/>
            <a:ext cx="2993834" cy="288000"/>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OL MIRI 200 SC Q4W</a:t>
            </a:r>
          </a:p>
        </p:txBody>
      </p:sp>
      <p:sp>
        <p:nvSpPr>
          <p:cNvPr id="105" name="TextBox 104">
            <a:extLst>
              <a:ext uri="{FF2B5EF4-FFF2-40B4-BE49-F238E27FC236}">
                <a16:creationId xmlns="" xmlns:a16="http://schemas.microsoft.com/office/drawing/2014/main" id="{FAE7643F-05F3-4A6E-8101-746A1586A33A}"/>
              </a:ext>
            </a:extLst>
          </p:cNvPr>
          <p:cNvSpPr txBox="1"/>
          <p:nvPr/>
        </p:nvSpPr>
        <p:spPr>
          <a:xfrm>
            <a:off x="2889704" y="5013775"/>
            <a:ext cx="407267" cy="24468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NR</a:t>
            </a:r>
          </a:p>
        </p:txBody>
      </p:sp>
      <p:sp>
        <p:nvSpPr>
          <p:cNvPr id="40" name="Rounded Rectangle 569">
            <a:extLst>
              <a:ext uri="{FF2B5EF4-FFF2-40B4-BE49-F238E27FC236}">
                <a16:creationId xmlns="" xmlns:a16="http://schemas.microsoft.com/office/drawing/2014/main" id="{9DF54448-0DA6-46E5-9071-62FA46C1DBB7}"/>
              </a:ext>
            </a:extLst>
          </p:cNvPr>
          <p:cNvSpPr/>
          <p:nvPr/>
        </p:nvSpPr>
        <p:spPr>
          <a:xfrm>
            <a:off x="9434800" y="3330872"/>
            <a:ext cx="2303176" cy="408046"/>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OL MIRI 200 SC Q4W</a:t>
            </a:r>
          </a:p>
        </p:txBody>
      </p:sp>
      <p:sp>
        <p:nvSpPr>
          <p:cNvPr id="74" name="Rectangle 73">
            <a:extLst>
              <a:ext uri="{FF2B5EF4-FFF2-40B4-BE49-F238E27FC236}">
                <a16:creationId xmlns="" xmlns:a16="http://schemas.microsoft.com/office/drawing/2014/main" id="{D6062EBE-01B9-4E98-B8F3-39AD39C113E4}"/>
              </a:ext>
            </a:extLst>
          </p:cNvPr>
          <p:cNvSpPr/>
          <p:nvPr/>
        </p:nvSpPr>
        <p:spPr>
          <a:xfrm>
            <a:off x="9946873" y="4091329"/>
            <a:ext cx="1946438" cy="1365365"/>
          </a:xfrm>
          <a:prstGeom prst="rect">
            <a:avLst/>
          </a:prstGeom>
          <a:solidFill>
            <a:schemeClr val="bg1"/>
          </a:solidFill>
          <a:ln w="19050">
            <a:noFill/>
            <a:prstDash val="solid"/>
          </a:ln>
        </p:spPr>
        <p:txBody>
          <a:bodyPr wrap="square" lIns="36000" tIns="36000" rIns="36000" bIns="36000">
            <a:spAutoFit/>
          </a:bodyPr>
          <a:lstStyle/>
          <a:p>
            <a:pPr marL="0" marR="0" lvl="0" indent="0" algn="l" defTabSz="685883"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Rollover for patients expected to benefit with continued MIRI</a:t>
            </a:r>
            <a:br>
              <a:rPr kumimoji="0" lang="en-US" sz="1200" b="1" i="0" u="none" strike="noStrike" kern="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br>
            <a:r>
              <a:rPr kumimoji="0" lang="en-US" sz="1200" b="1" i="0" u="none" strike="noStrike" kern="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
            </a:r>
            <a:br>
              <a:rPr kumimoji="0" lang="en-US" sz="1200" b="1" i="0" u="none" strike="noStrike" kern="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br>
            <a:r>
              <a:rPr kumimoji="0" lang="en-US" sz="1200" b="1" i="0" u="none" strike="noStrike" kern="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Patients who lose response are rescued  with OL MIRI</a:t>
            </a:r>
          </a:p>
        </p:txBody>
      </p:sp>
      <p:sp>
        <p:nvSpPr>
          <p:cNvPr id="115" name="TextBox 114">
            <a:extLst>
              <a:ext uri="{FF2B5EF4-FFF2-40B4-BE49-F238E27FC236}">
                <a16:creationId xmlns="" xmlns:a16="http://schemas.microsoft.com/office/drawing/2014/main" id="{43DA3B9F-C9D7-4455-9899-60F17B91E468}"/>
              </a:ext>
            </a:extLst>
          </p:cNvPr>
          <p:cNvSpPr txBox="1"/>
          <p:nvPr/>
        </p:nvSpPr>
        <p:spPr>
          <a:xfrm>
            <a:off x="609599" y="5673533"/>
            <a:ext cx="98836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W0</a:t>
            </a:r>
            <a:b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br>
            <a:endParaRPr kumimoji="0" lang="en-US"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92" name="TextBox 91">
            <a:extLst>
              <a:ext uri="{FF2B5EF4-FFF2-40B4-BE49-F238E27FC236}">
                <a16:creationId xmlns="" xmlns:a16="http://schemas.microsoft.com/office/drawing/2014/main" id="{A729BEB8-6664-48CC-B749-93E69AB5B9CC}"/>
              </a:ext>
            </a:extLst>
          </p:cNvPr>
          <p:cNvSpPr txBox="1"/>
          <p:nvPr/>
        </p:nvSpPr>
        <p:spPr>
          <a:xfrm>
            <a:off x="11028019" y="5659697"/>
            <a:ext cx="111221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W160</a:t>
            </a:r>
            <a:endParaRPr kumimoji="0" lang="en-US" sz="10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90" name="TextBox 89">
            <a:extLst>
              <a:ext uri="{FF2B5EF4-FFF2-40B4-BE49-F238E27FC236}">
                <a16:creationId xmlns="" xmlns:a16="http://schemas.microsoft.com/office/drawing/2014/main" id="{25152C00-4D35-47D8-B040-FA54997C41C0}"/>
              </a:ext>
            </a:extLst>
          </p:cNvPr>
          <p:cNvSpPr txBox="1"/>
          <p:nvPr/>
        </p:nvSpPr>
        <p:spPr>
          <a:xfrm>
            <a:off x="8989556" y="5666410"/>
            <a:ext cx="988360"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W0</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22" name="TextBox 121">
            <a:extLst>
              <a:ext uri="{FF2B5EF4-FFF2-40B4-BE49-F238E27FC236}">
                <a16:creationId xmlns="" xmlns:a16="http://schemas.microsoft.com/office/drawing/2014/main" id="{68558AEB-61A0-4387-BA9B-49616C850E65}"/>
              </a:ext>
            </a:extLst>
          </p:cNvPr>
          <p:cNvSpPr txBox="1"/>
          <p:nvPr/>
        </p:nvSpPr>
        <p:spPr>
          <a:xfrm>
            <a:off x="8105153" y="5673533"/>
            <a:ext cx="988360"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W40</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21" name="TextBox 120">
            <a:extLst>
              <a:ext uri="{FF2B5EF4-FFF2-40B4-BE49-F238E27FC236}">
                <a16:creationId xmlns="" xmlns:a16="http://schemas.microsoft.com/office/drawing/2014/main" id="{415EE571-E94C-4F33-A0E8-A866CEA0EC92}"/>
              </a:ext>
            </a:extLst>
          </p:cNvPr>
          <p:cNvSpPr txBox="1"/>
          <p:nvPr/>
        </p:nvSpPr>
        <p:spPr>
          <a:xfrm>
            <a:off x="5015413" y="5685979"/>
            <a:ext cx="988360" cy="4616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W12</a:t>
            </a:r>
            <a: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
            </a:r>
            <a:b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23" name="TextBox 122">
            <a:extLst>
              <a:ext uri="{FF2B5EF4-FFF2-40B4-BE49-F238E27FC236}">
                <a16:creationId xmlns="" xmlns:a16="http://schemas.microsoft.com/office/drawing/2014/main" id="{13C33C41-6BC0-4E2E-9E57-C5C7A3C3F231}"/>
              </a:ext>
            </a:extLst>
          </p:cNvPr>
          <p:cNvSpPr txBox="1"/>
          <p:nvPr/>
        </p:nvSpPr>
        <p:spPr>
          <a:xfrm>
            <a:off x="3175315" y="5685979"/>
            <a:ext cx="988360" cy="4616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W0</a:t>
            </a:r>
            <a: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
            </a:r>
            <a:b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18" name="TextBox 117">
            <a:extLst>
              <a:ext uri="{FF2B5EF4-FFF2-40B4-BE49-F238E27FC236}">
                <a16:creationId xmlns="" xmlns:a16="http://schemas.microsoft.com/office/drawing/2014/main" id="{C0802C61-2564-4639-9CA4-67DA3F7B9427}"/>
              </a:ext>
            </a:extLst>
          </p:cNvPr>
          <p:cNvSpPr txBox="1"/>
          <p:nvPr/>
        </p:nvSpPr>
        <p:spPr>
          <a:xfrm>
            <a:off x="2265435" y="5685984"/>
            <a:ext cx="988360" cy="4616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W12</a:t>
            </a:r>
            <a: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
            </a:r>
            <a:b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03" name="Rectangle 102">
            <a:extLst>
              <a:ext uri="{FF2B5EF4-FFF2-40B4-BE49-F238E27FC236}">
                <a16:creationId xmlns="" xmlns:a16="http://schemas.microsoft.com/office/drawing/2014/main" id="{5DC5E789-45A9-4639-9BDF-44A8CCF9CB75}"/>
              </a:ext>
            </a:extLst>
          </p:cNvPr>
          <p:cNvSpPr/>
          <p:nvPr/>
        </p:nvSpPr>
        <p:spPr>
          <a:xfrm>
            <a:off x="2886749" y="2205930"/>
            <a:ext cx="5794131" cy="1166636"/>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4" name="Oval 13">
            <a:extLst>
              <a:ext uri="{FF2B5EF4-FFF2-40B4-BE49-F238E27FC236}">
                <a16:creationId xmlns="" xmlns:a16="http://schemas.microsoft.com/office/drawing/2014/main" id="{493EA348-48CE-41EC-9A51-93D7A96ACFB1}"/>
              </a:ext>
            </a:extLst>
          </p:cNvPr>
          <p:cNvSpPr/>
          <p:nvPr/>
        </p:nvSpPr>
        <p:spPr>
          <a:xfrm>
            <a:off x="2945769" y="2675194"/>
            <a:ext cx="288000" cy="288000"/>
          </a:xfrm>
          <a:prstGeom prst="ellipse">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cxnSp>
        <p:nvCxnSpPr>
          <p:cNvPr id="126" name="Straight Connector 125">
            <a:extLst>
              <a:ext uri="{FF2B5EF4-FFF2-40B4-BE49-F238E27FC236}">
                <a16:creationId xmlns="" xmlns:a16="http://schemas.microsoft.com/office/drawing/2014/main" id="{BFA6BD20-E03E-4815-96FB-9DC2007EA556}"/>
              </a:ext>
            </a:extLst>
          </p:cNvPr>
          <p:cNvCxnSpPr>
            <a:cxnSpLocks/>
          </p:cNvCxnSpPr>
          <p:nvPr/>
        </p:nvCxnSpPr>
        <p:spPr>
          <a:xfrm flipH="1" flipV="1">
            <a:off x="5941840" y="3330872"/>
            <a:ext cx="148288" cy="221302"/>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72" name="Oval 71">
            <a:extLst>
              <a:ext uri="{FF2B5EF4-FFF2-40B4-BE49-F238E27FC236}">
                <a16:creationId xmlns="" xmlns:a16="http://schemas.microsoft.com/office/drawing/2014/main" id="{086CF2E5-2A24-4B0F-8FF4-F911E1D4CA35}"/>
              </a:ext>
            </a:extLst>
          </p:cNvPr>
          <p:cNvSpPr/>
          <p:nvPr/>
        </p:nvSpPr>
        <p:spPr>
          <a:xfrm>
            <a:off x="2945769" y="3741910"/>
            <a:ext cx="288000" cy="288000"/>
          </a:xfrm>
          <a:prstGeom prst="ellipse">
            <a:avLst/>
          </a:prstGeom>
          <a:solidFill>
            <a:schemeClr val="tx2"/>
          </a:solidFill>
          <a:ln w="9525" cap="flat" cmpd="sng" algn="ctr">
            <a:noFill/>
            <a:prstDash val="solid"/>
          </a:ln>
          <a:effectLst/>
        </p:spPr>
        <p:txBody>
          <a:bodyPr wrap="square" lIns="0" tIns="108000" rIns="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07" name="Oval 106">
            <a:extLst>
              <a:ext uri="{FF2B5EF4-FFF2-40B4-BE49-F238E27FC236}">
                <a16:creationId xmlns="" xmlns:a16="http://schemas.microsoft.com/office/drawing/2014/main" id="{221D5EB0-8E2C-460D-8FE6-24E87C1AB805}"/>
              </a:ext>
            </a:extLst>
          </p:cNvPr>
          <p:cNvSpPr/>
          <p:nvPr/>
        </p:nvSpPr>
        <p:spPr>
          <a:xfrm>
            <a:off x="2945769" y="4263164"/>
            <a:ext cx="288000" cy="288000"/>
          </a:xfrm>
          <a:prstGeom prst="ellipse">
            <a:avLst/>
          </a:prstGeom>
          <a:solidFill>
            <a:srgbClr val="D5D2CA"/>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69" name="Rectangle 168">
            <a:extLst>
              <a:ext uri="{FF2B5EF4-FFF2-40B4-BE49-F238E27FC236}">
                <a16:creationId xmlns="" xmlns:a16="http://schemas.microsoft.com/office/drawing/2014/main" id="{92715495-C3A3-48C8-832D-4DFF23F3B642}"/>
              </a:ext>
            </a:extLst>
          </p:cNvPr>
          <p:cNvSpPr/>
          <p:nvPr/>
        </p:nvSpPr>
        <p:spPr>
          <a:xfrm>
            <a:off x="9138770" y="4304000"/>
            <a:ext cx="641838" cy="36101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111" name="Oval 110">
            <a:extLst>
              <a:ext uri="{FF2B5EF4-FFF2-40B4-BE49-F238E27FC236}">
                <a16:creationId xmlns="" xmlns:a16="http://schemas.microsoft.com/office/drawing/2014/main" id="{1661A43B-FE89-4081-89F9-A56D1E55DC3E}"/>
              </a:ext>
            </a:extLst>
          </p:cNvPr>
          <p:cNvSpPr/>
          <p:nvPr/>
        </p:nvSpPr>
        <p:spPr>
          <a:xfrm>
            <a:off x="2945769" y="4978095"/>
            <a:ext cx="288000" cy="288000"/>
          </a:xfrm>
          <a:prstGeom prst="ellipse">
            <a:avLst/>
          </a:prstGeom>
          <a:solidFill>
            <a:srgbClr val="D5D2CA"/>
          </a:solidFill>
          <a:ln w="9525" cap="flat" cmpd="sng" algn="ctr">
            <a:noFill/>
            <a:prstDash val="solid"/>
          </a:ln>
          <a:effectLst/>
        </p:spPr>
        <p:txBody>
          <a:bodyPr wrap="square" lIns="0" tIns="108000" rIns="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41" name="TextBox 140">
            <a:extLst>
              <a:ext uri="{FF2B5EF4-FFF2-40B4-BE49-F238E27FC236}">
                <a16:creationId xmlns="" xmlns:a16="http://schemas.microsoft.com/office/drawing/2014/main" id="{72C61448-71D9-44E3-AF21-5758CC9E10CB}"/>
              </a:ext>
            </a:extLst>
          </p:cNvPr>
          <p:cNvSpPr txBox="1"/>
          <p:nvPr/>
        </p:nvSpPr>
        <p:spPr>
          <a:xfrm>
            <a:off x="10650852" y="5378216"/>
            <a:ext cx="67757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a:t>
            </a:r>
            <a:endParaRPr kumimoji="0" lang="en-US" sz="1600" b="1"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2" name="Rectangle 1">
            <a:extLst>
              <a:ext uri="{FF2B5EF4-FFF2-40B4-BE49-F238E27FC236}">
                <a16:creationId xmlns="" xmlns:a16="http://schemas.microsoft.com/office/drawing/2014/main" id="{3E3C9A19-92EF-41E0-AD2F-0E66DB97D1DE}"/>
              </a:ext>
            </a:extLst>
          </p:cNvPr>
          <p:cNvSpPr/>
          <p:nvPr/>
        </p:nvSpPr>
        <p:spPr>
          <a:xfrm>
            <a:off x="2849615" y="5489850"/>
            <a:ext cx="729880" cy="1698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02" name="Oval 101">
            <a:extLst>
              <a:ext uri="{FF2B5EF4-FFF2-40B4-BE49-F238E27FC236}">
                <a16:creationId xmlns="" xmlns:a16="http://schemas.microsoft.com/office/drawing/2014/main" id="{EE4B5D85-2C7E-4CF7-A44F-075D91AEBA5F}"/>
              </a:ext>
            </a:extLst>
          </p:cNvPr>
          <p:cNvSpPr/>
          <p:nvPr/>
        </p:nvSpPr>
        <p:spPr>
          <a:xfrm>
            <a:off x="3579495" y="5493533"/>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98" name="Oval 97">
            <a:extLst>
              <a:ext uri="{FF2B5EF4-FFF2-40B4-BE49-F238E27FC236}">
                <a16:creationId xmlns="" xmlns:a16="http://schemas.microsoft.com/office/drawing/2014/main" id="{E738CA0D-2324-4FDD-A04D-095749A1310E}"/>
              </a:ext>
            </a:extLst>
          </p:cNvPr>
          <p:cNvSpPr/>
          <p:nvPr/>
        </p:nvSpPr>
        <p:spPr>
          <a:xfrm>
            <a:off x="8500880" y="5493533"/>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91" name="Oval 90">
            <a:extLst>
              <a:ext uri="{FF2B5EF4-FFF2-40B4-BE49-F238E27FC236}">
                <a16:creationId xmlns="" xmlns:a16="http://schemas.microsoft.com/office/drawing/2014/main" id="{6872E3B6-09E5-42C8-9287-6BEDAC59A4D9}"/>
              </a:ext>
            </a:extLst>
          </p:cNvPr>
          <p:cNvSpPr/>
          <p:nvPr/>
        </p:nvSpPr>
        <p:spPr>
          <a:xfrm>
            <a:off x="9385283" y="5493533"/>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89" name="Oval 88">
            <a:extLst>
              <a:ext uri="{FF2B5EF4-FFF2-40B4-BE49-F238E27FC236}">
                <a16:creationId xmlns="" xmlns:a16="http://schemas.microsoft.com/office/drawing/2014/main" id="{603AD9F1-BA65-4D8D-A6EC-84D3B73532F6}"/>
              </a:ext>
            </a:extLst>
          </p:cNvPr>
          <p:cNvSpPr/>
          <p:nvPr/>
        </p:nvSpPr>
        <p:spPr>
          <a:xfrm>
            <a:off x="5400704" y="5493533"/>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86" name="Oval 85">
            <a:extLst>
              <a:ext uri="{FF2B5EF4-FFF2-40B4-BE49-F238E27FC236}">
                <a16:creationId xmlns="" xmlns:a16="http://schemas.microsoft.com/office/drawing/2014/main" id="{C240C289-3572-423B-9AF0-ED3511D333B5}"/>
              </a:ext>
            </a:extLst>
          </p:cNvPr>
          <p:cNvSpPr/>
          <p:nvPr/>
        </p:nvSpPr>
        <p:spPr>
          <a:xfrm>
            <a:off x="2669615" y="5493533"/>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33" name="Oval 32">
            <a:extLst>
              <a:ext uri="{FF2B5EF4-FFF2-40B4-BE49-F238E27FC236}">
                <a16:creationId xmlns="" xmlns:a16="http://schemas.microsoft.com/office/drawing/2014/main" id="{2EBFCCAD-3743-472F-B907-21022E5480E2}"/>
              </a:ext>
            </a:extLst>
          </p:cNvPr>
          <p:cNvSpPr/>
          <p:nvPr/>
        </p:nvSpPr>
        <p:spPr>
          <a:xfrm>
            <a:off x="11515971" y="5493533"/>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29" name="Oval 28">
            <a:extLst>
              <a:ext uri="{FF2B5EF4-FFF2-40B4-BE49-F238E27FC236}">
                <a16:creationId xmlns="" xmlns:a16="http://schemas.microsoft.com/office/drawing/2014/main" id="{0A50A614-3DFE-4C57-900A-2B1DA7FB258B}"/>
              </a:ext>
            </a:extLst>
          </p:cNvPr>
          <p:cNvSpPr/>
          <p:nvPr/>
        </p:nvSpPr>
        <p:spPr>
          <a:xfrm>
            <a:off x="1040520" y="5493533"/>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124" name="Rectangle 123">
            <a:extLst>
              <a:ext uri="{FF2B5EF4-FFF2-40B4-BE49-F238E27FC236}">
                <a16:creationId xmlns="" xmlns:a16="http://schemas.microsoft.com/office/drawing/2014/main" id="{C8B4C7AE-A637-481B-A7E4-B45FC5D0A287}"/>
              </a:ext>
            </a:extLst>
          </p:cNvPr>
          <p:cNvSpPr/>
          <p:nvPr/>
        </p:nvSpPr>
        <p:spPr>
          <a:xfrm>
            <a:off x="8680880" y="5496563"/>
            <a:ext cx="703979" cy="1698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4" name="TextBox 21">
            <a:extLst>
              <a:ext uri="{FF2B5EF4-FFF2-40B4-BE49-F238E27FC236}">
                <a16:creationId xmlns="" xmlns:a16="http://schemas.microsoft.com/office/drawing/2014/main" id="{ECFF22AA-3EC3-BB90-59DC-8B28AE7FC7DF}"/>
              </a:ext>
            </a:extLst>
          </p:cNvPr>
          <p:cNvSpPr txBox="1"/>
          <p:nvPr/>
        </p:nvSpPr>
        <p:spPr>
          <a:xfrm>
            <a:off x="487140" y="5981105"/>
            <a:ext cx="9431271" cy="666750"/>
          </a:xfrm>
          <a:prstGeom prst="rect">
            <a:avLst/>
          </a:prstGeom>
          <a:noFill/>
        </p:spPr>
        <p:txBody>
          <a:bodyPr wrap="square" lIns="0" tIns="0" rIns="0" bIns="0" rtlCol="0" anchor="b">
            <a:noAutofit/>
          </a:bodyPr>
          <a:lstStyle/>
          <a:p>
            <a:r>
              <a:rPr kumimoji="0" lang="en-US" sz="900" i="0" u="none" strike="noStrike" kern="1200" cap="none" spc="0" normalizeH="0" baseline="30000" noProof="0" dirty="0">
                <a:ln>
                  <a:noFill/>
                </a:ln>
                <a:solidFill>
                  <a:srgbClr val="000000"/>
                </a:solidFill>
                <a:effectLst/>
                <a:uLnTx/>
                <a:uFillTx/>
                <a:latin typeface="+mj-lt"/>
                <a:ea typeface="+mn-ea"/>
                <a:cs typeface="Arial" charset="0"/>
              </a:rPr>
              <a:t>a</a:t>
            </a:r>
            <a:r>
              <a:rPr kumimoji="0" lang="en-US" sz="900" i="0" u="none" strike="noStrike" kern="1200" cap="none" spc="0" normalizeH="0" baseline="0" noProof="0" dirty="0">
                <a:ln>
                  <a:noFill/>
                </a:ln>
                <a:solidFill>
                  <a:srgbClr val="000000"/>
                </a:solidFill>
                <a:effectLst/>
                <a:uLnTx/>
                <a:uFillTx/>
                <a:latin typeface="+mj-lt"/>
                <a:ea typeface="+mn-ea"/>
                <a:cs typeface="Arial" charset="0"/>
              </a:rPr>
              <a:t>Responders at Week 12 of </a:t>
            </a:r>
            <a:r>
              <a:rPr lang="en-US" sz="900" dirty="0">
                <a:solidFill>
                  <a:srgbClr val="000000"/>
                </a:solidFill>
                <a:latin typeface="+mj-lt"/>
                <a:cs typeface="Arial" charset="0"/>
              </a:rPr>
              <a:t>LUCENT-1 is defined as achieving ≥2-point and ≥30% decrease in the MMS from baseline with RB = 0 or 1, or ≥1-point decrease from baseline. </a:t>
            </a:r>
            <a:r>
              <a:rPr lang="en-US" sz="900" baseline="30000" dirty="0">
                <a:solidFill>
                  <a:srgbClr val="000000"/>
                </a:solidFill>
                <a:latin typeface="+mj-lt"/>
                <a:cs typeface="Arial" charset="0"/>
              </a:rPr>
              <a:t>b</a:t>
            </a:r>
            <a:r>
              <a:rPr kumimoji="0" lang="en-US" sz="900" i="0" u="none" strike="noStrike" kern="1200" cap="none" spc="0" normalizeH="0" baseline="0" noProof="0" dirty="0">
                <a:ln>
                  <a:noFill/>
                </a:ln>
                <a:solidFill>
                  <a:srgbClr val="000000"/>
                </a:solidFill>
                <a:effectLst/>
                <a:uLnTx/>
                <a:uFillTx/>
                <a:latin typeface="+mj-lt"/>
                <a:ea typeface="+mn-ea"/>
              </a:rPr>
              <a:t>Includes patients originating in the Phase 2 study (AMAC); not shown. </a:t>
            </a:r>
            <a:r>
              <a:rPr lang="en-US" sz="900" dirty="0">
                <a:solidFill>
                  <a:srgbClr val="000000"/>
                </a:solidFill>
                <a:latin typeface="+mj-lt"/>
                <a:cs typeface="Arial" charset="0"/>
              </a:rPr>
              <a:t>MMS=</a:t>
            </a:r>
            <a:r>
              <a:rPr lang="en-US" sz="900" dirty="0" err="1">
                <a:solidFill>
                  <a:srgbClr val="000000"/>
                </a:solidFill>
                <a:latin typeface="+mj-lt"/>
                <a:cs typeface="Arial" charset="0"/>
              </a:rPr>
              <a:t>Modifed</a:t>
            </a:r>
            <a:r>
              <a:rPr lang="en-US" sz="900" dirty="0">
                <a:solidFill>
                  <a:srgbClr val="000000"/>
                </a:solidFill>
                <a:latin typeface="+mj-lt"/>
                <a:cs typeface="Arial" charset="0"/>
              </a:rPr>
              <a:t> Mayo Score; </a:t>
            </a:r>
            <a:r>
              <a:rPr kumimoji="0" lang="en-US" sz="900" i="0" u="none" strike="noStrike" kern="1200" cap="none" spc="0" normalizeH="0" baseline="0" noProof="0" dirty="0">
                <a:ln>
                  <a:noFill/>
                </a:ln>
                <a:solidFill>
                  <a:srgbClr val="000000"/>
                </a:solidFill>
                <a:effectLst/>
                <a:uLnTx/>
                <a:uFillTx/>
                <a:latin typeface="+mj-lt"/>
                <a:ea typeface="+mn-ea"/>
                <a:cs typeface="Arial" charset="0"/>
              </a:rPr>
              <a:t>NR=</a:t>
            </a:r>
            <a:r>
              <a:rPr kumimoji="0" lang="en-US" sz="900" i="0" u="none" strike="noStrike" kern="1200" cap="none" spc="0" normalizeH="0" baseline="0" noProof="0" dirty="0" err="1">
                <a:ln>
                  <a:noFill/>
                </a:ln>
                <a:solidFill>
                  <a:srgbClr val="000000"/>
                </a:solidFill>
                <a:effectLst/>
                <a:uLnTx/>
                <a:uFillTx/>
                <a:latin typeface="+mj-lt"/>
                <a:ea typeface="+mn-ea"/>
                <a:cs typeface="Arial" charset="0"/>
              </a:rPr>
              <a:t>Nonresponder</a:t>
            </a:r>
            <a:r>
              <a:rPr lang="en-US" sz="900" dirty="0">
                <a:solidFill>
                  <a:srgbClr val="000000"/>
                </a:solidFill>
                <a:latin typeface="+mj-lt"/>
                <a:cs typeface="Arial" charset="0"/>
              </a:rPr>
              <a:t>; R=Responder; RB=Rectal Bleeding Score. </a:t>
            </a:r>
            <a:r>
              <a:rPr kumimoji="0" lang="en-US" sz="900" i="0" u="none" strike="noStrike" kern="1200" cap="none" spc="0" normalizeH="0" baseline="0" noProof="0" dirty="0">
                <a:ln>
                  <a:noFill/>
                </a:ln>
                <a:solidFill>
                  <a:srgbClr val="000000"/>
                </a:solidFill>
                <a:effectLst/>
                <a:uLnTx/>
                <a:uFillTx/>
                <a:latin typeface="+mj-lt"/>
                <a:ea typeface="+mn-ea"/>
              </a:rPr>
              <a:t/>
            </a:r>
            <a:br>
              <a:rPr kumimoji="0" lang="en-US" sz="900" i="0" u="none" strike="noStrike" kern="1200" cap="none" spc="0" normalizeH="0" baseline="0" noProof="0" dirty="0">
                <a:ln>
                  <a:noFill/>
                </a:ln>
                <a:solidFill>
                  <a:srgbClr val="000000"/>
                </a:solidFill>
                <a:effectLst/>
                <a:uLnTx/>
                <a:uFillTx/>
                <a:latin typeface="+mj-lt"/>
                <a:ea typeface="+mn-ea"/>
              </a:rPr>
            </a:br>
            <a:r>
              <a:rPr kumimoji="0" lang="en-US" sz="900" i="0" u="none" strike="noStrike" kern="1200" cap="none" spc="0" normalizeH="0" baseline="0" noProof="0" dirty="0">
                <a:ln>
                  <a:noFill/>
                </a:ln>
                <a:solidFill>
                  <a:srgbClr val="000000"/>
                </a:solidFill>
                <a:effectLst/>
                <a:uLnTx/>
                <a:uFillTx/>
                <a:latin typeface="+mj-lt"/>
                <a:ea typeface="+mn-ea"/>
              </a:rPr>
              <a:t>Data on File, Eli Lilly and Company.</a:t>
            </a:r>
          </a:p>
        </p:txBody>
      </p:sp>
      <p:cxnSp>
        <p:nvCxnSpPr>
          <p:cNvPr id="78" name="Straight Connector 77">
            <a:extLst>
              <a:ext uri="{FF2B5EF4-FFF2-40B4-BE49-F238E27FC236}">
                <a16:creationId xmlns="" xmlns:a16="http://schemas.microsoft.com/office/drawing/2014/main" id="{24D33625-0949-471E-9B51-D41B1762C868}"/>
              </a:ext>
            </a:extLst>
          </p:cNvPr>
          <p:cNvCxnSpPr>
            <a:cxnSpLocks/>
          </p:cNvCxnSpPr>
          <p:nvPr/>
        </p:nvCxnSpPr>
        <p:spPr>
          <a:xfrm flipH="1" flipV="1">
            <a:off x="5682938" y="2591525"/>
            <a:ext cx="148287" cy="203092"/>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 xmlns:a16="http://schemas.microsoft.com/office/drawing/2014/main" id="{DB344C23-B171-43FB-B81A-C5FD551CB3B3}"/>
              </a:ext>
            </a:extLst>
          </p:cNvPr>
          <p:cNvCxnSpPr>
            <a:cxnSpLocks/>
          </p:cNvCxnSpPr>
          <p:nvPr/>
        </p:nvCxnSpPr>
        <p:spPr>
          <a:xfrm flipH="1" flipV="1">
            <a:off x="5941840" y="2583910"/>
            <a:ext cx="148288" cy="221302"/>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 xmlns:a16="http://schemas.microsoft.com/office/drawing/2014/main" id="{49E6B4E8-B060-4B6D-A5EE-8984C7F03B5D}"/>
              </a:ext>
            </a:extLst>
          </p:cNvPr>
          <p:cNvCxnSpPr>
            <a:cxnSpLocks/>
          </p:cNvCxnSpPr>
          <p:nvPr/>
        </p:nvCxnSpPr>
        <p:spPr>
          <a:xfrm flipH="1" flipV="1">
            <a:off x="6191949" y="2583938"/>
            <a:ext cx="159496" cy="221275"/>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 xmlns:a16="http://schemas.microsoft.com/office/drawing/2014/main" id="{CC20CAA6-2DA3-469E-B71E-A71B3E97065B}"/>
              </a:ext>
            </a:extLst>
          </p:cNvPr>
          <p:cNvCxnSpPr>
            <a:cxnSpLocks/>
            <a:stCxn id="83" idx="1"/>
          </p:cNvCxnSpPr>
          <p:nvPr/>
        </p:nvCxnSpPr>
        <p:spPr>
          <a:xfrm flipH="1">
            <a:off x="5834146" y="2803417"/>
            <a:ext cx="713234" cy="0"/>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 xmlns:a16="http://schemas.microsoft.com/office/drawing/2014/main" id="{A898D1B3-BD89-4EEB-851B-B1C9DF42F512}"/>
              </a:ext>
            </a:extLst>
          </p:cNvPr>
          <p:cNvCxnSpPr>
            <a:cxnSpLocks/>
          </p:cNvCxnSpPr>
          <p:nvPr/>
        </p:nvCxnSpPr>
        <p:spPr>
          <a:xfrm>
            <a:off x="1040520" y="5583533"/>
            <a:ext cx="10648560"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 xmlns:a16="http://schemas.microsoft.com/office/drawing/2014/main" id="{AF73CDBA-B0A1-4E36-9924-6285C12E0BE3}"/>
              </a:ext>
            </a:extLst>
          </p:cNvPr>
          <p:cNvCxnSpPr>
            <a:cxnSpLocks/>
            <a:stCxn id="57" idx="2"/>
            <a:endCxn id="61" idx="1"/>
          </p:cNvCxnSpPr>
          <p:nvPr/>
        </p:nvCxnSpPr>
        <p:spPr>
          <a:xfrm flipV="1">
            <a:off x="897747" y="3153995"/>
            <a:ext cx="251952" cy="825858"/>
          </a:xfrm>
          <a:prstGeom prst="line">
            <a:avLst/>
          </a:prstGeom>
          <a:ln w="285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 xmlns:a16="http://schemas.microsoft.com/office/drawing/2014/main" id="{2A45767C-EF14-49D1-A2D2-9735ECD73E55}"/>
              </a:ext>
            </a:extLst>
          </p:cNvPr>
          <p:cNvCxnSpPr>
            <a:cxnSpLocks/>
            <a:stCxn id="57" idx="2"/>
            <a:endCxn id="60" idx="1"/>
          </p:cNvCxnSpPr>
          <p:nvPr/>
        </p:nvCxnSpPr>
        <p:spPr>
          <a:xfrm>
            <a:off x="897747" y="3979853"/>
            <a:ext cx="262585" cy="802529"/>
          </a:xfrm>
          <a:prstGeom prst="line">
            <a:avLst/>
          </a:prstGeom>
          <a:ln w="28575">
            <a:solidFill>
              <a:srgbClr val="D5D2CA"/>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 xmlns:a16="http://schemas.microsoft.com/office/drawing/2014/main" id="{82ADF54E-4540-4625-9E32-11B51FB98E62}"/>
              </a:ext>
            </a:extLst>
          </p:cNvPr>
          <p:cNvCxnSpPr>
            <a:cxnSpLocks/>
            <a:stCxn id="14" idx="6"/>
            <a:endCxn id="30" idx="1"/>
          </p:cNvCxnSpPr>
          <p:nvPr/>
        </p:nvCxnSpPr>
        <p:spPr>
          <a:xfrm flipV="1">
            <a:off x="3233769" y="2448525"/>
            <a:ext cx="481679" cy="370669"/>
          </a:xfrm>
          <a:prstGeom prst="line">
            <a:avLst/>
          </a:prstGeom>
          <a:ln w="285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 xmlns:a16="http://schemas.microsoft.com/office/drawing/2014/main" id="{D9D92CD5-E634-4942-AE92-6F0694E71B60}"/>
              </a:ext>
            </a:extLst>
          </p:cNvPr>
          <p:cNvCxnSpPr>
            <a:cxnSpLocks/>
            <a:stCxn id="14" idx="6"/>
            <a:endCxn id="26" idx="1"/>
          </p:cNvCxnSpPr>
          <p:nvPr/>
        </p:nvCxnSpPr>
        <p:spPr>
          <a:xfrm>
            <a:off x="3233769" y="2819194"/>
            <a:ext cx="481679" cy="370668"/>
          </a:xfrm>
          <a:prstGeom prst="line">
            <a:avLst/>
          </a:prstGeom>
          <a:ln w="28575">
            <a:solidFill>
              <a:srgbClr val="D5D2CA"/>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 xmlns:a16="http://schemas.microsoft.com/office/drawing/2014/main" id="{381346FC-94F3-4080-913C-4B9A48DF3F38}"/>
              </a:ext>
            </a:extLst>
          </p:cNvPr>
          <p:cNvCxnSpPr>
            <a:cxnSpLocks/>
            <a:stCxn id="60" idx="3"/>
            <a:endCxn id="107" idx="2"/>
          </p:cNvCxnSpPr>
          <p:nvPr/>
        </p:nvCxnSpPr>
        <p:spPr>
          <a:xfrm flipV="1">
            <a:off x="2699910" y="4407164"/>
            <a:ext cx="245859" cy="375218"/>
          </a:xfrm>
          <a:prstGeom prst="line">
            <a:avLst/>
          </a:prstGeom>
          <a:ln w="28575">
            <a:solidFill>
              <a:srgbClr val="D5D2CA"/>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 xmlns:a16="http://schemas.microsoft.com/office/drawing/2014/main" id="{D955C47B-C229-4CF3-A5D5-D5533D2740B6}"/>
              </a:ext>
            </a:extLst>
          </p:cNvPr>
          <p:cNvCxnSpPr>
            <a:cxnSpLocks/>
            <a:stCxn id="30" idx="3"/>
            <a:endCxn id="40" idx="1"/>
          </p:cNvCxnSpPr>
          <p:nvPr/>
        </p:nvCxnSpPr>
        <p:spPr>
          <a:xfrm>
            <a:off x="8550712" y="2448525"/>
            <a:ext cx="884088" cy="1086370"/>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 xmlns:a16="http://schemas.microsoft.com/office/drawing/2014/main" id="{0AA2467E-94F0-40E1-B6E4-24C0AAEC0BDD}"/>
              </a:ext>
            </a:extLst>
          </p:cNvPr>
          <p:cNvCxnSpPr>
            <a:cxnSpLocks/>
            <a:stCxn id="26" idx="3"/>
            <a:endCxn id="40" idx="1"/>
          </p:cNvCxnSpPr>
          <p:nvPr/>
        </p:nvCxnSpPr>
        <p:spPr>
          <a:xfrm>
            <a:off x="8550712" y="3189862"/>
            <a:ext cx="884088" cy="345033"/>
          </a:xfrm>
          <a:prstGeom prst="line">
            <a:avLst/>
          </a:prstGeom>
          <a:ln w="28575">
            <a:solidFill>
              <a:srgbClr val="D5D2CA"/>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 xmlns:a16="http://schemas.microsoft.com/office/drawing/2014/main" id="{51C8490E-B5B9-47A1-B5FB-5664429C0F9A}"/>
              </a:ext>
            </a:extLst>
          </p:cNvPr>
          <p:cNvCxnSpPr>
            <a:cxnSpLocks/>
            <a:stCxn id="32" idx="3"/>
            <a:endCxn id="40" idx="1"/>
          </p:cNvCxnSpPr>
          <p:nvPr/>
        </p:nvCxnSpPr>
        <p:spPr>
          <a:xfrm flipV="1">
            <a:off x="8550712" y="3534895"/>
            <a:ext cx="884088" cy="872269"/>
          </a:xfrm>
          <a:prstGeom prst="line">
            <a:avLst/>
          </a:prstGeom>
          <a:ln w="28575">
            <a:solidFill>
              <a:srgbClr val="D5D2CA"/>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 xmlns:a16="http://schemas.microsoft.com/office/drawing/2014/main" id="{FD3E36A5-2820-43EA-84F2-4A278B0219EA}"/>
              </a:ext>
            </a:extLst>
          </p:cNvPr>
          <p:cNvCxnSpPr>
            <a:cxnSpLocks/>
            <a:stCxn id="38" idx="3"/>
            <a:endCxn id="40" idx="1"/>
          </p:cNvCxnSpPr>
          <p:nvPr/>
        </p:nvCxnSpPr>
        <p:spPr>
          <a:xfrm flipV="1">
            <a:off x="8539573" y="3534895"/>
            <a:ext cx="895227" cy="351550"/>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 xmlns:a16="http://schemas.microsoft.com/office/drawing/2014/main" id="{FDF5E28A-0713-44C7-BDB4-87175C39A471}"/>
              </a:ext>
            </a:extLst>
          </p:cNvPr>
          <p:cNvCxnSpPr>
            <a:cxnSpLocks/>
          </p:cNvCxnSpPr>
          <p:nvPr/>
        </p:nvCxnSpPr>
        <p:spPr>
          <a:xfrm>
            <a:off x="5338446" y="3885910"/>
            <a:ext cx="224406" cy="0"/>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 xmlns:a16="http://schemas.microsoft.com/office/drawing/2014/main" id="{AA6B0DFD-BD49-4AB6-9565-82D9A143429C}"/>
              </a:ext>
            </a:extLst>
          </p:cNvPr>
          <p:cNvCxnSpPr>
            <a:cxnSpLocks/>
            <a:stCxn id="61" idx="3"/>
            <a:endCxn id="14" idx="2"/>
          </p:cNvCxnSpPr>
          <p:nvPr/>
        </p:nvCxnSpPr>
        <p:spPr>
          <a:xfrm flipV="1">
            <a:off x="2689277" y="2819194"/>
            <a:ext cx="256492" cy="334801"/>
          </a:xfrm>
          <a:prstGeom prst="line">
            <a:avLst/>
          </a:prstGeom>
          <a:ln w="285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 xmlns:a16="http://schemas.microsoft.com/office/drawing/2014/main" id="{6E1D71DB-08B1-4655-9B86-405DAFE07620}"/>
              </a:ext>
            </a:extLst>
          </p:cNvPr>
          <p:cNvCxnSpPr>
            <a:cxnSpLocks/>
            <a:stCxn id="61" idx="3"/>
            <a:endCxn id="72" idx="2"/>
          </p:cNvCxnSpPr>
          <p:nvPr/>
        </p:nvCxnSpPr>
        <p:spPr>
          <a:xfrm>
            <a:off x="2689277" y="3153995"/>
            <a:ext cx="256492" cy="731915"/>
          </a:xfrm>
          <a:prstGeom prst="line">
            <a:avLst/>
          </a:prstGeom>
          <a:ln w="285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 xmlns:a16="http://schemas.microsoft.com/office/drawing/2014/main" id="{E90B6733-09BF-4552-9A41-C3A0E689C8A4}"/>
              </a:ext>
            </a:extLst>
          </p:cNvPr>
          <p:cNvCxnSpPr>
            <a:cxnSpLocks/>
            <a:stCxn id="72" idx="6"/>
            <a:endCxn id="35" idx="1"/>
          </p:cNvCxnSpPr>
          <p:nvPr/>
        </p:nvCxnSpPr>
        <p:spPr>
          <a:xfrm>
            <a:off x="3233769" y="3885910"/>
            <a:ext cx="481684" cy="535"/>
          </a:xfrm>
          <a:prstGeom prst="line">
            <a:avLst/>
          </a:prstGeom>
          <a:ln w="285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 xmlns:a16="http://schemas.microsoft.com/office/drawing/2014/main" id="{279329C8-2D96-47CA-ABE8-1A7041A2E3B0}"/>
              </a:ext>
            </a:extLst>
          </p:cNvPr>
          <p:cNvCxnSpPr>
            <a:cxnSpLocks/>
            <a:stCxn id="60" idx="3"/>
            <a:endCxn id="111" idx="2"/>
          </p:cNvCxnSpPr>
          <p:nvPr/>
        </p:nvCxnSpPr>
        <p:spPr>
          <a:xfrm>
            <a:off x="2699910" y="4782382"/>
            <a:ext cx="245859" cy="339713"/>
          </a:xfrm>
          <a:prstGeom prst="line">
            <a:avLst/>
          </a:prstGeom>
          <a:ln w="28575">
            <a:solidFill>
              <a:srgbClr val="D5D2CA"/>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 xmlns:a16="http://schemas.microsoft.com/office/drawing/2014/main" id="{2721385C-C296-4735-ACBA-150B119B38BC}"/>
              </a:ext>
            </a:extLst>
          </p:cNvPr>
          <p:cNvCxnSpPr>
            <a:cxnSpLocks/>
            <a:stCxn id="111" idx="6"/>
            <a:endCxn id="116" idx="1"/>
          </p:cNvCxnSpPr>
          <p:nvPr/>
        </p:nvCxnSpPr>
        <p:spPr>
          <a:xfrm>
            <a:off x="3233769" y="5122095"/>
            <a:ext cx="481684" cy="0"/>
          </a:xfrm>
          <a:prstGeom prst="line">
            <a:avLst/>
          </a:prstGeom>
          <a:ln w="28575">
            <a:solidFill>
              <a:srgbClr val="D5D2CA"/>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 xmlns:a16="http://schemas.microsoft.com/office/drawing/2014/main" id="{77BB86FC-D0A4-4373-834E-8016A584D43E}"/>
              </a:ext>
            </a:extLst>
          </p:cNvPr>
          <p:cNvCxnSpPr>
            <a:cxnSpLocks/>
            <a:stCxn id="117" idx="3"/>
            <a:endCxn id="40" idx="1"/>
          </p:cNvCxnSpPr>
          <p:nvPr/>
        </p:nvCxnSpPr>
        <p:spPr>
          <a:xfrm flipV="1">
            <a:off x="8539573" y="3534895"/>
            <a:ext cx="895227" cy="1587200"/>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 xmlns:a16="http://schemas.microsoft.com/office/drawing/2014/main" id="{E53803FC-B6AF-4F64-937E-15C88EE5148C}"/>
              </a:ext>
            </a:extLst>
          </p:cNvPr>
          <p:cNvCxnSpPr>
            <a:cxnSpLocks/>
            <a:stCxn id="116" idx="3"/>
            <a:endCxn id="117" idx="1"/>
          </p:cNvCxnSpPr>
          <p:nvPr/>
        </p:nvCxnSpPr>
        <p:spPr>
          <a:xfrm>
            <a:off x="5355560" y="5122095"/>
            <a:ext cx="190179" cy="0"/>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 xmlns:a16="http://schemas.microsoft.com/office/drawing/2014/main" id="{A3FF8F60-BB3F-4CC6-826E-F7C71C28A7CD}"/>
              </a:ext>
            </a:extLst>
          </p:cNvPr>
          <p:cNvCxnSpPr>
            <a:cxnSpLocks/>
            <a:stCxn id="107" idx="6"/>
            <a:endCxn id="32" idx="1"/>
          </p:cNvCxnSpPr>
          <p:nvPr/>
        </p:nvCxnSpPr>
        <p:spPr>
          <a:xfrm>
            <a:off x="3233769" y="4407164"/>
            <a:ext cx="481679" cy="0"/>
          </a:xfrm>
          <a:prstGeom prst="line">
            <a:avLst/>
          </a:prstGeom>
          <a:ln w="28575">
            <a:solidFill>
              <a:srgbClr val="D5D2CA"/>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 xmlns:a16="http://schemas.microsoft.com/office/drawing/2014/main" id="{4AF6EBEA-EC4B-4ACE-8277-92F920933BD8}"/>
              </a:ext>
            </a:extLst>
          </p:cNvPr>
          <p:cNvCxnSpPr>
            <a:cxnSpLocks/>
            <a:endCxn id="83" idx="3"/>
          </p:cNvCxnSpPr>
          <p:nvPr/>
        </p:nvCxnSpPr>
        <p:spPr>
          <a:xfrm flipH="1">
            <a:off x="8010420" y="2803417"/>
            <a:ext cx="548284" cy="0"/>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 xmlns:a16="http://schemas.microsoft.com/office/drawing/2014/main" id="{3F62C95D-FEDA-4FBA-92EC-F8D56575E5F7}"/>
              </a:ext>
            </a:extLst>
          </p:cNvPr>
          <p:cNvCxnSpPr>
            <a:cxnSpLocks/>
          </p:cNvCxnSpPr>
          <p:nvPr/>
        </p:nvCxnSpPr>
        <p:spPr>
          <a:xfrm flipH="1" flipV="1">
            <a:off x="5682938" y="3338487"/>
            <a:ext cx="148287" cy="203092"/>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75BDDA39-8EF6-40EB-9FA9-6FCC19C50C16}"/>
              </a:ext>
            </a:extLst>
          </p:cNvPr>
          <p:cNvCxnSpPr>
            <a:cxnSpLocks/>
          </p:cNvCxnSpPr>
          <p:nvPr/>
        </p:nvCxnSpPr>
        <p:spPr>
          <a:xfrm flipH="1" flipV="1">
            <a:off x="6191949" y="3330900"/>
            <a:ext cx="159496" cy="221275"/>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 xmlns:a16="http://schemas.microsoft.com/office/drawing/2014/main" id="{6F0DE96B-C1F6-48E1-AD16-0FFA0B187D47}"/>
              </a:ext>
            </a:extLst>
          </p:cNvPr>
          <p:cNvCxnSpPr>
            <a:cxnSpLocks/>
          </p:cNvCxnSpPr>
          <p:nvPr/>
        </p:nvCxnSpPr>
        <p:spPr>
          <a:xfrm flipH="1">
            <a:off x="5834146" y="3550379"/>
            <a:ext cx="713234" cy="0"/>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 xmlns:a16="http://schemas.microsoft.com/office/drawing/2014/main" id="{680DD235-8283-4A2B-8D88-CB1F70B76FE4}"/>
              </a:ext>
            </a:extLst>
          </p:cNvPr>
          <p:cNvCxnSpPr>
            <a:cxnSpLocks/>
          </p:cNvCxnSpPr>
          <p:nvPr/>
        </p:nvCxnSpPr>
        <p:spPr>
          <a:xfrm flipH="1">
            <a:off x="8018887" y="3541579"/>
            <a:ext cx="548284" cy="0"/>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 xmlns:a16="http://schemas.microsoft.com/office/drawing/2014/main" id="{FB404ECB-2A98-40DD-B92F-A34553AB3DB1}"/>
              </a:ext>
            </a:extLst>
          </p:cNvPr>
          <p:cNvCxnSpPr>
            <a:cxnSpLocks/>
            <a:endCxn id="40" idx="1"/>
          </p:cNvCxnSpPr>
          <p:nvPr/>
        </p:nvCxnSpPr>
        <p:spPr>
          <a:xfrm flipV="1">
            <a:off x="8575638" y="3534895"/>
            <a:ext cx="859162" cy="6015"/>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 xmlns:a16="http://schemas.microsoft.com/office/drawing/2014/main" id="{39A164A1-A3C2-4725-9B5F-E0B9874CFAD4}"/>
              </a:ext>
            </a:extLst>
          </p:cNvPr>
          <p:cNvCxnSpPr>
            <a:cxnSpLocks/>
            <a:endCxn id="40" idx="1"/>
          </p:cNvCxnSpPr>
          <p:nvPr/>
        </p:nvCxnSpPr>
        <p:spPr>
          <a:xfrm>
            <a:off x="8558704" y="2794617"/>
            <a:ext cx="876096" cy="740278"/>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 xmlns:a16="http://schemas.microsoft.com/office/drawing/2014/main" id="{DACFE085-3169-4C0C-B40A-3B23D65A3F99}"/>
              </a:ext>
            </a:extLst>
          </p:cNvPr>
          <p:cNvCxnSpPr>
            <a:cxnSpLocks/>
          </p:cNvCxnSpPr>
          <p:nvPr/>
        </p:nvCxnSpPr>
        <p:spPr>
          <a:xfrm flipH="1" flipV="1">
            <a:off x="5691405" y="4555789"/>
            <a:ext cx="148287" cy="203092"/>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 xmlns:a16="http://schemas.microsoft.com/office/drawing/2014/main" id="{C474DF38-0F2A-4877-8BDC-2F5972BC9473}"/>
              </a:ext>
            </a:extLst>
          </p:cNvPr>
          <p:cNvCxnSpPr>
            <a:cxnSpLocks/>
          </p:cNvCxnSpPr>
          <p:nvPr/>
        </p:nvCxnSpPr>
        <p:spPr>
          <a:xfrm flipH="1" flipV="1">
            <a:off x="5950307" y="4548174"/>
            <a:ext cx="148288" cy="221302"/>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 xmlns:a16="http://schemas.microsoft.com/office/drawing/2014/main" id="{6340FE1E-B506-4844-8EA7-0FEA4CD3322F}"/>
              </a:ext>
            </a:extLst>
          </p:cNvPr>
          <p:cNvCxnSpPr>
            <a:cxnSpLocks/>
          </p:cNvCxnSpPr>
          <p:nvPr/>
        </p:nvCxnSpPr>
        <p:spPr>
          <a:xfrm flipH="1" flipV="1">
            <a:off x="6200416" y="4548202"/>
            <a:ext cx="159496" cy="221275"/>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 xmlns:a16="http://schemas.microsoft.com/office/drawing/2014/main" id="{C1381A52-6753-44BB-BCCB-8ADDB2D18B8B}"/>
              </a:ext>
            </a:extLst>
          </p:cNvPr>
          <p:cNvCxnSpPr>
            <a:cxnSpLocks/>
            <a:stCxn id="150" idx="1"/>
          </p:cNvCxnSpPr>
          <p:nvPr/>
        </p:nvCxnSpPr>
        <p:spPr>
          <a:xfrm flipH="1">
            <a:off x="5842613" y="4767681"/>
            <a:ext cx="713234" cy="0"/>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 xmlns:a16="http://schemas.microsoft.com/office/drawing/2014/main" id="{BF86B0B0-6926-4CAD-95EF-8D959C1D564C}"/>
              </a:ext>
            </a:extLst>
          </p:cNvPr>
          <p:cNvCxnSpPr>
            <a:cxnSpLocks/>
            <a:endCxn id="150" idx="3"/>
          </p:cNvCxnSpPr>
          <p:nvPr/>
        </p:nvCxnSpPr>
        <p:spPr>
          <a:xfrm flipH="1">
            <a:off x="8018887" y="4767681"/>
            <a:ext cx="548284" cy="0"/>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 xmlns:a16="http://schemas.microsoft.com/office/drawing/2014/main" id="{7310AC9B-3010-4980-8095-0D6DAFC3470B}"/>
              </a:ext>
            </a:extLst>
          </p:cNvPr>
          <p:cNvCxnSpPr>
            <a:cxnSpLocks/>
            <a:endCxn id="40" idx="1"/>
          </p:cNvCxnSpPr>
          <p:nvPr/>
        </p:nvCxnSpPr>
        <p:spPr>
          <a:xfrm flipV="1">
            <a:off x="8556230" y="3534895"/>
            <a:ext cx="878570" cy="1218754"/>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 xmlns:a16="http://schemas.microsoft.com/office/drawing/2014/main" id="{E3CC3C8B-9EFB-4E5E-B630-C4A148674776}"/>
              </a:ext>
            </a:extLst>
          </p:cNvPr>
          <p:cNvCxnSpPr>
            <a:cxnSpLocks/>
          </p:cNvCxnSpPr>
          <p:nvPr/>
        </p:nvCxnSpPr>
        <p:spPr>
          <a:xfrm flipH="1">
            <a:off x="9218597" y="4472233"/>
            <a:ext cx="411125" cy="0"/>
          </a:xfrm>
          <a:prstGeom prst="line">
            <a:avLst/>
          </a:prstGeom>
          <a:ln w="31750">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 xmlns:a16="http://schemas.microsoft.com/office/drawing/2014/main" id="{F4B5DAAE-CF15-4E87-A393-AECFEC1B0325}"/>
              </a:ext>
            </a:extLst>
          </p:cNvPr>
          <p:cNvCxnSpPr>
            <a:cxnSpLocks/>
          </p:cNvCxnSpPr>
          <p:nvPr/>
        </p:nvCxnSpPr>
        <p:spPr>
          <a:xfrm flipH="1" flipV="1">
            <a:off x="9099643" y="5036578"/>
            <a:ext cx="120845" cy="138817"/>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 xmlns:a16="http://schemas.microsoft.com/office/drawing/2014/main" id="{551F02CE-43CF-4D8F-B15A-13F708AA4F9D}"/>
              </a:ext>
            </a:extLst>
          </p:cNvPr>
          <p:cNvCxnSpPr>
            <a:cxnSpLocks/>
          </p:cNvCxnSpPr>
          <p:nvPr/>
        </p:nvCxnSpPr>
        <p:spPr>
          <a:xfrm flipH="1" flipV="1">
            <a:off x="9310633" y="5031373"/>
            <a:ext cx="120846" cy="151264"/>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 xmlns:a16="http://schemas.microsoft.com/office/drawing/2014/main" id="{E3E9211C-03F7-4756-AC53-FCD5D675A2FA}"/>
              </a:ext>
            </a:extLst>
          </p:cNvPr>
          <p:cNvCxnSpPr>
            <a:cxnSpLocks/>
          </p:cNvCxnSpPr>
          <p:nvPr/>
        </p:nvCxnSpPr>
        <p:spPr>
          <a:xfrm flipH="1" flipV="1">
            <a:off x="9514457" y="5031392"/>
            <a:ext cx="129980" cy="151246"/>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 xmlns:a16="http://schemas.microsoft.com/office/drawing/2014/main" id="{87C49071-0974-4C5C-93AC-4E4B4EDE7C2E}"/>
              </a:ext>
            </a:extLst>
          </p:cNvPr>
          <p:cNvCxnSpPr>
            <a:cxnSpLocks/>
          </p:cNvCxnSpPr>
          <p:nvPr/>
        </p:nvCxnSpPr>
        <p:spPr>
          <a:xfrm flipH="1">
            <a:off x="9222869" y="5181410"/>
            <a:ext cx="581243" cy="0"/>
          </a:xfrm>
          <a:prstGeom prst="line">
            <a:avLst/>
          </a:prstGeom>
          <a:ln w="127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 xmlns:a16="http://schemas.microsoft.com/office/drawing/2014/main" id="{D4F4B4B3-240A-4A37-933D-B864C5554B74}"/>
              </a:ext>
            </a:extLst>
          </p:cNvPr>
          <p:cNvCxnSpPr>
            <a:cxnSpLocks/>
          </p:cNvCxnSpPr>
          <p:nvPr/>
        </p:nvCxnSpPr>
        <p:spPr>
          <a:xfrm>
            <a:off x="3749306" y="2941814"/>
            <a:ext cx="0" cy="10404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 xmlns:a16="http://schemas.microsoft.com/office/drawing/2014/main" id="{700488D5-384F-424E-B05B-8A3E9FA84DF1}"/>
              </a:ext>
            </a:extLst>
          </p:cNvPr>
          <p:cNvCxnSpPr>
            <a:cxnSpLocks/>
          </p:cNvCxnSpPr>
          <p:nvPr/>
        </p:nvCxnSpPr>
        <p:spPr>
          <a:xfrm flipV="1">
            <a:off x="3749306" y="2591525"/>
            <a:ext cx="0" cy="10404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7811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hidden="1">
            <a:extLst>
              <a:ext uri="{FF2B5EF4-FFF2-40B4-BE49-F238E27FC236}">
                <a16:creationId xmlns="" xmlns:a16="http://schemas.microsoft.com/office/drawing/2014/main" id="{19FB327D-F807-B312-59F6-81CC0D911312}"/>
              </a:ext>
            </a:extLst>
          </p:cNvPr>
          <p:cNvSpPr txBox="1">
            <a:spLocks noGrp="1"/>
          </p:cNvSpPr>
          <p:nvPr>
            <p:ph type="title"/>
          </p:nvPr>
        </p:nvSpPr>
        <p:spPr>
          <a:xfrm>
            <a:off x="458724" y="466004"/>
            <a:ext cx="7543800" cy="628163"/>
          </a:xfrm>
          <a:prstGeom prst="rect">
            <a:avLst/>
          </a:prstGeom>
        </p:spPr>
        <p:txBody>
          <a:bodyPr vert="horz" wrap="square" lIns="0" tIns="10583" rIns="0" bIns="0" rtlCol="0">
            <a:spAutoFit/>
          </a:bodyPr>
          <a:lstStyle/>
          <a:p>
            <a:pPr marL="10583" rtl="0">
              <a:spcBef>
                <a:spcPts val="83"/>
              </a:spcBef>
            </a:pPr>
            <a:r>
              <a:rPr lang="de-DE" dirty="0"/>
              <a:t>Design des LUCENT-Programms</a:t>
            </a:r>
            <a:r>
              <a:rPr lang="en-US" sz="2800" dirty="0"/>
              <a:t/>
            </a:r>
            <a:br>
              <a:rPr lang="en-US" sz="2800" dirty="0"/>
            </a:br>
            <a:r>
              <a:rPr kumimoji="0" lang="de-DE" sz="1800" b="0" i="0" u="none" strike="noStrike" kern="1200" cap="none" spc="0" normalizeH="0" baseline="0" dirty="0">
                <a:ln>
                  <a:noFill/>
                </a:ln>
                <a:solidFill>
                  <a:prstClr val="white"/>
                </a:solidFill>
                <a:effectLst/>
                <a:uLnTx/>
                <a:uFillTx/>
                <a:latin typeface="Avenir Next LT Pro" panose="020B0504020202020204" pitchFamily="34" charset="0"/>
                <a:ea typeface="+mj-ea"/>
              </a:rPr>
              <a:t>LUCENT-Studienprogramm (3 von 3) </a:t>
            </a:r>
          </a:p>
        </p:txBody>
      </p:sp>
      <p:sp>
        <p:nvSpPr>
          <p:cNvPr id="96" name="Text Placeholder 7" hidden="1">
            <a:extLst>
              <a:ext uri="{FF2B5EF4-FFF2-40B4-BE49-F238E27FC236}">
                <a16:creationId xmlns="" xmlns:a16="http://schemas.microsoft.com/office/drawing/2014/main" id="{87550C87-577A-48E4-9F6B-5F89F1B66D2E}"/>
              </a:ext>
            </a:extLst>
          </p:cNvPr>
          <p:cNvSpPr txBox="1">
            <a:spLocks/>
          </p:cNvSpPr>
          <p:nvPr/>
        </p:nvSpPr>
        <p:spPr bwMode="gray">
          <a:xfrm>
            <a:off x="9373668" y="1319428"/>
            <a:ext cx="2186886" cy="223430"/>
          </a:xfrm>
          <a:prstGeom prst="rect">
            <a:avLst/>
          </a:prstGeom>
          <a:noFill/>
        </p:spPr>
        <p:txBody>
          <a:bodyPr vert="horz" lIns="108000" tIns="72000" rIns="108000" bIns="72000" rtlCol="0" anchor="ctr">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de-DE" sz="2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LUCENT-3</a:t>
            </a:r>
            <a:r>
              <a:rPr kumimoji="0" lang="de-DE" sz="2400" b="1" i="0" u="none" strike="noStrike" kern="1200" cap="none" spc="0" normalizeH="0" baseline="30000" noProof="0" dirty="0">
                <a:ln>
                  <a:noFill/>
                </a:ln>
                <a:solidFill>
                  <a:srgbClr val="000000"/>
                </a:solidFill>
                <a:effectLst/>
                <a:uLnTx/>
                <a:uFillTx/>
                <a:latin typeface="Avenir Next LT Pro" panose="020B0504020202020204" pitchFamily="34" charset="0"/>
                <a:ea typeface="+mn-ea"/>
                <a:cs typeface="+mn-cs"/>
              </a:rPr>
              <a:t>b</a:t>
            </a:r>
          </a:p>
        </p:txBody>
      </p:sp>
      <p:sp>
        <p:nvSpPr>
          <p:cNvPr id="95" name="Text Placeholder 7" hidden="1">
            <a:extLst>
              <a:ext uri="{FF2B5EF4-FFF2-40B4-BE49-F238E27FC236}">
                <a16:creationId xmlns="" xmlns:a16="http://schemas.microsoft.com/office/drawing/2014/main" id="{B403F713-B56F-4679-A33A-A4D011E01E31}"/>
              </a:ext>
            </a:extLst>
          </p:cNvPr>
          <p:cNvSpPr txBox="1">
            <a:spLocks/>
          </p:cNvSpPr>
          <p:nvPr/>
        </p:nvSpPr>
        <p:spPr bwMode="gray">
          <a:xfrm>
            <a:off x="4784867" y="1319428"/>
            <a:ext cx="2186886" cy="223430"/>
          </a:xfrm>
          <a:prstGeom prst="rect">
            <a:avLst/>
          </a:prstGeom>
          <a:noFill/>
        </p:spPr>
        <p:txBody>
          <a:bodyPr vert="horz" lIns="108000" tIns="72000" rIns="108000" bIns="72000" rtlCol="0" anchor="ctr">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de-DE" sz="2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LUCENT-2</a:t>
            </a:r>
          </a:p>
        </p:txBody>
      </p:sp>
      <p:sp>
        <p:nvSpPr>
          <p:cNvPr id="94" name="Text Placeholder 7" hidden="1">
            <a:extLst>
              <a:ext uri="{FF2B5EF4-FFF2-40B4-BE49-F238E27FC236}">
                <a16:creationId xmlns="" xmlns:a16="http://schemas.microsoft.com/office/drawing/2014/main" id="{3BCD3FBC-2362-4B8D-AED9-A40019D01B53}"/>
              </a:ext>
            </a:extLst>
          </p:cNvPr>
          <p:cNvSpPr txBox="1">
            <a:spLocks/>
          </p:cNvSpPr>
          <p:nvPr/>
        </p:nvSpPr>
        <p:spPr bwMode="gray">
          <a:xfrm>
            <a:off x="1040520" y="1319428"/>
            <a:ext cx="2186886" cy="223430"/>
          </a:xfrm>
          <a:prstGeom prst="rect">
            <a:avLst/>
          </a:prstGeom>
          <a:noFill/>
        </p:spPr>
        <p:txBody>
          <a:bodyPr vert="horz" lIns="108000" tIns="72000" rIns="108000" bIns="72000" rtlCol="0" anchor="ctr">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de-DE" sz="2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LUCENT-1</a:t>
            </a:r>
          </a:p>
        </p:txBody>
      </p:sp>
      <p:sp>
        <p:nvSpPr>
          <p:cNvPr id="84" name="Text Placeholder 7" hidden="1">
            <a:extLst>
              <a:ext uri="{FF2B5EF4-FFF2-40B4-BE49-F238E27FC236}">
                <a16:creationId xmlns="" xmlns:a16="http://schemas.microsoft.com/office/drawing/2014/main" id="{8C01651D-D42D-482A-945C-DEC867DC106C}"/>
              </a:ext>
            </a:extLst>
          </p:cNvPr>
          <p:cNvSpPr txBox="1">
            <a:spLocks/>
          </p:cNvSpPr>
          <p:nvPr/>
        </p:nvSpPr>
        <p:spPr bwMode="gray">
          <a:xfrm>
            <a:off x="3721647" y="1655471"/>
            <a:ext cx="4236090" cy="223430"/>
          </a:xfrm>
          <a:prstGeom prst="rect">
            <a:avLst/>
          </a:prstGeom>
          <a:noFill/>
        </p:spPr>
        <p:txBody>
          <a:bodyPr vert="horz" lIns="108000" tIns="72000" rIns="108000" bIns="72000" rtlCol="0" anchor="ctr">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Erhaltung/</a:t>
            </a: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a:r>
            <a:b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br>
            <a:r>
              <a:rPr kumimoji="0" lang="de-DE"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Verblindete randomisierte Absetzung (RW)</a:t>
            </a:r>
          </a:p>
        </p:txBody>
      </p:sp>
      <p:sp>
        <p:nvSpPr>
          <p:cNvPr id="144" name="Text Placeholder 7" hidden="1">
            <a:extLst>
              <a:ext uri="{FF2B5EF4-FFF2-40B4-BE49-F238E27FC236}">
                <a16:creationId xmlns="" xmlns:a16="http://schemas.microsoft.com/office/drawing/2014/main" id="{E020F8EB-D548-4F33-BB2D-CBD7B88A3C32}"/>
              </a:ext>
            </a:extLst>
          </p:cNvPr>
          <p:cNvSpPr txBox="1">
            <a:spLocks/>
          </p:cNvSpPr>
          <p:nvPr/>
        </p:nvSpPr>
        <p:spPr bwMode="gray">
          <a:xfrm>
            <a:off x="487140" y="1689868"/>
            <a:ext cx="3210605" cy="223430"/>
          </a:xfrm>
          <a:prstGeom prst="rect">
            <a:avLst/>
          </a:prstGeom>
          <a:noFill/>
        </p:spPr>
        <p:txBody>
          <a:bodyPr vert="horz" lIns="108000" tIns="72000" rIns="108000" bIns="72000" rtlCol="0" anchor="ctr">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Verblindete Induktion</a:t>
            </a:r>
          </a:p>
        </p:txBody>
      </p:sp>
      <p:sp>
        <p:nvSpPr>
          <p:cNvPr id="93" name="Text Placeholder 7" hidden="1">
            <a:extLst>
              <a:ext uri="{FF2B5EF4-FFF2-40B4-BE49-F238E27FC236}">
                <a16:creationId xmlns="" xmlns:a16="http://schemas.microsoft.com/office/drawing/2014/main" id="{63C1EFFD-01EF-470B-9F56-7BD74BE2D23B}"/>
              </a:ext>
            </a:extLst>
          </p:cNvPr>
          <p:cNvSpPr txBox="1">
            <a:spLocks/>
          </p:cNvSpPr>
          <p:nvPr/>
        </p:nvSpPr>
        <p:spPr bwMode="gray">
          <a:xfrm>
            <a:off x="8398858" y="1693843"/>
            <a:ext cx="3793142" cy="223430"/>
          </a:xfrm>
          <a:prstGeom prst="rect">
            <a:avLst/>
          </a:prstGeom>
          <a:noFill/>
        </p:spPr>
        <p:txBody>
          <a:bodyPr vert="horz" lIns="108000" tIns="72000" rIns="108000" bIns="72000" rtlCol="0" anchor="ctr">
            <a:noAutofit/>
          </a:bodyPr>
          <a:lstStyle>
            <a:lvl1pPr marL="0" indent="0" algn="ctr" defTabSz="914400" rtl="0" eaLnBrk="1" latinLnBrk="0" hangingPunct="1">
              <a:spcBef>
                <a:spcPts val="1200"/>
              </a:spcBef>
              <a:spcAft>
                <a:spcPts val="0"/>
              </a:spcAft>
              <a:buFontTx/>
              <a:buNone/>
              <a:defRPr sz="1200" kern="1200">
                <a:solidFill>
                  <a:schemeClr val="tx1"/>
                </a:solidFill>
                <a:latin typeface="+mn-lt"/>
                <a:ea typeface="+mn-ea"/>
                <a:cs typeface="+mn-cs"/>
              </a:defRPr>
            </a:lvl1pPr>
            <a:lvl2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2pPr>
            <a:lvl3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3pPr>
            <a:lvl4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4pPr>
            <a:lvl5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5pPr>
            <a:lvl6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6pPr>
            <a:lvl7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7pPr>
            <a:lvl8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8pPr>
            <a:lvl9pPr marL="0" indent="0" algn="ctr" defTabSz="914400" rtl="0" eaLnBrk="1" latinLnBrk="0" hangingPunct="1">
              <a:spcBef>
                <a:spcPts val="300"/>
              </a:spcBef>
              <a:spcAft>
                <a:spcPts val="0"/>
              </a:spcAft>
              <a:buFontTx/>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unverblindete Langzeitverlängerung (OLE)</a:t>
            </a:r>
          </a:p>
        </p:txBody>
      </p:sp>
      <p:sp>
        <p:nvSpPr>
          <p:cNvPr id="30" name="Rounded Rectangle 569" hidden="1">
            <a:extLst>
              <a:ext uri="{FF2B5EF4-FFF2-40B4-BE49-F238E27FC236}">
                <a16:creationId xmlns="" xmlns:a16="http://schemas.microsoft.com/office/drawing/2014/main" id="{7C56BC49-D72C-47C3-B69B-901C526C4ADF}"/>
              </a:ext>
            </a:extLst>
          </p:cNvPr>
          <p:cNvSpPr/>
          <p:nvPr/>
        </p:nvSpPr>
        <p:spPr>
          <a:xfrm>
            <a:off x="3655912" y="2130357"/>
            <a:ext cx="4894800" cy="288000"/>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MIRI 200 mg </a:t>
            </a:r>
            <a:r>
              <a:rPr kumimoji="0" lang="de-DE" sz="1200" b="1" i="0" u="none" strike="noStrike" kern="1200" cap="none" spc="0" normalizeH="0" baseline="0" noProof="0" dirty="0" err="1">
                <a:ln>
                  <a:noFill/>
                </a:ln>
                <a:solidFill>
                  <a:schemeClr val="bg1"/>
                </a:solidFill>
                <a:effectLst/>
                <a:uLnTx/>
                <a:uFillTx/>
                <a:latin typeface="Avenir Next LT Pro" panose="020B0504020202020204" pitchFamily="34" charset="0"/>
                <a:ea typeface="+mn-ea"/>
                <a:cs typeface="Arial" panose="020B0604020202020204" pitchFamily="34" charset="0"/>
              </a:rPr>
              <a:t>s.c</a:t>
            </a:r>
            <a:r>
              <a:rPr kumimoji="0" lang="de-DE"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 Q4W</a:t>
            </a:r>
          </a:p>
        </p:txBody>
      </p:sp>
      <p:sp>
        <p:nvSpPr>
          <p:cNvPr id="40" name="Rounded Rectangle 569" hidden="1">
            <a:extLst>
              <a:ext uri="{FF2B5EF4-FFF2-40B4-BE49-F238E27FC236}">
                <a16:creationId xmlns="" xmlns:a16="http://schemas.microsoft.com/office/drawing/2014/main" id="{9DF54448-0DA6-46E5-9071-62FA46C1DBB7}"/>
              </a:ext>
            </a:extLst>
          </p:cNvPr>
          <p:cNvSpPr/>
          <p:nvPr/>
        </p:nvSpPr>
        <p:spPr>
          <a:xfrm>
            <a:off x="9384859" y="2441003"/>
            <a:ext cx="2303176" cy="408046"/>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OL MIRI 200 mg </a:t>
            </a:r>
            <a:r>
              <a:rPr kumimoji="0" lang="de-DE" sz="1200" b="1" i="0" u="none" strike="noStrike" kern="1200" cap="none" spc="0" normalizeH="0" baseline="0" noProof="0" dirty="0" err="1">
                <a:ln>
                  <a:noFill/>
                </a:ln>
                <a:solidFill>
                  <a:schemeClr val="bg1"/>
                </a:solidFill>
                <a:effectLst/>
                <a:uLnTx/>
                <a:uFillTx/>
                <a:latin typeface="Avenir Next LT Pro" panose="020B0504020202020204" pitchFamily="34" charset="0"/>
                <a:ea typeface="+mn-ea"/>
                <a:cs typeface="Arial" panose="020B0604020202020204" pitchFamily="34" charset="0"/>
              </a:rPr>
              <a:t>s.c</a:t>
            </a:r>
            <a:r>
              <a:rPr kumimoji="0" lang="de-DE"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 Q4W</a:t>
            </a:r>
          </a:p>
        </p:txBody>
      </p:sp>
      <p:sp>
        <p:nvSpPr>
          <p:cNvPr id="14" name="Oval 13" hidden="1">
            <a:extLst>
              <a:ext uri="{FF2B5EF4-FFF2-40B4-BE49-F238E27FC236}">
                <a16:creationId xmlns="" xmlns:a16="http://schemas.microsoft.com/office/drawing/2014/main" id="{493EA348-48CE-41EC-9A51-93D7A96ACFB1}"/>
              </a:ext>
            </a:extLst>
          </p:cNvPr>
          <p:cNvSpPr/>
          <p:nvPr/>
        </p:nvSpPr>
        <p:spPr>
          <a:xfrm>
            <a:off x="2945769" y="2501026"/>
            <a:ext cx="288000" cy="288000"/>
          </a:xfrm>
          <a:prstGeom prst="ellipse">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endParaRPr>
          </a:p>
        </p:txBody>
      </p:sp>
      <p:sp>
        <p:nvSpPr>
          <p:cNvPr id="152" name="Rectangle 151" hidden="1">
            <a:extLst>
              <a:ext uri="{FF2B5EF4-FFF2-40B4-BE49-F238E27FC236}">
                <a16:creationId xmlns="" xmlns:a16="http://schemas.microsoft.com/office/drawing/2014/main" id="{D6BFC6EA-8DC3-4A3E-AA90-F74E7D404909}"/>
              </a:ext>
            </a:extLst>
          </p:cNvPr>
          <p:cNvSpPr/>
          <p:nvPr/>
        </p:nvSpPr>
        <p:spPr>
          <a:xfrm>
            <a:off x="3322376" y="2532236"/>
            <a:ext cx="1123227" cy="253876"/>
          </a:xfrm>
          <a:prstGeom prst="rect">
            <a:avLst/>
          </a:prstGeom>
          <a:noFill/>
          <a:ln w="19050">
            <a:noFill/>
          </a:ln>
        </p:spPr>
        <p:txBody>
          <a:bodyPr wrap="square" lIns="0" tIns="0" rIns="0" bIns="0">
            <a:noAutofit/>
          </a:bodyPr>
          <a:lstStyle/>
          <a:p>
            <a:pPr marL="0" marR="0" lvl="0" indent="0" algn="ctr" defTabSz="685883" rtl="0" eaLnBrk="1" fontAlgn="auto" latinLnBrk="0" hangingPunct="1">
              <a:lnSpc>
                <a:spcPct val="100000"/>
              </a:lnSpc>
              <a:spcBef>
                <a:spcPts val="0"/>
              </a:spcBef>
              <a:spcAft>
                <a:spcPts val="0"/>
              </a:spcAft>
              <a:buClrTx/>
              <a:buSzTx/>
              <a:buFontTx/>
              <a:buNone/>
              <a:tabLst/>
              <a:defRPr/>
            </a:pPr>
            <a:r>
              <a:rPr kumimoji="0" lang="de-DE" sz="800" b="1" i="0" u="none" strike="noStrike" kern="0" cap="none" spc="0" normalizeH="0" baseline="0" noProof="0" dirty="0" err="1">
                <a:ln>
                  <a:noFill/>
                </a:ln>
                <a:solidFill>
                  <a:srgbClr val="000000"/>
                </a:solidFill>
                <a:effectLst/>
                <a:uLnTx/>
                <a:uFillTx/>
                <a:latin typeface="Avenir Next LT Pro" panose="020B0504020202020204" pitchFamily="34" charset="0"/>
                <a:ea typeface="+mn-ea"/>
                <a:cs typeface="Arial" panose="020B0604020202020204" pitchFamily="34" charset="0"/>
              </a:rPr>
              <a:t>Rerandomisierung</a:t>
            </a:r>
            <a:endParaRPr kumimoji="0" lang="de-DE" sz="800" b="1" i="0" u="none" strike="noStrike" kern="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a:p>
            <a:pPr marL="0" marR="0" lvl="0" indent="0" algn="ctr" defTabSz="685883" rtl="0" eaLnBrk="1" fontAlgn="auto" latinLnBrk="0" hangingPunct="1">
              <a:lnSpc>
                <a:spcPct val="100000"/>
              </a:lnSpc>
              <a:spcBef>
                <a:spcPts val="0"/>
              </a:spcBef>
              <a:spcAft>
                <a:spcPts val="0"/>
              </a:spcAft>
              <a:buClrTx/>
              <a:buSzTx/>
              <a:buFontTx/>
              <a:buNone/>
              <a:tabLst/>
              <a:defRPr/>
            </a:pPr>
            <a:r>
              <a:rPr kumimoji="0" lang="de-DE" sz="800" b="1" i="0" u="none" strike="noStrike" kern="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2:1 </a:t>
            </a:r>
          </a:p>
        </p:txBody>
      </p:sp>
      <p:sp>
        <p:nvSpPr>
          <p:cNvPr id="109" name="TextBox 108" hidden="1">
            <a:extLst>
              <a:ext uri="{FF2B5EF4-FFF2-40B4-BE49-F238E27FC236}">
                <a16:creationId xmlns="" xmlns:a16="http://schemas.microsoft.com/office/drawing/2014/main" id="{0F0C2AAD-EBC6-4162-B289-B7BF51616332}"/>
              </a:ext>
            </a:extLst>
          </p:cNvPr>
          <p:cNvSpPr txBox="1"/>
          <p:nvPr/>
        </p:nvSpPr>
        <p:spPr>
          <a:xfrm>
            <a:off x="2886749" y="2550920"/>
            <a:ext cx="407267" cy="24468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de-DE" sz="11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R</a:t>
            </a:r>
            <a:r>
              <a:rPr kumimoji="0" lang="de-DE" sz="1100" b="1" i="0" u="none" strike="noStrike" kern="1200" cap="none" spc="0" normalizeH="0" baseline="30000" noProof="0" dirty="0">
                <a:ln>
                  <a:noFill/>
                </a:ln>
                <a:solidFill>
                  <a:schemeClr val="bg1"/>
                </a:solidFill>
                <a:effectLst/>
                <a:uLnTx/>
                <a:uFillTx/>
                <a:latin typeface="Avenir Next LT Pro" panose="020B0504020202020204" pitchFamily="34" charset="0"/>
                <a:ea typeface="+mn-ea"/>
                <a:cs typeface="Arial" panose="020B0604020202020204" pitchFamily="34" charset="0"/>
              </a:rPr>
              <a:t>a</a:t>
            </a:r>
          </a:p>
        </p:txBody>
      </p:sp>
      <p:sp>
        <p:nvSpPr>
          <p:cNvPr id="61" name="Rounded Rectangle 569" hidden="1">
            <a:extLst>
              <a:ext uri="{FF2B5EF4-FFF2-40B4-BE49-F238E27FC236}">
                <a16:creationId xmlns="" xmlns:a16="http://schemas.microsoft.com/office/drawing/2014/main" id="{318B374C-23C0-4901-9B65-740D45E316BF}"/>
              </a:ext>
            </a:extLst>
          </p:cNvPr>
          <p:cNvSpPr/>
          <p:nvPr/>
        </p:nvSpPr>
        <p:spPr>
          <a:xfrm>
            <a:off x="1149699" y="2745827"/>
            <a:ext cx="1539578" cy="468000"/>
          </a:xfrm>
          <a:prstGeom prst="roundRect">
            <a:avLst>
              <a:gd name="adj" fmla="val 0"/>
            </a:avLst>
          </a:prstGeom>
          <a:solidFill>
            <a:schemeClr val="tx2"/>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MIRI 300 mg </a:t>
            </a:r>
            <a:r>
              <a:rPr kumimoji="0" lang="de-DE" sz="1200" b="1" i="0" u="none" strike="noStrike" kern="1200" cap="none" spc="0" normalizeH="0" baseline="0" noProof="0" dirty="0" err="1">
                <a:ln>
                  <a:noFill/>
                </a:ln>
                <a:solidFill>
                  <a:schemeClr val="bg1"/>
                </a:solidFill>
                <a:effectLst/>
                <a:uLnTx/>
                <a:uFillTx/>
                <a:latin typeface="Avenir Next LT Pro" panose="020B0504020202020204" pitchFamily="34" charset="0"/>
                <a:ea typeface="+mn-ea"/>
                <a:cs typeface="Arial" panose="020B0604020202020204" pitchFamily="34" charset="0"/>
              </a:rPr>
              <a:t>i.v.</a:t>
            </a:r>
            <a:r>
              <a:rPr kumimoji="0" lang="de-DE" sz="12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 Q4W</a:t>
            </a:r>
          </a:p>
        </p:txBody>
      </p:sp>
      <p:sp>
        <p:nvSpPr>
          <p:cNvPr id="26" name="Rounded Rectangle 567" hidden="1">
            <a:extLst>
              <a:ext uri="{FF2B5EF4-FFF2-40B4-BE49-F238E27FC236}">
                <a16:creationId xmlns="" xmlns:a16="http://schemas.microsoft.com/office/drawing/2014/main" id="{FD73D301-F457-4BA8-B940-002537E3A6BB}"/>
              </a:ext>
            </a:extLst>
          </p:cNvPr>
          <p:cNvSpPr/>
          <p:nvPr/>
        </p:nvSpPr>
        <p:spPr>
          <a:xfrm>
            <a:off x="3655913" y="2871694"/>
            <a:ext cx="4894800" cy="288000"/>
          </a:xfrm>
          <a:prstGeom prst="roundRect">
            <a:avLst>
              <a:gd name="adj" fmla="val 0"/>
            </a:avLst>
          </a:prstGeom>
          <a:solidFill>
            <a:srgbClr val="D5D2CA"/>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PBO </a:t>
            </a:r>
            <a:r>
              <a:rPr kumimoji="0" lang="de-DE" sz="1200" b="1" i="0" u="none" strike="noStrike" kern="1200" cap="none" spc="0" normalizeH="0" baseline="0" noProof="0" dirty="0" err="1">
                <a:ln>
                  <a:noFill/>
                </a:ln>
                <a:solidFill>
                  <a:srgbClr val="000000"/>
                </a:solidFill>
                <a:effectLst/>
                <a:uLnTx/>
                <a:uFillTx/>
                <a:latin typeface="Avenir Next LT Pro" panose="020B0504020202020204" pitchFamily="34" charset="0"/>
                <a:ea typeface="+mn-ea"/>
                <a:cs typeface="Arial" panose="020B0604020202020204" pitchFamily="34" charset="0"/>
              </a:rPr>
              <a:t>s.c</a:t>
            </a:r>
            <a:r>
              <a:rPr kumimoji="0" lang="de-DE"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 Q4W</a:t>
            </a:r>
          </a:p>
        </p:txBody>
      </p:sp>
      <p:sp>
        <p:nvSpPr>
          <p:cNvPr id="5" name="TextBox 4" hidden="1">
            <a:extLst>
              <a:ext uri="{FF2B5EF4-FFF2-40B4-BE49-F238E27FC236}">
                <a16:creationId xmlns="" xmlns:a16="http://schemas.microsoft.com/office/drawing/2014/main" id="{A9CA5905-4429-61D7-F642-355EE87265CB}"/>
              </a:ext>
            </a:extLst>
          </p:cNvPr>
          <p:cNvSpPr txBox="1"/>
          <p:nvPr/>
        </p:nvSpPr>
        <p:spPr>
          <a:xfrm>
            <a:off x="3697745" y="3474978"/>
            <a:ext cx="4803135" cy="442035"/>
          </a:xfrm>
          <a:prstGeom prst="rect">
            <a:avLst/>
          </a:prstGeom>
          <a:solidFill>
            <a:schemeClr val="bg2">
              <a:lumMod val="60000"/>
              <a:lumOff val="40000"/>
            </a:schemeClr>
          </a:solidFill>
        </p:spPr>
        <p:txBody>
          <a:bodyPr wrap="square" lIns="36000" tIns="36000" rIns="36000" bIns="36000" rtlCol="0">
            <a:spAutoFit/>
          </a:bodyPr>
          <a:lstStyle/>
          <a:p>
            <a:pPr algn="l"/>
            <a:r>
              <a:rPr lang="en-US" sz="1200" b="1" dirty="0"/>
              <a:t>Bei </a:t>
            </a:r>
            <a:r>
              <a:rPr lang="en-US" sz="1200" b="1" dirty="0" err="1"/>
              <a:t>Nicht-ansprechen</a:t>
            </a:r>
            <a:r>
              <a:rPr lang="en-US" sz="1200" b="1" dirty="0"/>
              <a:t> </a:t>
            </a:r>
            <a:r>
              <a:rPr lang="en-US" sz="1200" b="1" dirty="0" err="1"/>
              <a:t>durften</a:t>
            </a:r>
            <a:r>
              <a:rPr lang="en-US" sz="1200" b="1" dirty="0"/>
              <a:t> Patient:innen </a:t>
            </a:r>
            <a:r>
              <a:rPr lang="en-US" sz="1200" b="1" dirty="0" err="1"/>
              <a:t>noch</a:t>
            </a:r>
            <a:r>
              <a:rPr lang="en-US" sz="1200" b="1" dirty="0"/>
              <a:t> 3mal 300mg IV Q4W Mirikizumab </a:t>
            </a:r>
            <a:r>
              <a:rPr lang="en-US" sz="1200" b="1" dirty="0" err="1"/>
              <a:t>erhalten</a:t>
            </a:r>
            <a:r>
              <a:rPr lang="en-US" sz="1200" b="1" dirty="0"/>
              <a:t> (extended Induction)</a:t>
            </a:r>
            <a:endParaRPr lang="de-DE" sz="1200" b="1" dirty="0"/>
          </a:p>
        </p:txBody>
      </p:sp>
      <p:sp>
        <p:nvSpPr>
          <p:cNvPr id="57" name="Rectangle 56" hidden="1">
            <a:extLst>
              <a:ext uri="{FF2B5EF4-FFF2-40B4-BE49-F238E27FC236}">
                <a16:creationId xmlns="" xmlns:a16="http://schemas.microsoft.com/office/drawing/2014/main" id="{EBBA60E3-AFBC-47A4-A9ED-513BBCC34AFF}"/>
              </a:ext>
            </a:extLst>
          </p:cNvPr>
          <p:cNvSpPr/>
          <p:nvPr/>
        </p:nvSpPr>
        <p:spPr>
          <a:xfrm rot="16200000">
            <a:off x="-141986" y="3553891"/>
            <a:ext cx="1791319" cy="503590"/>
          </a:xfrm>
          <a:prstGeom prst="rect">
            <a:avLst/>
          </a:prstGeom>
          <a:solidFill>
            <a:srgbClr val="FFFFFF"/>
          </a:solidFill>
          <a:ln w="19050" cap="flat" cmpd="sng" algn="ctr">
            <a:solidFill>
              <a:schemeClr val="tx1"/>
            </a:solidFill>
            <a:prstDash val="solid"/>
            <a:miter lim="800000"/>
          </a:ln>
          <a:effectLst/>
        </p:spPr>
        <p:txBody>
          <a:bodyPr wrap="square" lIns="36000" tIns="36000" rIns="36000" bIns="36000" rtlCol="0" anchor="ctr">
            <a:spAutoFit/>
          </a:bodyPr>
          <a:lstStyle/>
          <a:p>
            <a:pPr marL="0" marR="0" lvl="0" indent="0" algn="ctr" defTabSz="685883"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Randomisierung 3:1</a:t>
            </a:r>
          </a:p>
        </p:txBody>
      </p:sp>
      <p:sp>
        <p:nvSpPr>
          <p:cNvPr id="72" name="Oval 71" hidden="1">
            <a:extLst>
              <a:ext uri="{FF2B5EF4-FFF2-40B4-BE49-F238E27FC236}">
                <a16:creationId xmlns="" xmlns:a16="http://schemas.microsoft.com/office/drawing/2014/main" id="{086CF2E5-2A24-4B0F-8FF4-F911E1D4CA35}"/>
              </a:ext>
            </a:extLst>
          </p:cNvPr>
          <p:cNvSpPr/>
          <p:nvPr/>
        </p:nvSpPr>
        <p:spPr>
          <a:xfrm>
            <a:off x="2945769" y="3567742"/>
            <a:ext cx="288000" cy="288000"/>
          </a:xfrm>
          <a:prstGeom prst="ellipse">
            <a:avLst/>
          </a:prstGeom>
          <a:solidFill>
            <a:schemeClr val="tx2"/>
          </a:solidFill>
          <a:ln w="9525" cap="flat" cmpd="sng" algn="ctr">
            <a:noFill/>
            <a:prstDash val="solid"/>
          </a:ln>
          <a:effectLst/>
        </p:spPr>
        <p:txBody>
          <a:bodyPr wrap="square" lIns="0" tIns="108000" rIns="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99" name="TextBox 98" hidden="1">
            <a:extLst>
              <a:ext uri="{FF2B5EF4-FFF2-40B4-BE49-F238E27FC236}">
                <a16:creationId xmlns="" xmlns:a16="http://schemas.microsoft.com/office/drawing/2014/main" id="{E0D79EB4-90F0-4305-A18F-8BD0A6240668}"/>
              </a:ext>
            </a:extLst>
          </p:cNvPr>
          <p:cNvSpPr txBox="1"/>
          <p:nvPr/>
        </p:nvSpPr>
        <p:spPr>
          <a:xfrm>
            <a:off x="2891909" y="3573654"/>
            <a:ext cx="407267" cy="24468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de-DE" sz="1100" b="1" i="0" u="none" strike="noStrike" kern="1200" cap="none" spc="0" normalizeH="0" baseline="0" noProof="0" dirty="0">
                <a:ln>
                  <a:noFill/>
                </a:ln>
                <a:solidFill>
                  <a:schemeClr val="bg1"/>
                </a:solidFill>
                <a:effectLst/>
                <a:uLnTx/>
                <a:uFillTx/>
                <a:latin typeface="Avenir Next LT Pro" panose="020B0504020202020204" pitchFamily="34" charset="0"/>
                <a:ea typeface="+mn-ea"/>
                <a:cs typeface="Arial" panose="020B0604020202020204" pitchFamily="34" charset="0"/>
              </a:rPr>
              <a:t>NR</a:t>
            </a:r>
          </a:p>
        </p:txBody>
      </p:sp>
      <p:sp>
        <p:nvSpPr>
          <p:cNvPr id="107" name="Oval 106" hidden="1">
            <a:extLst>
              <a:ext uri="{FF2B5EF4-FFF2-40B4-BE49-F238E27FC236}">
                <a16:creationId xmlns="" xmlns:a16="http://schemas.microsoft.com/office/drawing/2014/main" id="{221D5EB0-8E2C-460D-8FE6-24E87C1AB805}"/>
              </a:ext>
            </a:extLst>
          </p:cNvPr>
          <p:cNvSpPr/>
          <p:nvPr/>
        </p:nvSpPr>
        <p:spPr>
          <a:xfrm>
            <a:off x="2945769" y="4088996"/>
            <a:ext cx="288000" cy="288000"/>
          </a:xfrm>
          <a:prstGeom prst="ellipse">
            <a:avLst/>
          </a:prstGeom>
          <a:solidFill>
            <a:srgbClr val="D5D2CA"/>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06" name="TextBox 105" hidden="1">
            <a:extLst>
              <a:ext uri="{FF2B5EF4-FFF2-40B4-BE49-F238E27FC236}">
                <a16:creationId xmlns="" xmlns:a16="http://schemas.microsoft.com/office/drawing/2014/main" id="{3F190656-F72C-44BA-93D4-1AAB5B41925C}"/>
              </a:ext>
            </a:extLst>
          </p:cNvPr>
          <p:cNvSpPr txBox="1"/>
          <p:nvPr/>
        </p:nvSpPr>
        <p:spPr>
          <a:xfrm>
            <a:off x="2891292" y="4092171"/>
            <a:ext cx="407267" cy="2585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R</a:t>
            </a:r>
            <a:r>
              <a:rPr kumimoji="0" lang="de-DE" sz="1200" b="1" i="0" u="none" strike="noStrike" kern="1200" cap="none" spc="0" normalizeH="0" baseline="30000" noProof="0" dirty="0">
                <a:ln>
                  <a:noFill/>
                </a:ln>
                <a:solidFill>
                  <a:srgbClr val="000000"/>
                </a:solidFill>
                <a:effectLst/>
                <a:uLnTx/>
                <a:uFillTx/>
                <a:latin typeface="Avenir Next LT Pro" panose="020B0504020202020204" pitchFamily="34" charset="0"/>
                <a:ea typeface="+mn-ea"/>
                <a:cs typeface="Arial" panose="020B0604020202020204" pitchFamily="34" charset="0"/>
              </a:rPr>
              <a:t>a</a:t>
            </a:r>
          </a:p>
        </p:txBody>
      </p:sp>
      <p:sp>
        <p:nvSpPr>
          <p:cNvPr id="60" name="Rounded Rectangle 567" hidden="1">
            <a:extLst>
              <a:ext uri="{FF2B5EF4-FFF2-40B4-BE49-F238E27FC236}">
                <a16:creationId xmlns="" xmlns:a16="http://schemas.microsoft.com/office/drawing/2014/main" id="{B9BFB96B-9CEA-42A9-AB26-A13FDB28D436}"/>
              </a:ext>
            </a:extLst>
          </p:cNvPr>
          <p:cNvSpPr/>
          <p:nvPr/>
        </p:nvSpPr>
        <p:spPr>
          <a:xfrm>
            <a:off x="1160332" y="4374214"/>
            <a:ext cx="1539578" cy="468000"/>
          </a:xfrm>
          <a:prstGeom prst="roundRect">
            <a:avLst>
              <a:gd name="adj" fmla="val 0"/>
            </a:avLst>
          </a:prstGeom>
          <a:solidFill>
            <a:srgbClr val="D5D2CA"/>
          </a:solidFill>
          <a:ln w="9525" cap="flat" cmpd="sng" algn="ctr">
            <a:noFill/>
            <a:prstDash val="solid"/>
          </a:ln>
          <a:effectLst/>
        </p:spPr>
        <p:txBody>
          <a:bodyPr wrap="square" tIns="10800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PBO </a:t>
            </a:r>
            <a:r>
              <a:rPr kumimoji="0" lang="de-DE" sz="1200" b="1" i="0" u="none" strike="noStrike" kern="1200" cap="none" spc="0" normalizeH="0" baseline="0" noProof="0" dirty="0" err="1">
                <a:ln>
                  <a:noFill/>
                </a:ln>
                <a:solidFill>
                  <a:srgbClr val="000000"/>
                </a:solidFill>
                <a:effectLst/>
                <a:uLnTx/>
                <a:uFillTx/>
                <a:latin typeface="Avenir Next LT Pro" panose="020B0504020202020204" pitchFamily="34" charset="0"/>
                <a:ea typeface="+mn-ea"/>
                <a:cs typeface="Arial" panose="020B0604020202020204" pitchFamily="34" charset="0"/>
              </a:rPr>
              <a:t>i.v.</a:t>
            </a:r>
            <a:r>
              <a:rPr kumimoji="0" lang="de-DE"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 Q4W</a:t>
            </a:r>
          </a:p>
        </p:txBody>
      </p:sp>
      <p:sp>
        <p:nvSpPr>
          <p:cNvPr id="111" name="Oval 110" hidden="1">
            <a:extLst>
              <a:ext uri="{FF2B5EF4-FFF2-40B4-BE49-F238E27FC236}">
                <a16:creationId xmlns="" xmlns:a16="http://schemas.microsoft.com/office/drawing/2014/main" id="{1661A43B-FE89-4081-89F9-A56D1E55DC3E}"/>
              </a:ext>
            </a:extLst>
          </p:cNvPr>
          <p:cNvSpPr/>
          <p:nvPr/>
        </p:nvSpPr>
        <p:spPr>
          <a:xfrm>
            <a:off x="2945769" y="4803927"/>
            <a:ext cx="288000" cy="288000"/>
          </a:xfrm>
          <a:prstGeom prst="ellipse">
            <a:avLst/>
          </a:prstGeom>
          <a:solidFill>
            <a:srgbClr val="D5D2CA"/>
          </a:solidFill>
          <a:ln w="9525" cap="flat" cmpd="sng" algn="ctr">
            <a:noFill/>
            <a:prstDash val="solid"/>
          </a:ln>
          <a:effectLst/>
        </p:spPr>
        <p:txBody>
          <a:bodyPr wrap="square" lIns="0" tIns="108000" rIns="0" bIns="10800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05" name="TextBox 104" hidden="1">
            <a:extLst>
              <a:ext uri="{FF2B5EF4-FFF2-40B4-BE49-F238E27FC236}">
                <a16:creationId xmlns="" xmlns:a16="http://schemas.microsoft.com/office/drawing/2014/main" id="{FAE7643F-05F3-4A6E-8101-746A1586A33A}"/>
              </a:ext>
            </a:extLst>
          </p:cNvPr>
          <p:cNvSpPr txBox="1"/>
          <p:nvPr/>
        </p:nvSpPr>
        <p:spPr>
          <a:xfrm>
            <a:off x="2889704" y="4839607"/>
            <a:ext cx="407267" cy="24468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de-DE" sz="11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NR</a:t>
            </a:r>
          </a:p>
        </p:txBody>
      </p:sp>
      <p:sp>
        <p:nvSpPr>
          <p:cNvPr id="141" name="TextBox 140" hidden="1">
            <a:extLst>
              <a:ext uri="{FF2B5EF4-FFF2-40B4-BE49-F238E27FC236}">
                <a16:creationId xmlns="" xmlns:a16="http://schemas.microsoft.com/office/drawing/2014/main" id="{72C61448-71D9-44E3-AF21-5758CC9E10CB}"/>
              </a:ext>
            </a:extLst>
          </p:cNvPr>
          <p:cNvSpPr txBox="1"/>
          <p:nvPr/>
        </p:nvSpPr>
        <p:spPr>
          <a:xfrm>
            <a:off x="10650852" y="5204048"/>
            <a:ext cx="67757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800" b="1"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a:t>
            </a:r>
          </a:p>
        </p:txBody>
      </p:sp>
      <p:sp>
        <p:nvSpPr>
          <p:cNvPr id="2" name="Rectangle 1" hidden="1">
            <a:extLst>
              <a:ext uri="{FF2B5EF4-FFF2-40B4-BE49-F238E27FC236}">
                <a16:creationId xmlns="" xmlns:a16="http://schemas.microsoft.com/office/drawing/2014/main" id="{3E3C9A19-92EF-41E0-AD2F-0E66DB97D1DE}"/>
              </a:ext>
            </a:extLst>
          </p:cNvPr>
          <p:cNvSpPr/>
          <p:nvPr/>
        </p:nvSpPr>
        <p:spPr>
          <a:xfrm>
            <a:off x="2849615" y="5315682"/>
            <a:ext cx="704403" cy="1765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02" name="Oval 101" hidden="1">
            <a:extLst>
              <a:ext uri="{FF2B5EF4-FFF2-40B4-BE49-F238E27FC236}">
                <a16:creationId xmlns="" xmlns:a16="http://schemas.microsoft.com/office/drawing/2014/main" id="{EE4B5D85-2C7E-4CF7-A44F-075D91AEBA5F}"/>
              </a:ext>
            </a:extLst>
          </p:cNvPr>
          <p:cNvSpPr/>
          <p:nvPr/>
        </p:nvSpPr>
        <p:spPr>
          <a:xfrm>
            <a:off x="3554018" y="5319365"/>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98" name="Oval 97" hidden="1">
            <a:extLst>
              <a:ext uri="{FF2B5EF4-FFF2-40B4-BE49-F238E27FC236}">
                <a16:creationId xmlns="" xmlns:a16="http://schemas.microsoft.com/office/drawing/2014/main" id="{E738CA0D-2324-4FDD-A04D-095749A1310E}"/>
              </a:ext>
            </a:extLst>
          </p:cNvPr>
          <p:cNvSpPr/>
          <p:nvPr/>
        </p:nvSpPr>
        <p:spPr>
          <a:xfrm>
            <a:off x="8500880" y="5319365"/>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91" name="Oval 90" hidden="1">
            <a:extLst>
              <a:ext uri="{FF2B5EF4-FFF2-40B4-BE49-F238E27FC236}">
                <a16:creationId xmlns="" xmlns:a16="http://schemas.microsoft.com/office/drawing/2014/main" id="{6872E3B6-09E5-42C8-9287-6BEDAC59A4D9}"/>
              </a:ext>
            </a:extLst>
          </p:cNvPr>
          <p:cNvSpPr/>
          <p:nvPr/>
        </p:nvSpPr>
        <p:spPr>
          <a:xfrm>
            <a:off x="9385283" y="5319365"/>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89" name="Oval 88" hidden="1">
            <a:extLst>
              <a:ext uri="{FF2B5EF4-FFF2-40B4-BE49-F238E27FC236}">
                <a16:creationId xmlns="" xmlns:a16="http://schemas.microsoft.com/office/drawing/2014/main" id="{603AD9F1-BA65-4D8D-A6EC-84D3B73532F6}"/>
              </a:ext>
            </a:extLst>
          </p:cNvPr>
          <p:cNvSpPr/>
          <p:nvPr/>
        </p:nvSpPr>
        <p:spPr>
          <a:xfrm>
            <a:off x="5400704" y="5319365"/>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86" name="Oval 85" hidden="1">
            <a:extLst>
              <a:ext uri="{FF2B5EF4-FFF2-40B4-BE49-F238E27FC236}">
                <a16:creationId xmlns="" xmlns:a16="http://schemas.microsoft.com/office/drawing/2014/main" id="{C240C289-3572-423B-9AF0-ED3511D333B5}"/>
              </a:ext>
            </a:extLst>
          </p:cNvPr>
          <p:cNvSpPr/>
          <p:nvPr/>
        </p:nvSpPr>
        <p:spPr>
          <a:xfrm>
            <a:off x="2669615" y="5319365"/>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33" name="Oval 32" hidden="1">
            <a:extLst>
              <a:ext uri="{FF2B5EF4-FFF2-40B4-BE49-F238E27FC236}">
                <a16:creationId xmlns="" xmlns:a16="http://schemas.microsoft.com/office/drawing/2014/main" id="{2EBFCCAD-3743-472F-B907-21022E5480E2}"/>
              </a:ext>
            </a:extLst>
          </p:cNvPr>
          <p:cNvSpPr/>
          <p:nvPr/>
        </p:nvSpPr>
        <p:spPr>
          <a:xfrm>
            <a:off x="11515971" y="5319365"/>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29" name="Oval 28" hidden="1">
            <a:extLst>
              <a:ext uri="{FF2B5EF4-FFF2-40B4-BE49-F238E27FC236}">
                <a16:creationId xmlns="" xmlns:a16="http://schemas.microsoft.com/office/drawing/2014/main" id="{0A50A614-3DFE-4C57-900A-2B1DA7FB258B}"/>
              </a:ext>
            </a:extLst>
          </p:cNvPr>
          <p:cNvSpPr/>
          <p:nvPr/>
        </p:nvSpPr>
        <p:spPr>
          <a:xfrm>
            <a:off x="1040520" y="5319365"/>
            <a:ext cx="180000" cy="180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panose="020B0504020202020204" pitchFamily="34" charset="0"/>
              <a:ea typeface="+mn-ea"/>
              <a:cs typeface="+mn-cs"/>
            </a:endParaRPr>
          </a:p>
        </p:txBody>
      </p:sp>
      <p:sp>
        <p:nvSpPr>
          <p:cNvPr id="124" name="Rectangle 123" hidden="1">
            <a:extLst>
              <a:ext uri="{FF2B5EF4-FFF2-40B4-BE49-F238E27FC236}">
                <a16:creationId xmlns="" xmlns:a16="http://schemas.microsoft.com/office/drawing/2014/main" id="{C8B4C7AE-A637-481B-A7E4-B45FC5D0A287}"/>
              </a:ext>
            </a:extLst>
          </p:cNvPr>
          <p:cNvSpPr/>
          <p:nvPr/>
        </p:nvSpPr>
        <p:spPr>
          <a:xfrm>
            <a:off x="8680880" y="5322395"/>
            <a:ext cx="703979" cy="1698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92" name="TextBox 91" hidden="1">
            <a:extLst>
              <a:ext uri="{FF2B5EF4-FFF2-40B4-BE49-F238E27FC236}">
                <a16:creationId xmlns="" xmlns:a16="http://schemas.microsoft.com/office/drawing/2014/main" id="{A729BEB8-6664-48CC-B749-93E69AB5B9CC}"/>
              </a:ext>
            </a:extLst>
          </p:cNvPr>
          <p:cNvSpPr txBox="1"/>
          <p:nvPr/>
        </p:nvSpPr>
        <p:spPr>
          <a:xfrm>
            <a:off x="11028019" y="5485529"/>
            <a:ext cx="111221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W160</a:t>
            </a:r>
          </a:p>
        </p:txBody>
      </p:sp>
      <p:sp>
        <p:nvSpPr>
          <p:cNvPr id="90" name="TextBox 89" hidden="1">
            <a:extLst>
              <a:ext uri="{FF2B5EF4-FFF2-40B4-BE49-F238E27FC236}">
                <a16:creationId xmlns="" xmlns:a16="http://schemas.microsoft.com/office/drawing/2014/main" id="{25152C00-4D35-47D8-B040-FA54997C41C0}"/>
              </a:ext>
            </a:extLst>
          </p:cNvPr>
          <p:cNvSpPr txBox="1"/>
          <p:nvPr/>
        </p:nvSpPr>
        <p:spPr>
          <a:xfrm>
            <a:off x="8989556" y="5492242"/>
            <a:ext cx="988360"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W0</a:t>
            </a:r>
          </a:p>
        </p:txBody>
      </p:sp>
      <p:sp>
        <p:nvSpPr>
          <p:cNvPr id="123" name="TextBox 122" hidden="1">
            <a:extLst>
              <a:ext uri="{FF2B5EF4-FFF2-40B4-BE49-F238E27FC236}">
                <a16:creationId xmlns="" xmlns:a16="http://schemas.microsoft.com/office/drawing/2014/main" id="{13C33C41-6BC0-4E2E-9E57-C5C7A3C3F231}"/>
              </a:ext>
            </a:extLst>
          </p:cNvPr>
          <p:cNvSpPr txBox="1"/>
          <p:nvPr/>
        </p:nvSpPr>
        <p:spPr>
          <a:xfrm>
            <a:off x="3175315" y="5499365"/>
            <a:ext cx="988360" cy="4616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W0</a:t>
            </a:r>
            <a: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
            </a:r>
            <a:b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br>
            <a:endPar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21" name="TextBox 120" hidden="1">
            <a:extLst>
              <a:ext uri="{FF2B5EF4-FFF2-40B4-BE49-F238E27FC236}">
                <a16:creationId xmlns="" xmlns:a16="http://schemas.microsoft.com/office/drawing/2014/main" id="{415EE571-E94C-4F33-A0E8-A866CEA0EC92}"/>
              </a:ext>
            </a:extLst>
          </p:cNvPr>
          <p:cNvSpPr txBox="1"/>
          <p:nvPr/>
        </p:nvSpPr>
        <p:spPr>
          <a:xfrm>
            <a:off x="5015413" y="5499365"/>
            <a:ext cx="988360" cy="4616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W12</a:t>
            </a:r>
            <a: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
            </a:r>
            <a:b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br>
            <a:endPar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18" name="TextBox 117" hidden="1">
            <a:extLst>
              <a:ext uri="{FF2B5EF4-FFF2-40B4-BE49-F238E27FC236}">
                <a16:creationId xmlns="" xmlns:a16="http://schemas.microsoft.com/office/drawing/2014/main" id="{C0802C61-2564-4639-9CA4-67DA3F7B9427}"/>
              </a:ext>
            </a:extLst>
          </p:cNvPr>
          <p:cNvSpPr txBox="1"/>
          <p:nvPr/>
        </p:nvSpPr>
        <p:spPr>
          <a:xfrm>
            <a:off x="2265435" y="5499365"/>
            <a:ext cx="988360" cy="4616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W12</a:t>
            </a:r>
            <a: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
            </a:r>
            <a:b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br>
            <a:endPar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15" name="TextBox 114" hidden="1">
            <a:extLst>
              <a:ext uri="{FF2B5EF4-FFF2-40B4-BE49-F238E27FC236}">
                <a16:creationId xmlns="" xmlns:a16="http://schemas.microsoft.com/office/drawing/2014/main" id="{43DA3B9F-C9D7-4455-9899-60F17B91E468}"/>
              </a:ext>
            </a:extLst>
          </p:cNvPr>
          <p:cNvSpPr txBox="1"/>
          <p:nvPr/>
        </p:nvSpPr>
        <p:spPr>
          <a:xfrm>
            <a:off x="609599" y="5499365"/>
            <a:ext cx="98836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W0</a:t>
            </a:r>
            <a: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
            </a:r>
            <a:br>
              <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br>
            <a:endParaRPr kumimoji="0" lang="en-US"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endParaRPr>
          </a:p>
        </p:txBody>
      </p:sp>
      <p:sp>
        <p:nvSpPr>
          <p:cNvPr id="122" name="TextBox 121" hidden="1">
            <a:extLst>
              <a:ext uri="{FF2B5EF4-FFF2-40B4-BE49-F238E27FC236}">
                <a16:creationId xmlns="" xmlns:a16="http://schemas.microsoft.com/office/drawing/2014/main" id="{68558AEB-61A0-4387-BA9B-49616C850E65}"/>
              </a:ext>
            </a:extLst>
          </p:cNvPr>
          <p:cNvSpPr txBox="1"/>
          <p:nvPr/>
        </p:nvSpPr>
        <p:spPr>
          <a:xfrm>
            <a:off x="8105153" y="5499365"/>
            <a:ext cx="988360"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panose="020B0604020202020204" pitchFamily="34" charset="0"/>
              </a:rPr>
              <a:t>W40</a:t>
            </a:r>
          </a:p>
        </p:txBody>
      </p:sp>
      <p:sp>
        <p:nvSpPr>
          <p:cNvPr id="4" name="TextBox 3" hidden="1">
            <a:extLst>
              <a:ext uri="{FF2B5EF4-FFF2-40B4-BE49-F238E27FC236}">
                <a16:creationId xmlns="" xmlns:a16="http://schemas.microsoft.com/office/drawing/2014/main" id="{DF196919-2984-5BAC-42B1-4E134099D5BF}"/>
              </a:ext>
            </a:extLst>
          </p:cNvPr>
          <p:cNvSpPr txBox="1"/>
          <p:nvPr/>
        </p:nvSpPr>
        <p:spPr>
          <a:xfrm rot="16200000">
            <a:off x="11258319" y="5887674"/>
            <a:ext cx="1600403" cy="257369"/>
          </a:xfrm>
          <a:prstGeom prst="rect">
            <a:avLst/>
          </a:prstGeom>
          <a:solidFill>
            <a:schemeClr val="bg1"/>
          </a:solidFill>
        </p:spPr>
        <p:txBody>
          <a:bodyPr wrap="square" lIns="36000" tIns="36000" rIns="36000" bIns="36000" rtlCol="0">
            <a:spAutoFit/>
          </a:bodyPr>
          <a:lstStyle/>
          <a:p>
            <a:r>
              <a:rPr lang="en-US" sz="1200" dirty="0">
                <a:solidFill>
                  <a:srgbClr val="000000"/>
                </a:solidFill>
                <a:effectLst/>
                <a:latin typeface="Avenir Next LT Pro" panose="020B0504020202020204" pitchFamily="34" charset="0"/>
                <a:ea typeface="Calibri" panose="020F0502020204030204" pitchFamily="34" charset="0"/>
              </a:rPr>
              <a:t>INT-LI-AT-0001</a:t>
            </a:r>
            <a:endParaRPr lang="de-DE" sz="1200" dirty="0"/>
          </a:p>
        </p:txBody>
      </p:sp>
      <p:sp>
        <p:nvSpPr>
          <p:cNvPr id="8" name="TextBox 21" hidden="1">
            <a:extLst>
              <a:ext uri="{FF2B5EF4-FFF2-40B4-BE49-F238E27FC236}">
                <a16:creationId xmlns="" xmlns:a16="http://schemas.microsoft.com/office/drawing/2014/main" id="{72E691F8-5BCE-965B-77D5-3CAAC8783535}"/>
              </a:ext>
            </a:extLst>
          </p:cNvPr>
          <p:cNvSpPr txBox="1"/>
          <p:nvPr/>
        </p:nvSpPr>
        <p:spPr>
          <a:xfrm>
            <a:off x="487140" y="5981105"/>
            <a:ext cx="9431271" cy="666750"/>
          </a:xfrm>
          <a:prstGeom prst="rect">
            <a:avLst/>
          </a:prstGeom>
          <a:noFill/>
        </p:spPr>
        <p:txBody>
          <a:bodyPr wrap="square" lIns="0" tIns="0" rIns="0" bIns="0" rtlCol="0" anchor="b">
            <a:noAutofit/>
          </a:bodyPr>
          <a:lstStyle/>
          <a:p>
            <a:pPr rtl="0"/>
            <a:r>
              <a:rPr kumimoji="0" lang="de-DE" sz="900" i="0" u="none" strike="noStrike" kern="1200" cap="none" spc="0" normalizeH="0" baseline="30000" dirty="0" err="1">
                <a:ln>
                  <a:noFill/>
                </a:ln>
                <a:solidFill>
                  <a:srgbClr val="000000"/>
                </a:solidFill>
                <a:effectLst/>
                <a:uLnTx/>
                <a:uFillTx/>
                <a:latin typeface="+mj-lt"/>
                <a:ea typeface="+mn-ea"/>
                <a:cs typeface="Arial" charset="0"/>
              </a:rPr>
              <a:t>a</a:t>
            </a:r>
            <a:r>
              <a:rPr kumimoji="0" lang="de-DE" sz="900" i="0" u="none" strike="noStrike" kern="1200" cap="none" spc="0" normalizeH="0" baseline="0" dirty="0" err="1">
                <a:ln>
                  <a:noFill/>
                </a:ln>
                <a:solidFill>
                  <a:srgbClr val="000000"/>
                </a:solidFill>
                <a:effectLst/>
                <a:uLnTx/>
                <a:uFillTx/>
                <a:latin typeface="+mj-lt"/>
                <a:ea typeface="+mn-ea"/>
                <a:cs typeface="Arial" charset="0"/>
              </a:rPr>
              <a:t>Ansprechen</a:t>
            </a:r>
            <a:r>
              <a:rPr kumimoji="0" lang="de-DE" sz="900" i="0" u="none" strike="noStrike" kern="1200" cap="none" spc="0" normalizeH="0" baseline="0" dirty="0">
                <a:ln>
                  <a:noFill/>
                </a:ln>
                <a:solidFill>
                  <a:srgbClr val="000000"/>
                </a:solidFill>
                <a:effectLst/>
                <a:uLnTx/>
                <a:uFillTx/>
                <a:latin typeface="+mj-lt"/>
                <a:ea typeface="+mn-ea"/>
                <a:cs typeface="Arial" charset="0"/>
              </a:rPr>
              <a:t> in Woche 12 von </a:t>
            </a:r>
            <a:r>
              <a:rPr lang="de-DE" sz="900" dirty="0">
                <a:solidFill>
                  <a:srgbClr val="000000"/>
                </a:solidFill>
                <a:latin typeface="+mj-lt"/>
                <a:cs typeface="Arial" charset="0"/>
              </a:rPr>
              <a:t>LUCENT-1 ist definiert als ≥2 Punkte und ≥30% Rückgang des MMS gegenüber Baseline mit RB = 0 oder 1 oder ≥1 Punkt Rückgang gegenüber Baseline. </a:t>
            </a:r>
            <a:r>
              <a:rPr lang="de-DE" sz="900" baseline="30000" dirty="0" err="1">
                <a:solidFill>
                  <a:srgbClr val="000000"/>
                </a:solidFill>
                <a:latin typeface="+mj-lt"/>
                <a:cs typeface="Arial" charset="0"/>
              </a:rPr>
              <a:t>b</a:t>
            </a:r>
            <a:r>
              <a:rPr kumimoji="0" lang="de-DE" sz="900" i="0" u="none" strike="noStrike" kern="1200" cap="none" spc="0" normalizeH="0" baseline="0" dirty="0" err="1">
                <a:ln>
                  <a:noFill/>
                </a:ln>
                <a:solidFill>
                  <a:srgbClr val="000000"/>
                </a:solidFill>
                <a:effectLst/>
                <a:uLnTx/>
                <a:uFillTx/>
                <a:latin typeface="+mj-lt"/>
                <a:ea typeface="+mn-ea"/>
              </a:rPr>
              <a:t>Einschließlich</a:t>
            </a:r>
            <a:r>
              <a:rPr kumimoji="0" lang="de-DE" sz="900" i="0" u="none" strike="noStrike" kern="1200" cap="none" spc="0" normalizeH="0" baseline="0" dirty="0">
                <a:ln>
                  <a:noFill/>
                </a:ln>
                <a:solidFill>
                  <a:srgbClr val="000000"/>
                </a:solidFill>
                <a:effectLst/>
                <a:uLnTx/>
                <a:uFillTx/>
                <a:latin typeface="+mj-lt"/>
                <a:ea typeface="+mn-ea"/>
              </a:rPr>
              <a:t> Patienten aus der Phase-II-Studie (AMAC); nicht dargestellt. </a:t>
            </a:r>
            <a:r>
              <a:rPr lang="de-DE" sz="900" dirty="0">
                <a:solidFill>
                  <a:srgbClr val="000000"/>
                </a:solidFill>
                <a:latin typeface="+mj-lt"/>
                <a:cs typeface="Arial" charset="0"/>
              </a:rPr>
              <a:t>MMS=Modifizierter Mayo Score; </a:t>
            </a:r>
            <a:r>
              <a:rPr kumimoji="0" lang="de-DE" sz="900" i="0" u="none" strike="noStrike" kern="1200" cap="none" spc="0" normalizeH="0" baseline="0" dirty="0">
                <a:ln>
                  <a:noFill/>
                </a:ln>
                <a:solidFill>
                  <a:srgbClr val="000000"/>
                </a:solidFill>
                <a:effectLst/>
                <a:uLnTx/>
                <a:uFillTx/>
                <a:latin typeface="+mj-lt"/>
                <a:ea typeface="+mn-ea"/>
                <a:cs typeface="Arial" charset="0"/>
              </a:rPr>
              <a:t>NR=</a:t>
            </a:r>
            <a:r>
              <a:rPr kumimoji="0" lang="de-DE" sz="900" i="0" u="none" strike="noStrike" kern="1200" cap="none" spc="0" normalizeH="0" baseline="0" dirty="0" err="1">
                <a:ln>
                  <a:noFill/>
                </a:ln>
                <a:solidFill>
                  <a:srgbClr val="000000"/>
                </a:solidFill>
                <a:effectLst/>
                <a:uLnTx/>
                <a:uFillTx/>
                <a:latin typeface="+mj-lt"/>
                <a:ea typeface="+mn-ea"/>
                <a:cs typeface="Arial" charset="0"/>
              </a:rPr>
              <a:t>Nonresponder</a:t>
            </a:r>
            <a:r>
              <a:rPr lang="de-DE" sz="900" dirty="0">
                <a:solidFill>
                  <a:srgbClr val="000000"/>
                </a:solidFill>
                <a:latin typeface="+mj-lt"/>
                <a:cs typeface="Arial" charset="0"/>
              </a:rPr>
              <a:t>; R=Responder; RB=</a:t>
            </a:r>
            <a:r>
              <a:rPr lang="de-DE" sz="900" dirty="0" err="1">
                <a:solidFill>
                  <a:srgbClr val="000000"/>
                </a:solidFill>
                <a:latin typeface="+mj-lt"/>
                <a:cs typeface="Arial" charset="0"/>
              </a:rPr>
              <a:t>Subscore</a:t>
            </a:r>
            <a:r>
              <a:rPr lang="de-DE" sz="900" dirty="0">
                <a:solidFill>
                  <a:srgbClr val="000000"/>
                </a:solidFill>
                <a:latin typeface="+mj-lt"/>
                <a:cs typeface="Arial" charset="0"/>
              </a:rPr>
              <a:t> für rektale Blutungen. </a:t>
            </a:r>
            <a:r>
              <a:rPr lang="de-DE" sz="900" dirty="0">
                <a:latin typeface="+mj-lt"/>
              </a:rPr>
              <a:t>Dubinsky M et al. Oral </a:t>
            </a:r>
            <a:r>
              <a:rPr lang="de-DE" sz="900" dirty="0" err="1">
                <a:latin typeface="+mj-lt"/>
              </a:rPr>
              <a:t>Presentation</a:t>
            </a:r>
            <a:r>
              <a:rPr lang="de-DE" sz="900" dirty="0">
                <a:latin typeface="+mj-lt"/>
              </a:rPr>
              <a:t> at Digestive Disease Week 2022</a:t>
            </a:r>
            <a:endParaRPr kumimoji="0" lang="de-DE" sz="900" i="0" u="none" strike="noStrike" kern="1200" cap="none" spc="0" normalizeH="0" baseline="0" dirty="0">
              <a:ln>
                <a:noFill/>
              </a:ln>
              <a:solidFill>
                <a:srgbClr val="000000"/>
              </a:solidFill>
              <a:effectLst/>
              <a:uLnTx/>
              <a:uFillTx/>
              <a:latin typeface="+mj-lt"/>
              <a:ea typeface="+mn-ea"/>
            </a:endParaRPr>
          </a:p>
        </p:txBody>
      </p:sp>
      <p:cxnSp>
        <p:nvCxnSpPr>
          <p:cNvPr id="9" name="Straight Connector 8" hidden="1">
            <a:extLst>
              <a:ext uri="{FF2B5EF4-FFF2-40B4-BE49-F238E27FC236}">
                <a16:creationId xmlns="" xmlns:a16="http://schemas.microsoft.com/office/drawing/2014/main" id="{854BF6CC-630A-4D80-793E-E27D5187C1BB}"/>
              </a:ext>
            </a:extLst>
          </p:cNvPr>
          <p:cNvCxnSpPr>
            <a:cxnSpLocks/>
            <a:endCxn id="5" idx="1"/>
          </p:cNvCxnSpPr>
          <p:nvPr/>
        </p:nvCxnSpPr>
        <p:spPr>
          <a:xfrm flipV="1">
            <a:off x="3227291" y="3695996"/>
            <a:ext cx="470454" cy="1600"/>
          </a:xfrm>
          <a:prstGeom prst="line">
            <a:avLst/>
          </a:prstGeom>
          <a:ln w="28575">
            <a:solidFill>
              <a:srgbClr val="E5D9C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hidden="1">
            <a:extLst>
              <a:ext uri="{FF2B5EF4-FFF2-40B4-BE49-F238E27FC236}">
                <a16:creationId xmlns="" xmlns:a16="http://schemas.microsoft.com/office/drawing/2014/main" id="{A898D1B3-BD89-4EEB-851B-B1C9DF42F512}"/>
              </a:ext>
            </a:extLst>
          </p:cNvPr>
          <p:cNvCxnSpPr>
            <a:cxnSpLocks/>
          </p:cNvCxnSpPr>
          <p:nvPr/>
        </p:nvCxnSpPr>
        <p:spPr>
          <a:xfrm>
            <a:off x="1040520" y="5409365"/>
            <a:ext cx="10648560"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hidden="1">
            <a:extLst>
              <a:ext uri="{FF2B5EF4-FFF2-40B4-BE49-F238E27FC236}">
                <a16:creationId xmlns="" xmlns:a16="http://schemas.microsoft.com/office/drawing/2014/main" id="{AF73CDBA-B0A1-4E36-9924-6285C12E0BE3}"/>
              </a:ext>
            </a:extLst>
          </p:cNvPr>
          <p:cNvCxnSpPr>
            <a:cxnSpLocks/>
            <a:stCxn id="57" idx="2"/>
            <a:endCxn id="61" idx="1"/>
          </p:cNvCxnSpPr>
          <p:nvPr/>
        </p:nvCxnSpPr>
        <p:spPr>
          <a:xfrm flipV="1">
            <a:off x="1005469" y="2979827"/>
            <a:ext cx="144230" cy="825859"/>
          </a:xfrm>
          <a:prstGeom prst="line">
            <a:avLst/>
          </a:prstGeom>
          <a:ln w="285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hidden="1">
            <a:extLst>
              <a:ext uri="{FF2B5EF4-FFF2-40B4-BE49-F238E27FC236}">
                <a16:creationId xmlns="" xmlns:a16="http://schemas.microsoft.com/office/drawing/2014/main" id="{2A45767C-EF14-49D1-A2D2-9735ECD73E55}"/>
              </a:ext>
            </a:extLst>
          </p:cNvPr>
          <p:cNvCxnSpPr>
            <a:cxnSpLocks/>
            <a:stCxn id="57" idx="2"/>
            <a:endCxn id="60" idx="1"/>
          </p:cNvCxnSpPr>
          <p:nvPr/>
        </p:nvCxnSpPr>
        <p:spPr>
          <a:xfrm>
            <a:off x="1005469" y="3805686"/>
            <a:ext cx="154863" cy="802528"/>
          </a:xfrm>
          <a:prstGeom prst="line">
            <a:avLst/>
          </a:prstGeom>
          <a:ln w="28575">
            <a:solidFill>
              <a:srgbClr val="D5D2CA"/>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hidden="1">
            <a:extLst>
              <a:ext uri="{FF2B5EF4-FFF2-40B4-BE49-F238E27FC236}">
                <a16:creationId xmlns="" xmlns:a16="http://schemas.microsoft.com/office/drawing/2014/main" id="{82ADF54E-4540-4625-9E32-11B51FB98E62}"/>
              </a:ext>
            </a:extLst>
          </p:cNvPr>
          <p:cNvCxnSpPr>
            <a:cxnSpLocks/>
            <a:stCxn id="14" idx="6"/>
            <a:endCxn id="30" idx="1"/>
          </p:cNvCxnSpPr>
          <p:nvPr/>
        </p:nvCxnSpPr>
        <p:spPr>
          <a:xfrm flipV="1">
            <a:off x="3233769" y="2274357"/>
            <a:ext cx="422143" cy="370669"/>
          </a:xfrm>
          <a:prstGeom prst="line">
            <a:avLst/>
          </a:prstGeom>
          <a:ln w="285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hidden="1">
            <a:extLst>
              <a:ext uri="{FF2B5EF4-FFF2-40B4-BE49-F238E27FC236}">
                <a16:creationId xmlns="" xmlns:a16="http://schemas.microsoft.com/office/drawing/2014/main" id="{D9D92CD5-E634-4942-AE92-6F0694E71B60}"/>
              </a:ext>
            </a:extLst>
          </p:cNvPr>
          <p:cNvCxnSpPr>
            <a:cxnSpLocks/>
            <a:stCxn id="14" idx="6"/>
            <a:endCxn id="26" idx="1"/>
          </p:cNvCxnSpPr>
          <p:nvPr/>
        </p:nvCxnSpPr>
        <p:spPr>
          <a:xfrm>
            <a:off x="3233769" y="2645026"/>
            <a:ext cx="422144" cy="370668"/>
          </a:xfrm>
          <a:prstGeom prst="line">
            <a:avLst/>
          </a:prstGeom>
          <a:ln w="28575">
            <a:solidFill>
              <a:srgbClr val="D5D2CA"/>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hidden="1">
            <a:extLst>
              <a:ext uri="{FF2B5EF4-FFF2-40B4-BE49-F238E27FC236}">
                <a16:creationId xmlns="" xmlns:a16="http://schemas.microsoft.com/office/drawing/2014/main" id="{381346FC-94F3-4080-913C-4B9A48DF3F38}"/>
              </a:ext>
            </a:extLst>
          </p:cNvPr>
          <p:cNvCxnSpPr>
            <a:cxnSpLocks/>
            <a:stCxn id="60" idx="3"/>
            <a:endCxn id="107" idx="2"/>
          </p:cNvCxnSpPr>
          <p:nvPr/>
        </p:nvCxnSpPr>
        <p:spPr>
          <a:xfrm flipV="1">
            <a:off x="2699910" y="4232996"/>
            <a:ext cx="245859" cy="375218"/>
          </a:xfrm>
          <a:prstGeom prst="line">
            <a:avLst/>
          </a:prstGeom>
          <a:ln w="28575">
            <a:solidFill>
              <a:srgbClr val="D5D2CA"/>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hidden="1">
            <a:extLst>
              <a:ext uri="{FF2B5EF4-FFF2-40B4-BE49-F238E27FC236}">
                <a16:creationId xmlns="" xmlns:a16="http://schemas.microsoft.com/office/drawing/2014/main" id="{D955C47B-C229-4CF3-A5D5-D5533D2740B6}"/>
              </a:ext>
            </a:extLst>
          </p:cNvPr>
          <p:cNvCxnSpPr>
            <a:cxnSpLocks/>
            <a:stCxn id="30" idx="3"/>
            <a:endCxn id="40" idx="1"/>
          </p:cNvCxnSpPr>
          <p:nvPr/>
        </p:nvCxnSpPr>
        <p:spPr>
          <a:xfrm>
            <a:off x="8550712" y="2274357"/>
            <a:ext cx="834147" cy="370669"/>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5" hidden="1">
            <a:extLst>
              <a:ext uri="{FF2B5EF4-FFF2-40B4-BE49-F238E27FC236}">
                <a16:creationId xmlns="" xmlns:a16="http://schemas.microsoft.com/office/drawing/2014/main" id="{0AA2467E-94F0-40E1-B6E4-24C0AAEC0BDD}"/>
              </a:ext>
            </a:extLst>
          </p:cNvPr>
          <p:cNvCxnSpPr>
            <a:cxnSpLocks/>
            <a:stCxn id="26" idx="3"/>
            <a:endCxn id="40" idx="1"/>
          </p:cNvCxnSpPr>
          <p:nvPr/>
        </p:nvCxnSpPr>
        <p:spPr>
          <a:xfrm flipV="1">
            <a:off x="8550713" y="2645026"/>
            <a:ext cx="834146" cy="370668"/>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2" name="Straight Connector 61" hidden="1">
            <a:extLst>
              <a:ext uri="{FF2B5EF4-FFF2-40B4-BE49-F238E27FC236}">
                <a16:creationId xmlns="" xmlns:a16="http://schemas.microsoft.com/office/drawing/2014/main" id="{AA6B0DFD-BD49-4AB6-9565-82D9A143429C}"/>
              </a:ext>
            </a:extLst>
          </p:cNvPr>
          <p:cNvCxnSpPr>
            <a:cxnSpLocks/>
            <a:stCxn id="61" idx="3"/>
            <a:endCxn id="14" idx="2"/>
          </p:cNvCxnSpPr>
          <p:nvPr/>
        </p:nvCxnSpPr>
        <p:spPr>
          <a:xfrm flipV="1">
            <a:off x="2689277" y="2645026"/>
            <a:ext cx="256492" cy="334801"/>
          </a:xfrm>
          <a:prstGeom prst="line">
            <a:avLst/>
          </a:prstGeom>
          <a:ln w="285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hidden="1">
            <a:extLst>
              <a:ext uri="{FF2B5EF4-FFF2-40B4-BE49-F238E27FC236}">
                <a16:creationId xmlns="" xmlns:a16="http://schemas.microsoft.com/office/drawing/2014/main" id="{6E1D71DB-08B1-4655-9B86-405DAFE07620}"/>
              </a:ext>
            </a:extLst>
          </p:cNvPr>
          <p:cNvCxnSpPr>
            <a:cxnSpLocks/>
            <a:stCxn id="61" idx="3"/>
            <a:endCxn id="72" idx="2"/>
          </p:cNvCxnSpPr>
          <p:nvPr/>
        </p:nvCxnSpPr>
        <p:spPr>
          <a:xfrm>
            <a:off x="2689277" y="2979827"/>
            <a:ext cx="256492" cy="731915"/>
          </a:xfrm>
          <a:prstGeom prst="line">
            <a:avLst/>
          </a:prstGeom>
          <a:ln w="285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hidden="1">
            <a:extLst>
              <a:ext uri="{FF2B5EF4-FFF2-40B4-BE49-F238E27FC236}">
                <a16:creationId xmlns="" xmlns:a16="http://schemas.microsoft.com/office/drawing/2014/main" id="{279329C8-2D96-47CA-ABE8-1A7041A2E3B0}"/>
              </a:ext>
            </a:extLst>
          </p:cNvPr>
          <p:cNvCxnSpPr>
            <a:cxnSpLocks/>
            <a:stCxn id="60" idx="3"/>
            <a:endCxn id="111" idx="2"/>
          </p:cNvCxnSpPr>
          <p:nvPr/>
        </p:nvCxnSpPr>
        <p:spPr>
          <a:xfrm>
            <a:off x="2699910" y="4608214"/>
            <a:ext cx="245859" cy="339713"/>
          </a:xfrm>
          <a:prstGeom prst="line">
            <a:avLst/>
          </a:prstGeom>
          <a:ln w="28575">
            <a:solidFill>
              <a:srgbClr val="D5D2CA"/>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hidden="1">
            <a:extLst>
              <a:ext uri="{FF2B5EF4-FFF2-40B4-BE49-F238E27FC236}">
                <a16:creationId xmlns="" xmlns:a16="http://schemas.microsoft.com/office/drawing/2014/main" id="{D4F4B4B3-240A-4A37-933D-B864C5554B74}"/>
              </a:ext>
            </a:extLst>
          </p:cNvPr>
          <p:cNvCxnSpPr>
            <a:cxnSpLocks/>
          </p:cNvCxnSpPr>
          <p:nvPr/>
        </p:nvCxnSpPr>
        <p:spPr>
          <a:xfrm>
            <a:off x="3749306" y="2767646"/>
            <a:ext cx="0" cy="10404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hidden="1">
            <a:extLst>
              <a:ext uri="{FF2B5EF4-FFF2-40B4-BE49-F238E27FC236}">
                <a16:creationId xmlns="" xmlns:a16="http://schemas.microsoft.com/office/drawing/2014/main" id="{700488D5-384F-424E-B05B-8A3E9FA84DF1}"/>
              </a:ext>
            </a:extLst>
          </p:cNvPr>
          <p:cNvCxnSpPr>
            <a:cxnSpLocks/>
          </p:cNvCxnSpPr>
          <p:nvPr/>
        </p:nvCxnSpPr>
        <p:spPr>
          <a:xfrm flipV="1">
            <a:off x="3749306" y="2417357"/>
            <a:ext cx="0" cy="10404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Connector 5" hidden="1">
            <a:extLst>
              <a:ext uri="{FF2B5EF4-FFF2-40B4-BE49-F238E27FC236}">
                <a16:creationId xmlns="" xmlns:a16="http://schemas.microsoft.com/office/drawing/2014/main" id="{5BF09B86-1AF9-22AD-070B-5108116632D6}"/>
              </a:ext>
            </a:extLst>
          </p:cNvPr>
          <p:cNvCxnSpPr>
            <a:cxnSpLocks/>
            <a:stCxn id="5" idx="3"/>
            <a:endCxn id="40" idx="1"/>
          </p:cNvCxnSpPr>
          <p:nvPr/>
        </p:nvCxnSpPr>
        <p:spPr>
          <a:xfrm flipV="1">
            <a:off x="8500880" y="2645026"/>
            <a:ext cx="883979" cy="1050970"/>
          </a:xfrm>
          <a:prstGeom prst="line">
            <a:avLst/>
          </a:prstGeom>
          <a:ln w="28575">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47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890422-13E1-40CC-B5A9-4C8EAB589963}"/>
              </a:ext>
            </a:extLst>
          </p:cNvPr>
          <p:cNvSpPr>
            <a:spLocks noGrp="1"/>
          </p:cNvSpPr>
          <p:nvPr>
            <p:ph type="title"/>
          </p:nvPr>
        </p:nvSpPr>
        <p:spPr/>
        <p:txBody>
          <a:bodyPr/>
          <a:lstStyle/>
          <a:p>
            <a:r>
              <a:rPr lang="en-US" dirty="0"/>
              <a:t>Overview</a:t>
            </a:r>
          </a:p>
        </p:txBody>
      </p:sp>
      <p:sp>
        <p:nvSpPr>
          <p:cNvPr id="7" name="Text Placeholder 6">
            <a:extLst>
              <a:ext uri="{FF2B5EF4-FFF2-40B4-BE49-F238E27FC236}">
                <a16:creationId xmlns="" xmlns:a16="http://schemas.microsoft.com/office/drawing/2014/main" id="{5EECFDB6-C60C-495C-8263-138C2BE61628}"/>
              </a:ext>
            </a:extLst>
          </p:cNvPr>
          <p:cNvSpPr>
            <a:spLocks noGrp="1"/>
          </p:cNvSpPr>
          <p:nvPr>
            <p:ph type="body" sz="quarter" idx="13"/>
          </p:nvPr>
        </p:nvSpPr>
        <p:spPr>
          <a:xfrm>
            <a:off x="458724" y="1646459"/>
            <a:ext cx="5157216" cy="509227"/>
          </a:xfrm>
        </p:spPr>
        <p:txBody>
          <a:bodyPr anchor="b"/>
          <a:lstStyle/>
          <a:p>
            <a:r>
              <a:rPr lang="en-US" sz="2000" dirty="0"/>
              <a:t>Program Disclosure</a:t>
            </a:r>
          </a:p>
        </p:txBody>
      </p:sp>
      <p:sp>
        <p:nvSpPr>
          <p:cNvPr id="5" name="Content Placeholder 4">
            <a:extLst>
              <a:ext uri="{FF2B5EF4-FFF2-40B4-BE49-F238E27FC236}">
                <a16:creationId xmlns="" xmlns:a16="http://schemas.microsoft.com/office/drawing/2014/main" id="{CA4AF809-CD6D-46BD-B51C-55F258F7DCB1}"/>
              </a:ext>
            </a:extLst>
          </p:cNvPr>
          <p:cNvSpPr>
            <a:spLocks noGrp="1"/>
          </p:cNvSpPr>
          <p:nvPr>
            <p:ph idx="16"/>
          </p:nvPr>
        </p:nvSpPr>
        <p:spPr>
          <a:xfrm>
            <a:off x="458724" y="2288051"/>
            <a:ext cx="4229390" cy="3608832"/>
          </a:xfrm>
        </p:spPr>
        <p:txBody>
          <a:bodyPr/>
          <a:lstStyle/>
          <a:p>
            <a:r>
              <a:rPr lang="en-US" dirty="0"/>
              <a:t>This program is sponsored by and presented on behalf of Eli Lilly and Company</a:t>
            </a:r>
          </a:p>
          <a:p>
            <a:endParaRPr lang="en-US" dirty="0"/>
          </a:p>
        </p:txBody>
      </p:sp>
      <p:sp>
        <p:nvSpPr>
          <p:cNvPr id="8" name="Text Placeholder 7">
            <a:extLst>
              <a:ext uri="{FF2B5EF4-FFF2-40B4-BE49-F238E27FC236}">
                <a16:creationId xmlns="" xmlns:a16="http://schemas.microsoft.com/office/drawing/2014/main" id="{DA550ED0-B886-460E-96FD-6C4D9405E6B2}"/>
              </a:ext>
            </a:extLst>
          </p:cNvPr>
          <p:cNvSpPr>
            <a:spLocks noGrp="1"/>
          </p:cNvSpPr>
          <p:nvPr>
            <p:ph type="body" sz="quarter" idx="18"/>
          </p:nvPr>
        </p:nvSpPr>
        <p:spPr>
          <a:xfrm>
            <a:off x="6217920" y="1646459"/>
            <a:ext cx="5157216" cy="509227"/>
          </a:xfrm>
        </p:spPr>
        <p:txBody>
          <a:bodyPr anchor="b"/>
          <a:lstStyle/>
          <a:p>
            <a:r>
              <a:rPr lang="en-US" sz="2000" dirty="0"/>
              <a:t>Addressing Questions</a:t>
            </a:r>
          </a:p>
        </p:txBody>
      </p:sp>
      <p:sp>
        <p:nvSpPr>
          <p:cNvPr id="6" name="Content Placeholder 5">
            <a:extLst>
              <a:ext uri="{FF2B5EF4-FFF2-40B4-BE49-F238E27FC236}">
                <a16:creationId xmlns="" xmlns:a16="http://schemas.microsoft.com/office/drawing/2014/main" id="{3C499B5E-03B3-4590-92F3-73B1D7448AF8}"/>
              </a:ext>
            </a:extLst>
          </p:cNvPr>
          <p:cNvSpPr>
            <a:spLocks noGrp="1"/>
          </p:cNvSpPr>
          <p:nvPr>
            <p:ph idx="17"/>
          </p:nvPr>
        </p:nvSpPr>
        <p:spPr>
          <a:xfrm>
            <a:off x="6217920" y="2288051"/>
            <a:ext cx="5157216" cy="3608832"/>
          </a:xfrm>
        </p:spPr>
        <p:txBody>
          <a:bodyPr/>
          <a:lstStyle/>
          <a:p>
            <a:pPr marL="177800" indent="-177800">
              <a:buClr>
                <a:schemeClr val="accent2"/>
              </a:buClr>
              <a:buSzPct val="150000"/>
              <a:buFont typeface="Arial" panose="020B0604020202020204" pitchFamily="34" charset="0"/>
              <a:buChar char="•"/>
            </a:pPr>
            <a:r>
              <a:rPr lang="en-US" dirty="0"/>
              <a:t>The goal of the program is to review information pertinent to the topic and answer your on-label questions</a:t>
            </a:r>
          </a:p>
          <a:p>
            <a:pPr marL="177800" indent="-177800">
              <a:buClr>
                <a:schemeClr val="accent2"/>
              </a:buClr>
              <a:buSzPct val="150000"/>
              <a:buFont typeface="Arial" panose="020B0604020202020204" pitchFamily="34" charset="0"/>
              <a:buChar char="•"/>
            </a:pPr>
            <a:r>
              <a:rPr lang="en-US" dirty="0"/>
              <a:t>Questions will be addressed during a question-and-answer session at the end of this presentation</a:t>
            </a:r>
          </a:p>
          <a:p>
            <a:pPr marL="177800" indent="-177800">
              <a:buClr>
                <a:schemeClr val="accent2"/>
              </a:buClr>
              <a:buSzPct val="150000"/>
              <a:buFont typeface="Arial" panose="020B0604020202020204" pitchFamily="34" charset="0"/>
              <a:buChar char="•"/>
            </a:pPr>
            <a:r>
              <a:rPr lang="en-US" dirty="0"/>
              <a:t>Off-label questions will be addressed individually at a later time</a:t>
            </a:r>
          </a:p>
          <a:p>
            <a:endParaRPr lang="en-US" dirty="0"/>
          </a:p>
        </p:txBody>
      </p:sp>
      <p:sp>
        <p:nvSpPr>
          <p:cNvPr id="3" name="TextBox 2">
            <a:extLst>
              <a:ext uri="{FF2B5EF4-FFF2-40B4-BE49-F238E27FC236}">
                <a16:creationId xmlns="" xmlns:a16="http://schemas.microsoft.com/office/drawing/2014/main" id="{59931E69-4549-6985-7A77-46764B3926FD}"/>
              </a:ext>
            </a:extLst>
          </p:cNvPr>
          <p:cNvSpPr txBox="1"/>
          <p:nvPr/>
        </p:nvSpPr>
        <p:spPr>
          <a:xfrm>
            <a:off x="11414589" y="6143946"/>
            <a:ext cx="0" cy="0"/>
          </a:xfrm>
          <a:prstGeom prst="rect">
            <a:avLst/>
          </a:prstGeom>
          <a:noFill/>
        </p:spPr>
        <p:txBody>
          <a:bodyPr wrap="none" lIns="0" tIns="0" rIns="0" bIns="0" rtlCol="0">
            <a:noAutofit/>
          </a:bodyPr>
          <a:lstStyle/>
          <a:p>
            <a:pPr algn="l"/>
            <a:endParaRPr lang="en-US" sz="1600" dirty="0"/>
          </a:p>
        </p:txBody>
      </p:sp>
    </p:spTree>
    <p:extLst>
      <p:ext uri="{BB962C8B-B14F-4D97-AF65-F5344CB8AC3E}">
        <p14:creationId xmlns:p14="http://schemas.microsoft.com/office/powerpoint/2010/main" val="1252778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vert="horz" wrap="square" lIns="0" tIns="10583" rIns="0" bIns="0" rtlCol="0">
            <a:spAutoFit/>
          </a:bodyPr>
          <a:lstStyle/>
          <a:p>
            <a:r>
              <a:rPr lang="en-GB" dirty="0"/>
              <a:t>LUCENT Program Design</a:t>
            </a:r>
          </a:p>
        </p:txBody>
      </p:sp>
      <p:sp>
        <p:nvSpPr>
          <p:cNvPr id="5" name="object 5"/>
          <p:cNvSpPr txBox="1"/>
          <p:nvPr/>
        </p:nvSpPr>
        <p:spPr>
          <a:xfrm>
            <a:off x="458724" y="1702737"/>
            <a:ext cx="818700" cy="225489"/>
          </a:xfrm>
          <a:prstGeom prst="rect">
            <a:avLst/>
          </a:prstGeom>
        </p:spPr>
        <p:txBody>
          <a:bodyPr vert="horz" wrap="square" lIns="0" tIns="13758" rIns="0" bIns="0" rtlCol="0">
            <a:spAutoFit/>
          </a:bodyPr>
          <a:lstStyle/>
          <a:p>
            <a:pPr marL="10583" defTabSz="761970">
              <a:spcBef>
                <a:spcPts val="108"/>
              </a:spcBef>
            </a:pPr>
            <a:r>
              <a:rPr sz="1375" b="1" spc="4" dirty="0">
                <a:latin typeface="Avenir Next LT Pro" panose="020B0504020202020204" pitchFamily="34" charset="0"/>
                <a:cs typeface="Arial"/>
              </a:rPr>
              <a:t>Week</a:t>
            </a:r>
            <a:r>
              <a:rPr sz="1375" b="1" spc="-42" dirty="0">
                <a:latin typeface="Avenir Next LT Pro" panose="020B0504020202020204" pitchFamily="34" charset="0"/>
                <a:cs typeface="Arial"/>
              </a:rPr>
              <a:t> </a:t>
            </a:r>
            <a:r>
              <a:rPr sz="1375" b="1" spc="12" dirty="0">
                <a:latin typeface="Avenir Next LT Pro" panose="020B0504020202020204" pitchFamily="34" charset="0"/>
                <a:cs typeface="Arial"/>
              </a:rPr>
              <a:t>0</a:t>
            </a:r>
            <a:endParaRPr sz="1375" dirty="0">
              <a:latin typeface="Avenir Next LT Pro" panose="020B0504020202020204" pitchFamily="34" charset="0"/>
              <a:cs typeface="Arial"/>
            </a:endParaRPr>
          </a:p>
        </p:txBody>
      </p:sp>
      <p:sp>
        <p:nvSpPr>
          <p:cNvPr id="23" name="object 23"/>
          <p:cNvSpPr txBox="1"/>
          <p:nvPr/>
        </p:nvSpPr>
        <p:spPr>
          <a:xfrm>
            <a:off x="887663" y="2274275"/>
            <a:ext cx="2628000" cy="684000"/>
          </a:xfrm>
          <a:prstGeom prst="rect">
            <a:avLst/>
          </a:prstGeom>
          <a:solidFill>
            <a:srgbClr val="9D909F"/>
          </a:solidFill>
        </p:spPr>
        <p:txBody>
          <a:bodyPr vert="horz" wrap="square" lIns="36000" tIns="36000" rIns="36000" bIns="36000" rtlCol="0" anchor="ctr">
            <a:noAutofit/>
          </a:bodyPr>
          <a:lstStyle/>
          <a:p>
            <a:pPr algn="ctr" defTabSz="761970">
              <a:spcBef>
                <a:spcPts val="954"/>
              </a:spcBef>
            </a:pPr>
            <a:r>
              <a:rPr lang="en-GB" b="1" spc="12" dirty="0">
                <a:solidFill>
                  <a:schemeClr val="bg1"/>
                </a:solidFill>
                <a:latin typeface="Avenir Next LT Pro" panose="020B0504020202020204" pitchFamily="34" charset="0"/>
                <a:cs typeface="Arial"/>
              </a:rPr>
              <a:t>LUCENT-1</a:t>
            </a:r>
            <a:r>
              <a:rPr b="1" spc="-33" dirty="0">
                <a:solidFill>
                  <a:schemeClr val="bg1"/>
                </a:solidFill>
                <a:latin typeface="Avenir Next LT Pro" panose="020B0504020202020204" pitchFamily="34" charset="0"/>
                <a:cs typeface="Arial"/>
              </a:rPr>
              <a:t> </a:t>
            </a:r>
            <a:r>
              <a:rPr b="1" spc="8" dirty="0">
                <a:solidFill>
                  <a:schemeClr val="bg1"/>
                </a:solidFill>
                <a:latin typeface="Avenir Next LT Pro" panose="020B0504020202020204" pitchFamily="34" charset="0"/>
                <a:cs typeface="Arial"/>
              </a:rPr>
              <a:t>(AMAN)</a:t>
            </a:r>
            <a:endParaRPr lang="en-GB" b="1" spc="8" dirty="0">
              <a:solidFill>
                <a:schemeClr val="bg1"/>
              </a:solidFill>
              <a:latin typeface="Avenir Next LT Pro" panose="020B0504020202020204" pitchFamily="34" charset="0"/>
              <a:cs typeface="Arial"/>
            </a:endParaRPr>
          </a:p>
        </p:txBody>
      </p:sp>
      <p:sp>
        <p:nvSpPr>
          <p:cNvPr id="22" name="object 22"/>
          <p:cNvSpPr txBox="1"/>
          <p:nvPr/>
        </p:nvSpPr>
        <p:spPr>
          <a:xfrm>
            <a:off x="887663" y="3283954"/>
            <a:ext cx="2627630" cy="900000"/>
          </a:xfrm>
          <a:prstGeom prst="rect">
            <a:avLst/>
          </a:prstGeom>
          <a:solidFill>
            <a:srgbClr val="D7D2D9"/>
          </a:solidFill>
        </p:spPr>
        <p:txBody>
          <a:bodyPr vert="horz" wrap="square" lIns="36000" tIns="36000" rIns="36000" bIns="36000" rtlCol="0" anchor="ctr">
            <a:noAutofit/>
          </a:bodyPr>
          <a:lstStyle/>
          <a:p>
            <a:pPr marL="107417" marR="166152" indent="1587" algn="ctr" defTabSz="761970">
              <a:spcAft>
                <a:spcPts val="600"/>
              </a:spcAft>
            </a:pPr>
            <a:r>
              <a:rPr sz="1600" b="1" dirty="0">
                <a:latin typeface="Avenir Next LT Pro" panose="020B0504020202020204" pitchFamily="34" charset="0"/>
                <a:cs typeface="Arial"/>
              </a:rPr>
              <a:t>Induction Study  </a:t>
            </a:r>
            <a:r>
              <a:rPr lang="en-US" sz="1500" b="1" dirty="0">
                <a:latin typeface="Avenir Next LT Pro" panose="020B0504020202020204" pitchFamily="34" charset="0"/>
                <a:cs typeface="Arial"/>
              </a:rPr>
              <a:t/>
            </a:r>
            <a:br>
              <a:rPr lang="en-US" sz="1500" b="1" dirty="0">
                <a:latin typeface="Avenir Next LT Pro" panose="020B0504020202020204" pitchFamily="34" charset="0"/>
                <a:cs typeface="Arial"/>
              </a:rPr>
            </a:br>
            <a:r>
              <a:rPr lang="pl-PL" sz="1600" spc="-4" dirty="0">
                <a:latin typeface="Avenir Next LT Pro" panose="020B0504020202020204" pitchFamily="34" charset="0"/>
                <a:cs typeface="Arial"/>
              </a:rPr>
              <a:t>MIRI 300 mg IV Q4W</a:t>
            </a:r>
            <a:r>
              <a:rPr lang="en-US" sz="1600" spc="-4" dirty="0">
                <a:latin typeface="Avenir Next LT Pro" panose="020B0504020202020204" pitchFamily="34" charset="0"/>
                <a:cs typeface="Arial"/>
              </a:rPr>
              <a:t/>
            </a:r>
            <a:br>
              <a:rPr lang="en-US" sz="1600" spc="-4" dirty="0">
                <a:latin typeface="Avenir Next LT Pro" panose="020B0504020202020204" pitchFamily="34" charset="0"/>
                <a:cs typeface="Arial"/>
              </a:rPr>
            </a:br>
            <a:r>
              <a:rPr lang="en-US" sz="1600" spc="-4" dirty="0">
                <a:latin typeface="Avenir Next LT Pro" panose="020B0504020202020204" pitchFamily="34" charset="0"/>
                <a:cs typeface="Arial"/>
              </a:rPr>
              <a:t>PBO</a:t>
            </a:r>
            <a:r>
              <a:rPr sz="1600" spc="-4" dirty="0">
                <a:latin typeface="Avenir Next LT Pro" panose="020B0504020202020204" pitchFamily="34" charset="0"/>
                <a:cs typeface="Arial"/>
              </a:rPr>
              <a:t> </a:t>
            </a:r>
            <a:r>
              <a:rPr lang="en-US" sz="1600" spc="-4" dirty="0">
                <a:latin typeface="Avenir Next LT Pro" panose="020B0504020202020204" pitchFamily="34" charset="0"/>
                <a:cs typeface="Arial"/>
              </a:rPr>
              <a:t>IV </a:t>
            </a:r>
            <a:r>
              <a:rPr sz="1600" dirty="0">
                <a:latin typeface="Avenir Next LT Pro" panose="020B0504020202020204" pitchFamily="34" charset="0"/>
                <a:cs typeface="Arial"/>
              </a:rPr>
              <a:t>Q4W</a:t>
            </a:r>
            <a:endParaRPr sz="1500" dirty="0">
              <a:latin typeface="Avenir Next LT Pro" panose="020B0504020202020204" pitchFamily="34" charset="0"/>
              <a:cs typeface="Arial"/>
            </a:endParaRPr>
          </a:p>
        </p:txBody>
      </p:sp>
      <p:sp>
        <p:nvSpPr>
          <p:cNvPr id="15" name="object 15"/>
          <p:cNvSpPr txBox="1"/>
          <p:nvPr/>
        </p:nvSpPr>
        <p:spPr>
          <a:xfrm>
            <a:off x="3564926" y="2864417"/>
            <a:ext cx="1019027" cy="532646"/>
          </a:xfrm>
          <a:prstGeom prst="rect">
            <a:avLst/>
          </a:prstGeom>
        </p:spPr>
        <p:txBody>
          <a:bodyPr vert="horz" wrap="square" lIns="0" tIns="9525" rIns="0" bIns="0" rtlCol="0">
            <a:spAutoFit/>
          </a:bodyPr>
          <a:lstStyle/>
          <a:p>
            <a:pPr marR="4233" defTabSz="761970">
              <a:lnSpc>
                <a:spcPct val="102899"/>
              </a:lnSpc>
              <a:spcBef>
                <a:spcPts val="75"/>
              </a:spcBef>
            </a:pPr>
            <a:r>
              <a:rPr sz="1100" spc="12" dirty="0">
                <a:latin typeface="Avenir Next LT Pro" panose="020B0504020202020204" pitchFamily="34" charset="0"/>
                <a:cs typeface="Arial"/>
              </a:rPr>
              <a:t>Responders</a:t>
            </a:r>
            <a:r>
              <a:rPr lang="en-US" sz="1100" spc="12" dirty="0">
                <a:latin typeface="Avenir Next LT Pro" panose="020B0504020202020204" pitchFamily="34" charset="0"/>
                <a:cs typeface="Arial"/>
              </a:rPr>
              <a:t>:</a:t>
            </a:r>
            <a:br>
              <a:rPr lang="en-US" sz="1100" spc="12" dirty="0">
                <a:latin typeface="Avenir Next LT Pro" panose="020B0504020202020204" pitchFamily="34" charset="0"/>
                <a:cs typeface="Arial"/>
              </a:rPr>
            </a:br>
            <a:r>
              <a:rPr sz="1100" spc="12" dirty="0">
                <a:latin typeface="Avenir Next LT Pro" panose="020B0504020202020204" pitchFamily="34" charset="0"/>
                <a:cs typeface="Arial"/>
              </a:rPr>
              <a:t>Rando</a:t>
            </a:r>
            <a:r>
              <a:rPr sz="1100" spc="21" dirty="0">
                <a:latin typeface="Avenir Next LT Pro" panose="020B0504020202020204" pitchFamily="34" charset="0"/>
                <a:cs typeface="Arial"/>
              </a:rPr>
              <a:t>m</a:t>
            </a:r>
            <a:r>
              <a:rPr sz="1100" spc="4" dirty="0">
                <a:latin typeface="Avenir Next LT Pro" panose="020B0504020202020204" pitchFamily="34" charset="0"/>
                <a:cs typeface="Arial"/>
              </a:rPr>
              <a:t>i</a:t>
            </a:r>
            <a:r>
              <a:rPr sz="1100" spc="-4" dirty="0">
                <a:latin typeface="Avenir Next LT Pro" panose="020B0504020202020204" pitchFamily="34" charset="0"/>
                <a:cs typeface="Arial"/>
              </a:rPr>
              <a:t>z</a:t>
            </a:r>
            <a:r>
              <a:rPr sz="1100" spc="8" dirty="0">
                <a:latin typeface="Avenir Next LT Pro" panose="020B0504020202020204" pitchFamily="34" charset="0"/>
                <a:cs typeface="Arial"/>
              </a:rPr>
              <a:t>ed  </a:t>
            </a:r>
            <a:r>
              <a:rPr sz="1100" spc="12" dirty="0">
                <a:latin typeface="Avenir Next LT Pro" panose="020B0504020202020204" pitchFamily="34" charset="0"/>
                <a:cs typeface="Arial"/>
              </a:rPr>
              <a:t>Withdrawal</a:t>
            </a:r>
            <a:endParaRPr sz="1100" dirty="0">
              <a:latin typeface="Avenir Next LT Pro" panose="020B0504020202020204" pitchFamily="34" charset="0"/>
              <a:cs typeface="Arial"/>
            </a:endParaRPr>
          </a:p>
        </p:txBody>
      </p:sp>
      <p:sp>
        <p:nvSpPr>
          <p:cNvPr id="16" name="object 16"/>
          <p:cNvSpPr txBox="1"/>
          <p:nvPr/>
        </p:nvSpPr>
        <p:spPr>
          <a:xfrm>
            <a:off x="2475321" y="4458925"/>
            <a:ext cx="1429068" cy="421388"/>
          </a:xfrm>
          <a:prstGeom prst="rect">
            <a:avLst/>
          </a:prstGeom>
        </p:spPr>
        <p:txBody>
          <a:bodyPr vert="horz" wrap="square" lIns="36000" tIns="36000" rIns="36000" bIns="36000" rtlCol="0">
            <a:spAutoFit/>
          </a:bodyPr>
          <a:lstStyle/>
          <a:p>
            <a:pPr marR="4233" algn="r" defTabSz="761970">
              <a:lnSpc>
                <a:spcPct val="102899"/>
              </a:lnSpc>
            </a:pPr>
            <a:r>
              <a:rPr sz="1100" spc="12" dirty="0" err="1">
                <a:latin typeface="Avenir Next LT Pro" panose="020B0504020202020204" pitchFamily="34" charset="0"/>
                <a:cs typeface="Arial"/>
              </a:rPr>
              <a:t>No</a:t>
            </a:r>
            <a:r>
              <a:rPr sz="1100" spc="8" dirty="0" err="1">
                <a:latin typeface="Avenir Next LT Pro" panose="020B0504020202020204" pitchFamily="34" charset="0"/>
                <a:cs typeface="Arial"/>
              </a:rPr>
              <a:t>n</a:t>
            </a:r>
            <a:r>
              <a:rPr lang="en-US" sz="1100" spc="8" dirty="0" err="1">
                <a:latin typeface="Avenir Next LT Pro" panose="020B0504020202020204" pitchFamily="34" charset="0"/>
                <a:cs typeface="Arial"/>
              </a:rPr>
              <a:t>r</a:t>
            </a:r>
            <a:r>
              <a:rPr sz="1100" spc="12" dirty="0" err="1">
                <a:latin typeface="Avenir Next LT Pro" panose="020B0504020202020204" pitchFamily="34" charset="0"/>
                <a:cs typeface="Arial"/>
              </a:rPr>
              <a:t>espon</a:t>
            </a:r>
            <a:r>
              <a:rPr sz="1100" spc="8" dirty="0" err="1">
                <a:latin typeface="Avenir Next LT Pro" panose="020B0504020202020204" pitchFamily="34" charset="0"/>
                <a:cs typeface="Arial"/>
              </a:rPr>
              <a:t>ders</a:t>
            </a:r>
            <a:r>
              <a:rPr lang="en-US" sz="1100" spc="8" dirty="0">
                <a:latin typeface="Avenir Next LT Pro" panose="020B0504020202020204" pitchFamily="34" charset="0"/>
                <a:cs typeface="Arial"/>
              </a:rPr>
              <a:t>:</a:t>
            </a:r>
            <a:r>
              <a:rPr sz="1100" spc="8" dirty="0">
                <a:latin typeface="Avenir Next LT Pro" panose="020B0504020202020204" pitchFamily="34" charset="0"/>
                <a:cs typeface="Arial"/>
              </a:rPr>
              <a:t>  Extended</a:t>
            </a:r>
            <a:r>
              <a:rPr sz="1100" spc="-37" dirty="0">
                <a:latin typeface="Avenir Next LT Pro" panose="020B0504020202020204" pitchFamily="34" charset="0"/>
                <a:cs typeface="Arial"/>
              </a:rPr>
              <a:t> </a:t>
            </a:r>
            <a:r>
              <a:rPr lang="en-US" sz="1100" spc="4" dirty="0">
                <a:latin typeface="Avenir Next LT Pro" panose="020B0504020202020204" pitchFamily="34" charset="0"/>
                <a:cs typeface="Arial"/>
              </a:rPr>
              <a:t>I</a:t>
            </a:r>
            <a:r>
              <a:rPr sz="1100" spc="4" dirty="0">
                <a:latin typeface="Avenir Next LT Pro" panose="020B0504020202020204" pitchFamily="34" charset="0"/>
                <a:cs typeface="Arial"/>
              </a:rPr>
              <a:t>nduction</a:t>
            </a:r>
            <a:endParaRPr sz="1100" dirty="0">
              <a:latin typeface="Avenir Next LT Pro" panose="020B0504020202020204" pitchFamily="34" charset="0"/>
              <a:cs typeface="Arial"/>
            </a:endParaRPr>
          </a:p>
        </p:txBody>
      </p:sp>
      <p:sp>
        <p:nvSpPr>
          <p:cNvPr id="6" name="object 6"/>
          <p:cNvSpPr txBox="1"/>
          <p:nvPr/>
        </p:nvSpPr>
        <p:spPr>
          <a:xfrm>
            <a:off x="3720699" y="1702208"/>
            <a:ext cx="946237" cy="225489"/>
          </a:xfrm>
          <a:prstGeom prst="rect">
            <a:avLst/>
          </a:prstGeom>
        </p:spPr>
        <p:txBody>
          <a:bodyPr vert="horz" wrap="square" lIns="0" tIns="13758" rIns="0" bIns="0" rtlCol="0">
            <a:spAutoFit/>
          </a:bodyPr>
          <a:lstStyle/>
          <a:p>
            <a:pPr marL="10583" defTabSz="761970">
              <a:spcBef>
                <a:spcPts val="108"/>
              </a:spcBef>
            </a:pPr>
            <a:r>
              <a:rPr sz="1375" b="1" spc="4" dirty="0">
                <a:latin typeface="Avenir Next LT Pro" panose="020B0504020202020204" pitchFamily="34" charset="0"/>
                <a:cs typeface="Arial"/>
              </a:rPr>
              <a:t>Week</a:t>
            </a:r>
            <a:r>
              <a:rPr sz="1375" b="1" spc="-37" dirty="0">
                <a:latin typeface="Avenir Next LT Pro" panose="020B0504020202020204" pitchFamily="34" charset="0"/>
                <a:cs typeface="Arial"/>
              </a:rPr>
              <a:t> </a:t>
            </a:r>
            <a:r>
              <a:rPr sz="1375" b="1" spc="12" dirty="0">
                <a:latin typeface="Avenir Next LT Pro" panose="020B0504020202020204" pitchFamily="34" charset="0"/>
                <a:cs typeface="Arial"/>
              </a:rPr>
              <a:t>12</a:t>
            </a:r>
            <a:endParaRPr sz="1375" dirty="0">
              <a:latin typeface="Avenir Next LT Pro" panose="020B0504020202020204" pitchFamily="34" charset="0"/>
              <a:cs typeface="Arial"/>
            </a:endParaRPr>
          </a:p>
        </p:txBody>
      </p:sp>
      <p:sp>
        <p:nvSpPr>
          <p:cNvPr id="8" name="object 8"/>
          <p:cNvSpPr txBox="1"/>
          <p:nvPr/>
        </p:nvSpPr>
        <p:spPr>
          <a:xfrm>
            <a:off x="4498272" y="2274275"/>
            <a:ext cx="2628000" cy="684000"/>
          </a:xfrm>
          <a:prstGeom prst="rect">
            <a:avLst/>
          </a:prstGeom>
          <a:solidFill>
            <a:srgbClr val="00B5CF"/>
          </a:solidFill>
        </p:spPr>
        <p:txBody>
          <a:bodyPr vert="horz" wrap="square" lIns="36000" tIns="36000" rIns="36000" bIns="36000" rtlCol="0" anchor="ctr">
            <a:noAutofit/>
          </a:bodyPr>
          <a:lstStyle/>
          <a:p>
            <a:pPr algn="ctr" defTabSz="761970">
              <a:spcBef>
                <a:spcPts val="567"/>
              </a:spcBef>
            </a:pPr>
            <a:r>
              <a:rPr lang="en-GB" b="1" spc="-4" dirty="0">
                <a:solidFill>
                  <a:schemeClr val="bg1"/>
                </a:solidFill>
                <a:latin typeface="Avenir Next LT Pro" panose="020B0504020202020204" pitchFamily="34" charset="0"/>
                <a:cs typeface="Arial"/>
              </a:rPr>
              <a:t>LUCENT-2</a:t>
            </a:r>
            <a:r>
              <a:rPr b="1" spc="-29" dirty="0">
                <a:solidFill>
                  <a:schemeClr val="bg1"/>
                </a:solidFill>
                <a:latin typeface="Avenir Next LT Pro" panose="020B0504020202020204" pitchFamily="34" charset="0"/>
                <a:cs typeface="Arial"/>
              </a:rPr>
              <a:t> </a:t>
            </a:r>
            <a:r>
              <a:rPr b="1" dirty="0">
                <a:solidFill>
                  <a:schemeClr val="bg1"/>
                </a:solidFill>
                <a:latin typeface="Avenir Next LT Pro" panose="020B0504020202020204" pitchFamily="34" charset="0"/>
                <a:cs typeface="Arial"/>
              </a:rPr>
              <a:t>(AMBG)</a:t>
            </a:r>
            <a:endParaRPr dirty="0">
              <a:solidFill>
                <a:schemeClr val="bg1"/>
              </a:solidFill>
              <a:latin typeface="Avenir Next LT Pro" panose="020B0504020202020204" pitchFamily="34" charset="0"/>
              <a:cs typeface="Arial"/>
            </a:endParaRPr>
          </a:p>
        </p:txBody>
      </p:sp>
      <p:sp>
        <p:nvSpPr>
          <p:cNvPr id="3" name="object 3"/>
          <p:cNvSpPr/>
          <p:nvPr/>
        </p:nvSpPr>
        <p:spPr>
          <a:xfrm>
            <a:off x="4498272" y="3283954"/>
            <a:ext cx="2628000" cy="900000"/>
          </a:xfrm>
          <a:custGeom>
            <a:avLst/>
            <a:gdLst/>
            <a:ahLst/>
            <a:cxnLst/>
            <a:rect l="l" t="t" r="r" b="b"/>
            <a:pathLst>
              <a:path w="3070859" h="1471929">
                <a:moveTo>
                  <a:pt x="0" y="1471422"/>
                </a:moveTo>
                <a:lnTo>
                  <a:pt x="3070860" y="1471422"/>
                </a:lnTo>
                <a:lnTo>
                  <a:pt x="3070860" y="0"/>
                </a:lnTo>
                <a:lnTo>
                  <a:pt x="0" y="0"/>
                </a:lnTo>
                <a:lnTo>
                  <a:pt x="0" y="1471422"/>
                </a:lnTo>
                <a:close/>
              </a:path>
            </a:pathLst>
          </a:custGeom>
          <a:solidFill>
            <a:srgbClr val="00B5CF">
              <a:alpha val="30196"/>
            </a:srgbClr>
          </a:solidFill>
        </p:spPr>
        <p:txBody>
          <a:bodyPr wrap="square" lIns="0" tIns="0" rIns="0" bIns="0" rtlCol="0" anchor="ctr"/>
          <a:lstStyle/>
          <a:p>
            <a:pPr marR="121174" lvl="0" indent="4233" algn="ctr" defTabSz="761970" rtl="0" eaLnBrk="1" fontAlgn="auto" latinLnBrk="0" hangingPunct="1">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a:rPr>
              <a:t>Maintenance Study</a:t>
            </a:r>
            <a:r>
              <a:rPr kumimoji="0" lang="en-US" sz="1667"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a:rPr>
              <a:t> </a:t>
            </a:r>
            <a:br>
              <a:rPr kumimoji="0" lang="en-US" sz="1667"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a:rPr>
            </a:br>
            <a:r>
              <a:rPr kumimoji="0" lang="en-US" sz="1600" b="0" i="0" u="none" strike="noStrike" kern="1200" cap="none" spc="-4" normalizeH="0" baseline="0" noProof="0" dirty="0">
                <a:ln>
                  <a:noFill/>
                </a:ln>
                <a:solidFill>
                  <a:srgbClr val="000000"/>
                </a:solidFill>
                <a:effectLst/>
                <a:uLnTx/>
                <a:uFillTx/>
                <a:latin typeface="Avenir Next LT Pro" panose="020B0504020202020204" pitchFamily="34" charset="0"/>
                <a:ea typeface="+mn-ea"/>
                <a:cs typeface="Arial"/>
              </a:rPr>
              <a:t>MIRI 200 mg SC Q4W</a:t>
            </a:r>
            <a:br>
              <a:rPr kumimoji="0" lang="en-US" sz="1600" b="0" i="0" u="none" strike="noStrike" kern="1200" cap="none" spc="-4" normalizeH="0" baseline="0" noProof="0" dirty="0">
                <a:ln>
                  <a:noFill/>
                </a:ln>
                <a:solidFill>
                  <a:srgbClr val="000000"/>
                </a:solidFill>
                <a:effectLst/>
                <a:uLnTx/>
                <a:uFillTx/>
                <a:latin typeface="Avenir Next LT Pro" panose="020B0504020202020204" pitchFamily="34" charset="0"/>
                <a:ea typeface="+mn-ea"/>
                <a:cs typeface="Arial"/>
              </a:rPr>
            </a:br>
            <a:r>
              <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a:rPr>
              <a:t>PBO SC Q4W</a:t>
            </a:r>
            <a:endParaRPr kumimoji="0" lang="en-US" sz="1667"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Arial"/>
            </a:endParaRPr>
          </a:p>
        </p:txBody>
      </p:sp>
      <p:sp>
        <p:nvSpPr>
          <p:cNvPr id="13" name="object 13"/>
          <p:cNvSpPr txBox="1"/>
          <p:nvPr/>
        </p:nvSpPr>
        <p:spPr>
          <a:xfrm>
            <a:off x="4498272" y="4637063"/>
            <a:ext cx="2628000" cy="725574"/>
          </a:xfrm>
          <a:prstGeom prst="rect">
            <a:avLst/>
          </a:prstGeom>
          <a:solidFill>
            <a:srgbClr val="00B5CF">
              <a:alpha val="30196"/>
            </a:srgbClr>
          </a:solidFill>
        </p:spPr>
        <p:txBody>
          <a:bodyPr vert="horz" wrap="square" lIns="36000" tIns="36000" rIns="36000" bIns="36000" rtlCol="0">
            <a:spAutoFit/>
          </a:bodyPr>
          <a:lstStyle/>
          <a:p>
            <a:pPr marL="246582" marR="235999" indent="-4233" algn="ctr" defTabSz="761970">
              <a:lnSpc>
                <a:spcPct val="100800"/>
              </a:lnSpc>
              <a:spcBef>
                <a:spcPts val="271"/>
              </a:spcBef>
            </a:pPr>
            <a:r>
              <a:rPr sz="1400" dirty="0">
                <a:latin typeface="Avenir Next LT Pro" panose="020B0504020202020204" pitchFamily="34" charset="0"/>
                <a:cs typeface="Arial"/>
              </a:rPr>
              <a:t>Extended Induction/</a:t>
            </a:r>
            <a:r>
              <a:rPr lang="en-US" sz="1400" dirty="0">
                <a:latin typeface="Avenir Next LT Pro" panose="020B0504020202020204" pitchFamily="34" charset="0"/>
                <a:cs typeface="Arial"/>
              </a:rPr>
              <a:t/>
            </a:r>
            <a:br>
              <a:rPr lang="en-US" sz="1400" dirty="0">
                <a:latin typeface="Avenir Next LT Pro" panose="020B0504020202020204" pitchFamily="34" charset="0"/>
                <a:cs typeface="Arial"/>
              </a:rPr>
            </a:br>
            <a:r>
              <a:rPr sz="1400" dirty="0">
                <a:latin typeface="Avenir Next LT Pro" panose="020B0504020202020204" pitchFamily="34" charset="0"/>
                <a:cs typeface="Arial"/>
              </a:rPr>
              <a:t>Open</a:t>
            </a:r>
            <a:r>
              <a:rPr lang="en-US" sz="1400" dirty="0">
                <a:latin typeface="Avenir Next LT Pro" panose="020B0504020202020204" pitchFamily="34" charset="0"/>
                <a:cs typeface="Arial"/>
              </a:rPr>
              <a:t>-</a:t>
            </a:r>
            <a:r>
              <a:rPr sz="1400" dirty="0">
                <a:latin typeface="Avenir Next LT Pro" panose="020B0504020202020204" pitchFamily="34" charset="0"/>
                <a:cs typeface="Arial"/>
              </a:rPr>
              <a:t>Label Maintenance </a:t>
            </a:r>
            <a:r>
              <a:rPr lang="en-GB" sz="1400" spc="4" dirty="0">
                <a:latin typeface="Avenir Next LT Pro" panose="020B0504020202020204" pitchFamily="34" charset="0"/>
                <a:cs typeface="Arial"/>
              </a:rPr>
              <a:t>A</a:t>
            </a:r>
            <a:r>
              <a:rPr sz="1400" spc="4" dirty="0">
                <a:latin typeface="Avenir Next LT Pro" panose="020B0504020202020204" pitchFamily="34" charset="0"/>
                <a:cs typeface="Arial"/>
              </a:rPr>
              <a:t>rm </a:t>
            </a:r>
            <a:r>
              <a:rPr lang="en-US" sz="1400" spc="4" dirty="0">
                <a:latin typeface="Avenir Next LT Pro" panose="020B0504020202020204" pitchFamily="34" charset="0"/>
                <a:cs typeface="Arial"/>
              </a:rPr>
              <a:t>w</a:t>
            </a:r>
            <a:r>
              <a:rPr sz="1400" spc="-4" dirty="0">
                <a:latin typeface="Avenir Next LT Pro" panose="020B0504020202020204" pitchFamily="34" charset="0"/>
                <a:cs typeface="Arial"/>
              </a:rPr>
              <a:t>ithin</a:t>
            </a:r>
            <a:r>
              <a:rPr sz="1400" spc="-67" dirty="0">
                <a:latin typeface="Avenir Next LT Pro" panose="020B0504020202020204" pitchFamily="34" charset="0"/>
                <a:cs typeface="Arial"/>
              </a:rPr>
              <a:t> </a:t>
            </a:r>
            <a:r>
              <a:rPr sz="1400" b="1" spc="-4" dirty="0">
                <a:latin typeface="Avenir Next LT Pro" panose="020B0504020202020204" pitchFamily="34" charset="0"/>
                <a:cs typeface="Arial"/>
              </a:rPr>
              <a:t>AMBG</a:t>
            </a:r>
            <a:endParaRPr sz="1400" dirty="0">
              <a:latin typeface="Avenir Next LT Pro" panose="020B0504020202020204" pitchFamily="34" charset="0"/>
              <a:cs typeface="Arial"/>
            </a:endParaRPr>
          </a:p>
        </p:txBody>
      </p:sp>
      <p:sp>
        <p:nvSpPr>
          <p:cNvPr id="10" name="object 10"/>
          <p:cNvSpPr txBox="1"/>
          <p:nvPr/>
        </p:nvSpPr>
        <p:spPr>
          <a:xfrm>
            <a:off x="7222803" y="1701467"/>
            <a:ext cx="946237" cy="225489"/>
          </a:xfrm>
          <a:prstGeom prst="rect">
            <a:avLst/>
          </a:prstGeom>
        </p:spPr>
        <p:txBody>
          <a:bodyPr vert="horz" wrap="square" lIns="0" tIns="13758" rIns="0" bIns="0" rtlCol="0">
            <a:spAutoFit/>
          </a:bodyPr>
          <a:lstStyle/>
          <a:p>
            <a:pPr marL="10583" defTabSz="761970">
              <a:spcBef>
                <a:spcPts val="108"/>
              </a:spcBef>
            </a:pPr>
            <a:r>
              <a:rPr sz="1375" b="1" spc="4" dirty="0">
                <a:latin typeface="Avenir Next LT Pro" panose="020B0504020202020204" pitchFamily="34" charset="0"/>
                <a:cs typeface="Arial"/>
              </a:rPr>
              <a:t>Week</a:t>
            </a:r>
            <a:r>
              <a:rPr sz="1375" b="1" spc="-37" dirty="0">
                <a:latin typeface="Avenir Next LT Pro" panose="020B0504020202020204" pitchFamily="34" charset="0"/>
                <a:cs typeface="Arial"/>
              </a:rPr>
              <a:t> </a:t>
            </a:r>
            <a:r>
              <a:rPr sz="1375" b="1" spc="12" dirty="0">
                <a:latin typeface="Avenir Next LT Pro" panose="020B0504020202020204" pitchFamily="34" charset="0"/>
                <a:cs typeface="Arial"/>
              </a:rPr>
              <a:t>52</a:t>
            </a:r>
            <a:endParaRPr sz="1375" dirty="0">
              <a:latin typeface="Avenir Next LT Pro" panose="020B0504020202020204" pitchFamily="34" charset="0"/>
              <a:cs typeface="Arial"/>
            </a:endParaRPr>
          </a:p>
        </p:txBody>
      </p:sp>
      <p:sp>
        <p:nvSpPr>
          <p:cNvPr id="9" name="object 9"/>
          <p:cNvSpPr txBox="1"/>
          <p:nvPr/>
        </p:nvSpPr>
        <p:spPr>
          <a:xfrm>
            <a:off x="8108881" y="2274275"/>
            <a:ext cx="2628000" cy="684000"/>
          </a:xfrm>
          <a:prstGeom prst="rect">
            <a:avLst/>
          </a:prstGeom>
          <a:solidFill>
            <a:srgbClr val="469BD4"/>
          </a:solidFill>
        </p:spPr>
        <p:txBody>
          <a:bodyPr vert="horz" wrap="square" lIns="36000" tIns="36000" rIns="36000" bIns="36000" rtlCol="0" anchor="ctr">
            <a:noAutofit/>
          </a:bodyPr>
          <a:lstStyle/>
          <a:p>
            <a:pPr algn="ctr" defTabSz="761970"/>
            <a:r>
              <a:rPr lang="en-GB" b="1" spc="12" dirty="0">
                <a:solidFill>
                  <a:schemeClr val="bg1"/>
                </a:solidFill>
                <a:latin typeface="Avenir Next LT Pro" panose="020B0504020202020204" pitchFamily="34" charset="0"/>
                <a:cs typeface="Arial"/>
              </a:rPr>
              <a:t>LUCENT-3</a:t>
            </a:r>
            <a:r>
              <a:rPr b="1" spc="-42" dirty="0">
                <a:solidFill>
                  <a:schemeClr val="bg1"/>
                </a:solidFill>
                <a:latin typeface="Avenir Next LT Pro" panose="020B0504020202020204" pitchFamily="34" charset="0"/>
                <a:cs typeface="Arial"/>
              </a:rPr>
              <a:t> </a:t>
            </a:r>
            <a:r>
              <a:rPr b="1" spc="8" dirty="0">
                <a:solidFill>
                  <a:schemeClr val="bg1"/>
                </a:solidFill>
                <a:latin typeface="Avenir Next LT Pro" panose="020B0504020202020204" pitchFamily="34" charset="0"/>
                <a:cs typeface="Arial"/>
              </a:rPr>
              <a:t>(AMAP</a:t>
            </a:r>
            <a:r>
              <a:rPr lang="en-US" b="1" spc="8" dirty="0">
                <a:solidFill>
                  <a:schemeClr val="bg1"/>
                </a:solidFill>
                <a:latin typeface="Avenir Next LT Pro" panose="020B0504020202020204" pitchFamily="34" charset="0"/>
                <a:cs typeface="Arial"/>
              </a:rPr>
              <a:t>)</a:t>
            </a:r>
          </a:p>
        </p:txBody>
      </p:sp>
      <p:sp>
        <p:nvSpPr>
          <p:cNvPr id="14" name="object 14"/>
          <p:cNvSpPr txBox="1"/>
          <p:nvPr/>
        </p:nvSpPr>
        <p:spPr>
          <a:xfrm>
            <a:off x="8108882" y="3283954"/>
            <a:ext cx="2628000" cy="900000"/>
          </a:xfrm>
          <a:prstGeom prst="rect">
            <a:avLst/>
          </a:prstGeom>
          <a:solidFill>
            <a:srgbClr val="469BD4">
              <a:alpha val="30196"/>
            </a:srgbClr>
          </a:solidFill>
        </p:spPr>
        <p:txBody>
          <a:bodyPr vert="horz" wrap="square" lIns="36000" tIns="36000" rIns="36000" bIns="36000" rtlCol="0" anchor="ctr">
            <a:noAutofit/>
          </a:bodyPr>
          <a:lstStyle/>
          <a:p>
            <a:pPr algn="ctr" defTabSz="761970">
              <a:spcAft>
                <a:spcPts val="600"/>
              </a:spcAft>
            </a:pPr>
            <a:r>
              <a:rPr sz="1600" b="1" dirty="0">
                <a:latin typeface="Avenir Next LT Pro" panose="020B0504020202020204" pitchFamily="34" charset="0"/>
                <a:cs typeface="Arial"/>
              </a:rPr>
              <a:t>Open</a:t>
            </a:r>
            <a:r>
              <a:rPr lang="en-US" sz="1600" b="1" spc="-17" dirty="0">
                <a:latin typeface="Avenir Next LT Pro" panose="020B0504020202020204" pitchFamily="34" charset="0"/>
                <a:cs typeface="Arial"/>
              </a:rPr>
              <a:t>-</a:t>
            </a:r>
            <a:r>
              <a:rPr sz="1600" b="1" spc="-4" dirty="0">
                <a:latin typeface="Avenir Next LT Pro" panose="020B0504020202020204" pitchFamily="34" charset="0"/>
                <a:cs typeface="Arial"/>
              </a:rPr>
              <a:t>Label</a:t>
            </a:r>
            <a:r>
              <a:rPr lang="en-US" sz="1600" b="1" spc="-4" dirty="0">
                <a:latin typeface="Avenir Next LT Pro" panose="020B0504020202020204" pitchFamily="34" charset="0"/>
                <a:cs typeface="Arial"/>
              </a:rPr>
              <a:t> </a:t>
            </a:r>
            <a:br>
              <a:rPr lang="en-US" sz="1600" b="1" spc="-4" dirty="0">
                <a:latin typeface="Avenir Next LT Pro" panose="020B0504020202020204" pitchFamily="34" charset="0"/>
                <a:cs typeface="Arial"/>
              </a:rPr>
            </a:br>
            <a:r>
              <a:rPr lang="en-US" sz="1600" b="1" dirty="0">
                <a:latin typeface="Avenir Next LT Pro" panose="020B0504020202020204" pitchFamily="34" charset="0"/>
                <a:cs typeface="Arial"/>
              </a:rPr>
              <a:t>Extension</a:t>
            </a:r>
            <a:r>
              <a:rPr sz="1600" b="1" spc="-21" dirty="0">
                <a:latin typeface="Avenir Next LT Pro" panose="020B0504020202020204" pitchFamily="34" charset="0"/>
                <a:cs typeface="Arial"/>
              </a:rPr>
              <a:t> </a:t>
            </a:r>
            <a:r>
              <a:rPr sz="1600" b="1" dirty="0">
                <a:latin typeface="Avenir Next LT Pro" panose="020B0504020202020204" pitchFamily="34" charset="0"/>
                <a:cs typeface="Arial"/>
              </a:rPr>
              <a:t>Study</a:t>
            </a:r>
            <a:r>
              <a:rPr lang="en-US" sz="1600" b="1" dirty="0">
                <a:latin typeface="Avenir Next LT Pro" panose="020B0504020202020204" pitchFamily="34" charset="0"/>
                <a:cs typeface="Arial"/>
              </a:rPr>
              <a:t/>
            </a:r>
            <a:br>
              <a:rPr lang="en-US" sz="1600" b="1" dirty="0">
                <a:latin typeface="Avenir Next LT Pro" panose="020B0504020202020204" pitchFamily="34" charset="0"/>
                <a:cs typeface="Arial"/>
              </a:rPr>
            </a:br>
            <a:r>
              <a:rPr lang="pl-PL" sz="1600" spc="-4" dirty="0">
                <a:latin typeface="Avenir Next LT Pro" panose="020B0504020202020204" pitchFamily="34" charset="0"/>
                <a:cs typeface="Arial"/>
              </a:rPr>
              <a:t>MIRI </a:t>
            </a:r>
            <a:r>
              <a:rPr lang="en-US" sz="1600" spc="-4" dirty="0">
                <a:latin typeface="Avenir Next LT Pro" panose="020B0504020202020204" pitchFamily="34" charset="0"/>
                <a:cs typeface="Arial"/>
              </a:rPr>
              <a:t>2</a:t>
            </a:r>
            <a:r>
              <a:rPr lang="pl-PL" sz="1600" spc="-4" dirty="0">
                <a:latin typeface="Avenir Next LT Pro" panose="020B0504020202020204" pitchFamily="34" charset="0"/>
                <a:cs typeface="Arial"/>
              </a:rPr>
              <a:t>00 mg </a:t>
            </a:r>
            <a:r>
              <a:rPr lang="en-US" sz="1600" spc="-4" dirty="0">
                <a:latin typeface="Avenir Next LT Pro" panose="020B0504020202020204" pitchFamily="34" charset="0"/>
                <a:cs typeface="Arial"/>
              </a:rPr>
              <a:t>SC</a:t>
            </a:r>
            <a:r>
              <a:rPr lang="pl-PL" sz="1600" spc="-4" dirty="0">
                <a:latin typeface="Avenir Next LT Pro" panose="020B0504020202020204" pitchFamily="34" charset="0"/>
                <a:cs typeface="Arial"/>
              </a:rPr>
              <a:t> Q4W</a:t>
            </a:r>
            <a:endParaRPr sz="1500" dirty="0">
              <a:latin typeface="Avenir Next LT Pro" panose="020B0504020202020204" pitchFamily="34" charset="0"/>
              <a:cs typeface="Arial"/>
            </a:endParaRPr>
          </a:p>
        </p:txBody>
      </p:sp>
      <p:sp>
        <p:nvSpPr>
          <p:cNvPr id="17" name="object 17"/>
          <p:cNvSpPr txBox="1"/>
          <p:nvPr/>
        </p:nvSpPr>
        <p:spPr>
          <a:xfrm>
            <a:off x="7877850" y="4478995"/>
            <a:ext cx="2226203" cy="757900"/>
          </a:xfrm>
          <a:prstGeom prst="rect">
            <a:avLst/>
          </a:prstGeom>
        </p:spPr>
        <p:txBody>
          <a:bodyPr vert="horz" wrap="square" lIns="0" tIns="9525" rIns="0" bIns="0" rtlCol="0">
            <a:noAutofit/>
          </a:bodyPr>
          <a:lstStyle/>
          <a:p>
            <a:pPr marL="10583" marR="4233" defTabSz="761970">
              <a:lnSpc>
                <a:spcPct val="102899"/>
              </a:lnSpc>
              <a:spcBef>
                <a:spcPts val="75"/>
              </a:spcBef>
            </a:pPr>
            <a:r>
              <a:rPr sz="1100" spc="4" dirty="0">
                <a:latin typeface="Avenir Next LT Pro" panose="020B0504020202020204" pitchFamily="34" charset="0"/>
                <a:cs typeface="Arial"/>
              </a:rPr>
              <a:t>If </a:t>
            </a:r>
            <a:r>
              <a:rPr sz="1100" spc="8" dirty="0">
                <a:latin typeface="Avenir Next LT Pro" panose="020B0504020202020204" pitchFamily="34" charset="0"/>
                <a:cs typeface="Arial"/>
              </a:rPr>
              <a:t>patient receiving clinical benefit  </a:t>
            </a:r>
            <a:r>
              <a:rPr sz="1100" spc="12" dirty="0">
                <a:latin typeface="Avenir Next LT Pro" panose="020B0504020202020204" pitchFamily="34" charset="0"/>
                <a:cs typeface="Arial"/>
              </a:rPr>
              <a:t>from ongoing</a:t>
            </a:r>
            <a:r>
              <a:rPr lang="en-GB" sz="1100" spc="12" dirty="0">
                <a:latin typeface="Avenir Next LT Pro" panose="020B0504020202020204" pitchFamily="34" charset="0"/>
                <a:cs typeface="Arial"/>
              </a:rPr>
              <a:t> </a:t>
            </a:r>
            <a:r>
              <a:rPr sz="1100" spc="8" dirty="0">
                <a:latin typeface="Avenir Next LT Pro" panose="020B0504020202020204" pitchFamily="34" charset="0"/>
                <a:cs typeface="Arial"/>
              </a:rPr>
              <a:t>access to</a:t>
            </a:r>
            <a:r>
              <a:rPr sz="1100" spc="-75" dirty="0">
                <a:latin typeface="Avenir Next LT Pro" panose="020B0504020202020204" pitchFamily="34" charset="0"/>
                <a:cs typeface="Arial"/>
              </a:rPr>
              <a:t> </a:t>
            </a:r>
            <a:r>
              <a:rPr lang="en-US" sz="1100" spc="12" dirty="0">
                <a:latin typeface="Avenir Next LT Pro" panose="020B0504020202020204" pitchFamily="34" charset="0"/>
                <a:cs typeface="Arial"/>
              </a:rPr>
              <a:t>MIRI</a:t>
            </a:r>
            <a:r>
              <a:rPr sz="1100" spc="12" dirty="0">
                <a:latin typeface="Avenir Next LT Pro" panose="020B0504020202020204" pitchFamily="34" charset="0"/>
                <a:cs typeface="Arial"/>
              </a:rPr>
              <a:t> </a:t>
            </a:r>
            <a:r>
              <a:rPr sz="1100" spc="8" dirty="0">
                <a:latin typeface="Avenir Next LT Pro" panose="020B0504020202020204" pitchFamily="34" charset="0"/>
                <a:cs typeface="Arial"/>
              </a:rPr>
              <a:t>(in </a:t>
            </a:r>
            <a:r>
              <a:rPr lang="en-US" sz="1100" spc="8" dirty="0">
                <a:latin typeface="Avenir Next LT Pro" panose="020B0504020202020204" pitchFamily="34" charset="0"/>
                <a:cs typeface="Arial"/>
              </a:rPr>
              <a:t>the </a:t>
            </a:r>
            <a:r>
              <a:rPr sz="1100" spc="8" dirty="0">
                <a:latin typeface="Avenir Next LT Pro" panose="020B0504020202020204" pitchFamily="34" charset="0"/>
                <a:cs typeface="Arial"/>
              </a:rPr>
              <a:t>opinion of</a:t>
            </a:r>
            <a:r>
              <a:rPr sz="1100" spc="-12" dirty="0">
                <a:latin typeface="Avenir Next LT Pro" panose="020B0504020202020204" pitchFamily="34" charset="0"/>
                <a:cs typeface="Arial"/>
              </a:rPr>
              <a:t> </a:t>
            </a:r>
            <a:r>
              <a:rPr sz="1100" spc="8" dirty="0">
                <a:latin typeface="Avenir Next LT Pro" panose="020B0504020202020204" pitchFamily="34" charset="0"/>
                <a:cs typeface="Arial"/>
              </a:rPr>
              <a:t>investigator)</a:t>
            </a:r>
            <a:endParaRPr sz="1100" dirty="0">
              <a:latin typeface="Avenir Next LT Pro" panose="020B0504020202020204" pitchFamily="34" charset="0"/>
              <a:cs typeface="Arial"/>
            </a:endParaRPr>
          </a:p>
        </p:txBody>
      </p:sp>
      <p:sp>
        <p:nvSpPr>
          <p:cNvPr id="7" name="object 7"/>
          <p:cNvSpPr txBox="1"/>
          <p:nvPr/>
        </p:nvSpPr>
        <p:spPr>
          <a:xfrm>
            <a:off x="10652656" y="1744029"/>
            <a:ext cx="1074457" cy="225489"/>
          </a:xfrm>
          <a:prstGeom prst="rect">
            <a:avLst/>
          </a:prstGeom>
        </p:spPr>
        <p:txBody>
          <a:bodyPr vert="horz" wrap="square" lIns="0" tIns="13758" rIns="0" bIns="0" rtlCol="0">
            <a:spAutoFit/>
          </a:bodyPr>
          <a:lstStyle/>
          <a:p>
            <a:pPr marL="10583" defTabSz="761970">
              <a:spcBef>
                <a:spcPts val="108"/>
              </a:spcBef>
            </a:pPr>
            <a:r>
              <a:rPr sz="1375" b="1" spc="4" dirty="0">
                <a:latin typeface="Avenir Next LT Pro" panose="020B0504020202020204" pitchFamily="34" charset="0"/>
                <a:cs typeface="Arial"/>
              </a:rPr>
              <a:t>Week</a:t>
            </a:r>
            <a:r>
              <a:rPr sz="1375" b="1" spc="-37" dirty="0">
                <a:latin typeface="Avenir Next LT Pro" panose="020B0504020202020204" pitchFamily="34" charset="0"/>
                <a:cs typeface="Arial"/>
              </a:rPr>
              <a:t> </a:t>
            </a:r>
            <a:r>
              <a:rPr lang="en-US" sz="1375" b="1" spc="12" dirty="0">
                <a:latin typeface="Avenir Next LT Pro" panose="020B0504020202020204" pitchFamily="34" charset="0"/>
                <a:cs typeface="Arial"/>
              </a:rPr>
              <a:t>212</a:t>
            </a:r>
            <a:endParaRPr sz="1375" dirty="0">
              <a:latin typeface="Avenir Next LT Pro" panose="020B0504020202020204" pitchFamily="34" charset="0"/>
              <a:cs typeface="Arial"/>
            </a:endParaRPr>
          </a:p>
        </p:txBody>
      </p:sp>
      <p:sp>
        <p:nvSpPr>
          <p:cNvPr id="26" name="object 26"/>
          <p:cNvSpPr/>
          <p:nvPr/>
        </p:nvSpPr>
        <p:spPr>
          <a:xfrm>
            <a:off x="1170325" y="1802645"/>
            <a:ext cx="2520000" cy="84667"/>
          </a:xfrm>
          <a:custGeom>
            <a:avLst/>
            <a:gdLst/>
            <a:ahLst/>
            <a:cxnLst/>
            <a:rect l="l" t="t" r="r" b="b"/>
            <a:pathLst>
              <a:path w="2327910" h="101600">
                <a:moveTo>
                  <a:pt x="2175256" y="0"/>
                </a:moveTo>
                <a:lnTo>
                  <a:pt x="2175256" y="101600"/>
                </a:lnTo>
                <a:lnTo>
                  <a:pt x="2251456" y="76200"/>
                </a:lnTo>
                <a:lnTo>
                  <a:pt x="2200656" y="76200"/>
                </a:lnTo>
                <a:lnTo>
                  <a:pt x="2200656" y="25400"/>
                </a:lnTo>
                <a:lnTo>
                  <a:pt x="2251456" y="25400"/>
                </a:lnTo>
                <a:lnTo>
                  <a:pt x="2175256" y="0"/>
                </a:lnTo>
                <a:close/>
              </a:path>
              <a:path w="2327910" h="101600">
                <a:moveTo>
                  <a:pt x="2175256" y="25400"/>
                </a:moveTo>
                <a:lnTo>
                  <a:pt x="0" y="25400"/>
                </a:lnTo>
                <a:lnTo>
                  <a:pt x="0" y="76200"/>
                </a:lnTo>
                <a:lnTo>
                  <a:pt x="2175256" y="76200"/>
                </a:lnTo>
                <a:lnTo>
                  <a:pt x="2175256" y="25400"/>
                </a:lnTo>
                <a:close/>
              </a:path>
              <a:path w="2327910" h="101600">
                <a:moveTo>
                  <a:pt x="2251456" y="25400"/>
                </a:moveTo>
                <a:lnTo>
                  <a:pt x="2200656" y="25400"/>
                </a:lnTo>
                <a:lnTo>
                  <a:pt x="2200656" y="76200"/>
                </a:lnTo>
                <a:lnTo>
                  <a:pt x="2251456" y="76200"/>
                </a:lnTo>
                <a:lnTo>
                  <a:pt x="2327656" y="50800"/>
                </a:lnTo>
                <a:lnTo>
                  <a:pt x="2251456" y="25400"/>
                </a:lnTo>
                <a:close/>
              </a:path>
            </a:pathLst>
          </a:custGeom>
          <a:solidFill>
            <a:schemeClr val="tx1"/>
          </a:solidFill>
        </p:spPr>
        <p:txBody>
          <a:bodyPr wrap="square" lIns="0" tIns="0" rIns="0" bIns="0" rtlCol="0"/>
          <a:lstStyle/>
          <a:p>
            <a:pPr defTabSz="761970"/>
            <a:endParaRPr sz="1500" dirty="0">
              <a:latin typeface="Avenir Next LT Pro" panose="020B0504020202020204" pitchFamily="34" charset="0"/>
            </a:endParaRPr>
          </a:p>
        </p:txBody>
      </p:sp>
      <p:sp>
        <p:nvSpPr>
          <p:cNvPr id="25" name="object 25"/>
          <p:cNvSpPr/>
          <p:nvPr/>
        </p:nvSpPr>
        <p:spPr>
          <a:xfrm>
            <a:off x="4583953" y="1802645"/>
            <a:ext cx="2520000" cy="97143"/>
          </a:xfrm>
          <a:custGeom>
            <a:avLst/>
            <a:gdLst/>
            <a:ahLst/>
            <a:cxnLst/>
            <a:rect l="l" t="t" r="r" b="b"/>
            <a:pathLst>
              <a:path w="2757170" h="101600">
                <a:moveTo>
                  <a:pt x="2604642" y="0"/>
                </a:moveTo>
                <a:lnTo>
                  <a:pt x="2604642" y="101600"/>
                </a:lnTo>
                <a:lnTo>
                  <a:pt x="2680842" y="76200"/>
                </a:lnTo>
                <a:lnTo>
                  <a:pt x="2630042" y="76200"/>
                </a:lnTo>
                <a:lnTo>
                  <a:pt x="2630042" y="25400"/>
                </a:lnTo>
                <a:lnTo>
                  <a:pt x="2680842" y="25400"/>
                </a:lnTo>
                <a:lnTo>
                  <a:pt x="2604642" y="0"/>
                </a:lnTo>
                <a:close/>
              </a:path>
              <a:path w="2757170" h="101600">
                <a:moveTo>
                  <a:pt x="2604642" y="25400"/>
                </a:moveTo>
                <a:lnTo>
                  <a:pt x="0" y="25400"/>
                </a:lnTo>
                <a:lnTo>
                  <a:pt x="0" y="76200"/>
                </a:lnTo>
                <a:lnTo>
                  <a:pt x="2604642" y="76200"/>
                </a:lnTo>
                <a:lnTo>
                  <a:pt x="2604642" y="25400"/>
                </a:lnTo>
                <a:close/>
              </a:path>
              <a:path w="2757170" h="101600">
                <a:moveTo>
                  <a:pt x="2680842" y="25400"/>
                </a:moveTo>
                <a:lnTo>
                  <a:pt x="2630042" y="25400"/>
                </a:lnTo>
                <a:lnTo>
                  <a:pt x="2630042" y="76200"/>
                </a:lnTo>
                <a:lnTo>
                  <a:pt x="2680842" y="76200"/>
                </a:lnTo>
                <a:lnTo>
                  <a:pt x="2757042" y="50800"/>
                </a:lnTo>
                <a:lnTo>
                  <a:pt x="2680842" y="25400"/>
                </a:lnTo>
                <a:close/>
              </a:path>
            </a:pathLst>
          </a:custGeom>
          <a:solidFill>
            <a:schemeClr val="tx1"/>
          </a:solidFill>
        </p:spPr>
        <p:txBody>
          <a:bodyPr wrap="square" lIns="0" tIns="0" rIns="0" bIns="0" rtlCol="0"/>
          <a:lstStyle/>
          <a:p>
            <a:pPr defTabSz="761970"/>
            <a:endParaRPr sz="1500" dirty="0">
              <a:latin typeface="Avenir Next LT Pro" panose="020B0504020202020204" pitchFamily="34" charset="0"/>
            </a:endParaRPr>
          </a:p>
        </p:txBody>
      </p:sp>
      <p:sp>
        <p:nvSpPr>
          <p:cNvPr id="24" name="object 24"/>
          <p:cNvSpPr/>
          <p:nvPr/>
        </p:nvSpPr>
        <p:spPr>
          <a:xfrm>
            <a:off x="8071906" y="1802645"/>
            <a:ext cx="2520000" cy="108259"/>
          </a:xfrm>
          <a:custGeom>
            <a:avLst/>
            <a:gdLst/>
            <a:ahLst/>
            <a:cxnLst/>
            <a:rect l="l" t="t" r="r" b="b"/>
            <a:pathLst>
              <a:path w="2176779" h="101600">
                <a:moveTo>
                  <a:pt x="2024126" y="0"/>
                </a:moveTo>
                <a:lnTo>
                  <a:pt x="2024126" y="101600"/>
                </a:lnTo>
                <a:lnTo>
                  <a:pt x="2100326" y="76200"/>
                </a:lnTo>
                <a:lnTo>
                  <a:pt x="2049526" y="76200"/>
                </a:lnTo>
                <a:lnTo>
                  <a:pt x="2049526" y="25400"/>
                </a:lnTo>
                <a:lnTo>
                  <a:pt x="2100326" y="25400"/>
                </a:lnTo>
                <a:lnTo>
                  <a:pt x="2024126" y="0"/>
                </a:lnTo>
                <a:close/>
              </a:path>
              <a:path w="2176779" h="101600">
                <a:moveTo>
                  <a:pt x="2024126" y="25400"/>
                </a:moveTo>
                <a:lnTo>
                  <a:pt x="0" y="25400"/>
                </a:lnTo>
                <a:lnTo>
                  <a:pt x="0" y="76200"/>
                </a:lnTo>
                <a:lnTo>
                  <a:pt x="2024126" y="76200"/>
                </a:lnTo>
                <a:lnTo>
                  <a:pt x="2024126" y="25400"/>
                </a:lnTo>
                <a:close/>
              </a:path>
              <a:path w="2176779" h="101600">
                <a:moveTo>
                  <a:pt x="2100326" y="25400"/>
                </a:moveTo>
                <a:lnTo>
                  <a:pt x="2049526" y="25400"/>
                </a:lnTo>
                <a:lnTo>
                  <a:pt x="2049526" y="76200"/>
                </a:lnTo>
                <a:lnTo>
                  <a:pt x="2100326" y="76200"/>
                </a:lnTo>
                <a:lnTo>
                  <a:pt x="2176526" y="50800"/>
                </a:lnTo>
                <a:lnTo>
                  <a:pt x="2100326" y="25400"/>
                </a:lnTo>
                <a:close/>
              </a:path>
            </a:pathLst>
          </a:custGeom>
          <a:solidFill>
            <a:schemeClr val="tx1"/>
          </a:solidFill>
        </p:spPr>
        <p:txBody>
          <a:bodyPr wrap="square" lIns="0" tIns="0" rIns="0" bIns="0" rtlCol="0"/>
          <a:lstStyle/>
          <a:p>
            <a:pPr defTabSz="761970"/>
            <a:endParaRPr sz="1500" dirty="0">
              <a:latin typeface="Avenir Next LT Pro" panose="020B0504020202020204" pitchFamily="34" charset="0"/>
            </a:endParaRPr>
          </a:p>
        </p:txBody>
      </p:sp>
      <p:sp>
        <p:nvSpPr>
          <p:cNvPr id="18" name="object 18"/>
          <p:cNvSpPr/>
          <p:nvPr/>
        </p:nvSpPr>
        <p:spPr>
          <a:xfrm>
            <a:off x="3493701" y="3438975"/>
            <a:ext cx="1019027" cy="117580"/>
          </a:xfrm>
          <a:custGeom>
            <a:avLst/>
            <a:gdLst/>
            <a:ahLst/>
            <a:cxnLst/>
            <a:rect l="l" t="t" r="r" b="b"/>
            <a:pathLst>
              <a:path w="1046479" h="101600">
                <a:moveTo>
                  <a:pt x="893699" y="0"/>
                </a:moveTo>
                <a:lnTo>
                  <a:pt x="893699" y="101600"/>
                </a:lnTo>
                <a:lnTo>
                  <a:pt x="969899" y="76200"/>
                </a:lnTo>
                <a:lnTo>
                  <a:pt x="919099" y="76200"/>
                </a:lnTo>
                <a:lnTo>
                  <a:pt x="919099" y="25400"/>
                </a:lnTo>
                <a:lnTo>
                  <a:pt x="969899" y="25400"/>
                </a:lnTo>
                <a:lnTo>
                  <a:pt x="893699" y="0"/>
                </a:lnTo>
                <a:close/>
              </a:path>
              <a:path w="1046479" h="101600">
                <a:moveTo>
                  <a:pt x="893699" y="25400"/>
                </a:moveTo>
                <a:lnTo>
                  <a:pt x="0" y="25400"/>
                </a:lnTo>
                <a:lnTo>
                  <a:pt x="0" y="76200"/>
                </a:lnTo>
                <a:lnTo>
                  <a:pt x="893699" y="76200"/>
                </a:lnTo>
                <a:lnTo>
                  <a:pt x="893699" y="25400"/>
                </a:lnTo>
                <a:close/>
              </a:path>
              <a:path w="1046479" h="101600">
                <a:moveTo>
                  <a:pt x="969899" y="25400"/>
                </a:moveTo>
                <a:lnTo>
                  <a:pt x="919099" y="25400"/>
                </a:lnTo>
                <a:lnTo>
                  <a:pt x="919099" y="76200"/>
                </a:lnTo>
                <a:lnTo>
                  <a:pt x="969899" y="76200"/>
                </a:lnTo>
                <a:lnTo>
                  <a:pt x="1046099" y="50800"/>
                </a:lnTo>
                <a:lnTo>
                  <a:pt x="969899" y="25400"/>
                </a:lnTo>
                <a:close/>
              </a:path>
            </a:pathLst>
          </a:custGeom>
          <a:solidFill>
            <a:srgbClr val="9D909F"/>
          </a:solidFill>
        </p:spPr>
        <p:txBody>
          <a:bodyPr wrap="square" lIns="0" tIns="0" rIns="0" bIns="0" rtlCol="0"/>
          <a:lstStyle/>
          <a:p>
            <a:pPr defTabSz="761970"/>
            <a:endParaRPr sz="1500" dirty="0">
              <a:latin typeface="Avenir Next LT Pro" panose="020B0504020202020204" pitchFamily="34" charset="0"/>
            </a:endParaRPr>
          </a:p>
        </p:txBody>
      </p:sp>
      <p:sp>
        <p:nvSpPr>
          <p:cNvPr id="20" name="object 20"/>
          <p:cNvSpPr/>
          <p:nvPr/>
        </p:nvSpPr>
        <p:spPr>
          <a:xfrm>
            <a:off x="7120187" y="3448555"/>
            <a:ext cx="988693" cy="114080"/>
          </a:xfrm>
          <a:custGeom>
            <a:avLst/>
            <a:gdLst/>
            <a:ahLst/>
            <a:cxnLst/>
            <a:rect l="l" t="t" r="r" b="b"/>
            <a:pathLst>
              <a:path w="987425" h="101600">
                <a:moveTo>
                  <a:pt x="834898" y="0"/>
                </a:moveTo>
                <a:lnTo>
                  <a:pt x="834898" y="101600"/>
                </a:lnTo>
                <a:lnTo>
                  <a:pt x="911098" y="76200"/>
                </a:lnTo>
                <a:lnTo>
                  <a:pt x="860298" y="76200"/>
                </a:lnTo>
                <a:lnTo>
                  <a:pt x="860298" y="25400"/>
                </a:lnTo>
                <a:lnTo>
                  <a:pt x="911098" y="25400"/>
                </a:lnTo>
                <a:lnTo>
                  <a:pt x="834898" y="0"/>
                </a:lnTo>
                <a:close/>
              </a:path>
              <a:path w="987425" h="101600">
                <a:moveTo>
                  <a:pt x="834898" y="25400"/>
                </a:moveTo>
                <a:lnTo>
                  <a:pt x="0" y="25400"/>
                </a:lnTo>
                <a:lnTo>
                  <a:pt x="0" y="76200"/>
                </a:lnTo>
                <a:lnTo>
                  <a:pt x="834898" y="76200"/>
                </a:lnTo>
                <a:lnTo>
                  <a:pt x="834898" y="25400"/>
                </a:lnTo>
                <a:close/>
              </a:path>
              <a:path w="987425" h="101600">
                <a:moveTo>
                  <a:pt x="911098" y="25400"/>
                </a:moveTo>
                <a:lnTo>
                  <a:pt x="860298" y="25400"/>
                </a:lnTo>
                <a:lnTo>
                  <a:pt x="860298" y="76200"/>
                </a:lnTo>
                <a:lnTo>
                  <a:pt x="911098" y="76200"/>
                </a:lnTo>
                <a:lnTo>
                  <a:pt x="987298" y="50800"/>
                </a:lnTo>
                <a:lnTo>
                  <a:pt x="911098" y="25400"/>
                </a:lnTo>
                <a:close/>
              </a:path>
            </a:pathLst>
          </a:custGeom>
          <a:solidFill>
            <a:srgbClr val="00B5CF"/>
          </a:solidFill>
        </p:spPr>
        <p:txBody>
          <a:bodyPr wrap="square" lIns="0" tIns="0" rIns="0" bIns="0" rtlCol="0"/>
          <a:lstStyle/>
          <a:p>
            <a:pPr defTabSz="761970"/>
            <a:endParaRPr sz="1500" dirty="0">
              <a:latin typeface="Avenir Next LT Pro" panose="020B0504020202020204" pitchFamily="34" charset="0"/>
            </a:endParaRPr>
          </a:p>
        </p:txBody>
      </p:sp>
      <p:sp>
        <p:nvSpPr>
          <p:cNvPr id="19" name="object 19"/>
          <p:cNvSpPr/>
          <p:nvPr/>
        </p:nvSpPr>
        <p:spPr>
          <a:xfrm>
            <a:off x="3515294" y="3746557"/>
            <a:ext cx="967528" cy="1304649"/>
          </a:xfrm>
          <a:custGeom>
            <a:avLst/>
            <a:gdLst/>
            <a:ahLst/>
            <a:cxnLst/>
            <a:rect l="l" t="t" r="r" b="b"/>
            <a:pathLst>
              <a:path w="1071879" h="1057275">
                <a:moveTo>
                  <a:pt x="919099" y="904366"/>
                </a:moveTo>
                <a:lnTo>
                  <a:pt x="919099" y="1056766"/>
                </a:lnTo>
                <a:lnTo>
                  <a:pt x="1020699" y="1005966"/>
                </a:lnTo>
                <a:lnTo>
                  <a:pt x="944499" y="1005966"/>
                </a:lnTo>
                <a:lnTo>
                  <a:pt x="944499" y="955166"/>
                </a:lnTo>
                <a:lnTo>
                  <a:pt x="1020699" y="955166"/>
                </a:lnTo>
                <a:lnTo>
                  <a:pt x="919099" y="904366"/>
                </a:lnTo>
                <a:close/>
              </a:path>
              <a:path w="1071879" h="1057275">
                <a:moveTo>
                  <a:pt x="522986" y="25400"/>
                </a:moveTo>
                <a:lnTo>
                  <a:pt x="522986" y="1005966"/>
                </a:lnTo>
                <a:lnTo>
                  <a:pt x="919099" y="1005966"/>
                </a:lnTo>
                <a:lnTo>
                  <a:pt x="919099" y="980566"/>
                </a:lnTo>
                <a:lnTo>
                  <a:pt x="573786" y="980566"/>
                </a:lnTo>
                <a:lnTo>
                  <a:pt x="548386" y="955166"/>
                </a:lnTo>
                <a:lnTo>
                  <a:pt x="573786" y="955166"/>
                </a:lnTo>
                <a:lnTo>
                  <a:pt x="573786" y="50800"/>
                </a:lnTo>
                <a:lnTo>
                  <a:pt x="548386" y="50800"/>
                </a:lnTo>
                <a:lnTo>
                  <a:pt x="522986" y="25400"/>
                </a:lnTo>
                <a:close/>
              </a:path>
              <a:path w="1071879" h="1057275">
                <a:moveTo>
                  <a:pt x="1020699" y="955166"/>
                </a:moveTo>
                <a:lnTo>
                  <a:pt x="944499" y="955166"/>
                </a:lnTo>
                <a:lnTo>
                  <a:pt x="944499" y="1005966"/>
                </a:lnTo>
                <a:lnTo>
                  <a:pt x="1020699" y="1005966"/>
                </a:lnTo>
                <a:lnTo>
                  <a:pt x="1071499" y="980566"/>
                </a:lnTo>
                <a:lnTo>
                  <a:pt x="1020699" y="955166"/>
                </a:lnTo>
                <a:close/>
              </a:path>
              <a:path w="1071879" h="1057275">
                <a:moveTo>
                  <a:pt x="573786" y="955166"/>
                </a:moveTo>
                <a:lnTo>
                  <a:pt x="548386" y="955166"/>
                </a:lnTo>
                <a:lnTo>
                  <a:pt x="573786" y="980566"/>
                </a:lnTo>
                <a:lnTo>
                  <a:pt x="573786" y="955166"/>
                </a:lnTo>
                <a:close/>
              </a:path>
              <a:path w="1071879" h="1057275">
                <a:moveTo>
                  <a:pt x="919099" y="955166"/>
                </a:moveTo>
                <a:lnTo>
                  <a:pt x="573786" y="955166"/>
                </a:lnTo>
                <a:lnTo>
                  <a:pt x="573786" y="980566"/>
                </a:lnTo>
                <a:lnTo>
                  <a:pt x="919099" y="980566"/>
                </a:lnTo>
                <a:lnTo>
                  <a:pt x="919099" y="955166"/>
                </a:lnTo>
                <a:close/>
              </a:path>
              <a:path w="1071879" h="1057275">
                <a:moveTo>
                  <a:pt x="573786" y="0"/>
                </a:moveTo>
                <a:lnTo>
                  <a:pt x="0" y="0"/>
                </a:lnTo>
                <a:lnTo>
                  <a:pt x="0" y="50800"/>
                </a:lnTo>
                <a:lnTo>
                  <a:pt x="522986" y="50800"/>
                </a:lnTo>
                <a:lnTo>
                  <a:pt x="522986" y="25400"/>
                </a:lnTo>
                <a:lnTo>
                  <a:pt x="573786" y="25400"/>
                </a:lnTo>
                <a:lnTo>
                  <a:pt x="573786" y="0"/>
                </a:lnTo>
                <a:close/>
              </a:path>
              <a:path w="1071879" h="1057275">
                <a:moveTo>
                  <a:pt x="573786" y="25400"/>
                </a:moveTo>
                <a:lnTo>
                  <a:pt x="522986" y="25400"/>
                </a:lnTo>
                <a:lnTo>
                  <a:pt x="548386" y="50800"/>
                </a:lnTo>
                <a:lnTo>
                  <a:pt x="573786" y="50800"/>
                </a:lnTo>
                <a:lnTo>
                  <a:pt x="573786" y="25400"/>
                </a:lnTo>
                <a:close/>
              </a:path>
            </a:pathLst>
          </a:custGeom>
          <a:solidFill>
            <a:srgbClr val="9D909F"/>
          </a:solidFill>
        </p:spPr>
        <p:txBody>
          <a:bodyPr wrap="square" lIns="0" tIns="0" rIns="0" bIns="0" rtlCol="0"/>
          <a:lstStyle/>
          <a:p>
            <a:pPr defTabSz="761970"/>
            <a:endParaRPr sz="1500" dirty="0">
              <a:latin typeface="Avenir Next LT Pro" panose="020B0504020202020204" pitchFamily="34" charset="0"/>
            </a:endParaRPr>
          </a:p>
        </p:txBody>
      </p:sp>
      <p:sp>
        <p:nvSpPr>
          <p:cNvPr id="21" name="object 21"/>
          <p:cNvSpPr/>
          <p:nvPr/>
        </p:nvSpPr>
        <p:spPr>
          <a:xfrm>
            <a:off x="7120188" y="3759596"/>
            <a:ext cx="940332" cy="1291612"/>
          </a:xfrm>
          <a:custGeom>
            <a:avLst/>
            <a:gdLst/>
            <a:ahLst/>
            <a:cxnLst/>
            <a:rect l="l" t="t" r="r" b="b"/>
            <a:pathLst>
              <a:path w="972820" h="890270">
                <a:moveTo>
                  <a:pt x="631539" y="839470"/>
                </a:moveTo>
                <a:lnTo>
                  <a:pt x="0" y="839470"/>
                </a:lnTo>
                <a:lnTo>
                  <a:pt x="0" y="890270"/>
                </a:lnTo>
                <a:lnTo>
                  <a:pt x="682878" y="890270"/>
                </a:lnTo>
                <a:lnTo>
                  <a:pt x="682599" y="865124"/>
                </a:lnTo>
                <a:lnTo>
                  <a:pt x="631825" y="865124"/>
                </a:lnTo>
                <a:lnTo>
                  <a:pt x="631539" y="839470"/>
                </a:lnTo>
                <a:close/>
              </a:path>
              <a:path w="972820" h="890270">
                <a:moveTo>
                  <a:pt x="819244" y="25350"/>
                </a:moveTo>
                <a:lnTo>
                  <a:pt x="622553" y="30861"/>
                </a:lnTo>
                <a:lnTo>
                  <a:pt x="631825" y="865124"/>
                </a:lnTo>
                <a:lnTo>
                  <a:pt x="657225" y="839470"/>
                </a:lnTo>
                <a:lnTo>
                  <a:pt x="682314" y="839470"/>
                </a:lnTo>
                <a:lnTo>
                  <a:pt x="673892" y="80899"/>
                </a:lnTo>
                <a:lnTo>
                  <a:pt x="648970" y="80899"/>
                </a:lnTo>
                <a:lnTo>
                  <a:pt x="673608" y="55245"/>
                </a:lnTo>
                <a:lnTo>
                  <a:pt x="820105" y="55245"/>
                </a:lnTo>
                <a:lnTo>
                  <a:pt x="819244" y="25350"/>
                </a:lnTo>
                <a:close/>
              </a:path>
              <a:path w="972820" h="890270">
                <a:moveTo>
                  <a:pt x="682314" y="839470"/>
                </a:moveTo>
                <a:lnTo>
                  <a:pt x="657225" y="839470"/>
                </a:lnTo>
                <a:lnTo>
                  <a:pt x="631825" y="865124"/>
                </a:lnTo>
                <a:lnTo>
                  <a:pt x="682599" y="865124"/>
                </a:lnTo>
                <a:lnTo>
                  <a:pt x="682314" y="839470"/>
                </a:lnTo>
                <a:close/>
              </a:path>
              <a:path w="972820" h="890270">
                <a:moveTo>
                  <a:pt x="900035" y="24637"/>
                </a:moveTo>
                <a:lnTo>
                  <a:pt x="844676" y="24637"/>
                </a:lnTo>
                <a:lnTo>
                  <a:pt x="846074" y="75437"/>
                </a:lnTo>
                <a:lnTo>
                  <a:pt x="820706" y="76140"/>
                </a:lnTo>
                <a:lnTo>
                  <a:pt x="821436" y="101473"/>
                </a:lnTo>
                <a:lnTo>
                  <a:pt x="972312" y="46482"/>
                </a:lnTo>
                <a:lnTo>
                  <a:pt x="900035" y="24637"/>
                </a:lnTo>
                <a:close/>
              </a:path>
              <a:path w="972820" h="890270">
                <a:moveTo>
                  <a:pt x="673608" y="55245"/>
                </a:moveTo>
                <a:lnTo>
                  <a:pt x="648970" y="80899"/>
                </a:lnTo>
                <a:lnTo>
                  <a:pt x="673885" y="80208"/>
                </a:lnTo>
                <a:lnTo>
                  <a:pt x="673608" y="55245"/>
                </a:lnTo>
                <a:close/>
              </a:path>
              <a:path w="972820" h="890270">
                <a:moveTo>
                  <a:pt x="673885" y="80208"/>
                </a:moveTo>
                <a:lnTo>
                  <a:pt x="648970" y="80899"/>
                </a:lnTo>
                <a:lnTo>
                  <a:pt x="673892" y="80899"/>
                </a:lnTo>
                <a:lnTo>
                  <a:pt x="673885" y="80208"/>
                </a:lnTo>
                <a:close/>
              </a:path>
              <a:path w="972820" h="890270">
                <a:moveTo>
                  <a:pt x="820105" y="55245"/>
                </a:moveTo>
                <a:lnTo>
                  <a:pt x="673608" y="55245"/>
                </a:lnTo>
                <a:lnTo>
                  <a:pt x="673885" y="80208"/>
                </a:lnTo>
                <a:lnTo>
                  <a:pt x="820706" y="76140"/>
                </a:lnTo>
                <a:lnTo>
                  <a:pt x="820105" y="55245"/>
                </a:lnTo>
                <a:close/>
              </a:path>
              <a:path w="972820" h="890270">
                <a:moveTo>
                  <a:pt x="844676" y="24637"/>
                </a:moveTo>
                <a:lnTo>
                  <a:pt x="819244" y="25350"/>
                </a:lnTo>
                <a:lnTo>
                  <a:pt x="820706" y="76140"/>
                </a:lnTo>
                <a:lnTo>
                  <a:pt x="846074" y="75437"/>
                </a:lnTo>
                <a:lnTo>
                  <a:pt x="844676" y="24637"/>
                </a:lnTo>
                <a:close/>
              </a:path>
              <a:path w="972820" h="890270">
                <a:moveTo>
                  <a:pt x="818515" y="0"/>
                </a:moveTo>
                <a:lnTo>
                  <a:pt x="819244" y="25350"/>
                </a:lnTo>
                <a:lnTo>
                  <a:pt x="844676" y="24637"/>
                </a:lnTo>
                <a:lnTo>
                  <a:pt x="900035" y="24637"/>
                </a:lnTo>
                <a:lnTo>
                  <a:pt x="818515" y="0"/>
                </a:lnTo>
                <a:close/>
              </a:path>
            </a:pathLst>
          </a:custGeom>
          <a:solidFill>
            <a:srgbClr val="00B5CF"/>
          </a:solidFill>
        </p:spPr>
        <p:txBody>
          <a:bodyPr wrap="square" lIns="0" tIns="0" rIns="0" bIns="0" rtlCol="0"/>
          <a:lstStyle/>
          <a:p>
            <a:pPr defTabSz="761970"/>
            <a:endParaRPr sz="1500" dirty="0">
              <a:latin typeface="Avenir Next LT Pro" panose="020B0504020202020204" pitchFamily="34" charset="0"/>
            </a:endParaRPr>
          </a:p>
        </p:txBody>
      </p:sp>
      <p:sp>
        <p:nvSpPr>
          <p:cNvPr id="4" name="TextBox 21">
            <a:extLst>
              <a:ext uri="{FF2B5EF4-FFF2-40B4-BE49-F238E27FC236}">
                <a16:creationId xmlns="" xmlns:a16="http://schemas.microsoft.com/office/drawing/2014/main" id="{52E09927-8AAC-8B4F-FF8C-C4EF39392916}"/>
              </a:ext>
            </a:extLst>
          </p:cNvPr>
          <p:cNvSpPr txBox="1"/>
          <p:nvPr/>
        </p:nvSpPr>
        <p:spPr>
          <a:xfrm>
            <a:off x="458724" y="5981105"/>
            <a:ext cx="9431271" cy="666750"/>
          </a:xfrm>
          <a:prstGeom prst="rect">
            <a:avLst/>
          </a:prstGeom>
          <a:noFill/>
        </p:spPr>
        <p:txBody>
          <a:bodyPr wrap="square" lIns="0" tIns="0" rIns="0" bIns="0" rtlCol="0" anchor="b">
            <a:noAutofit/>
          </a:bodyPr>
          <a:lstStyle/>
          <a:p>
            <a:r>
              <a:rPr lang="en-US" sz="900" dirty="0"/>
              <a:t>Data on File, Eli Lilly and Company.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531BF1-9696-4F05-BA0B-EC536EDA38AC}"/>
              </a:ext>
            </a:extLst>
          </p:cNvPr>
          <p:cNvSpPr>
            <a:spLocks noGrp="1"/>
          </p:cNvSpPr>
          <p:nvPr>
            <p:ph type="title"/>
          </p:nvPr>
        </p:nvSpPr>
        <p:spPr>
          <a:xfrm>
            <a:off x="458724" y="480518"/>
            <a:ext cx="7543800" cy="988686"/>
          </a:xfrm>
        </p:spPr>
        <p:txBody>
          <a:bodyPr/>
          <a:lstStyle/>
          <a:p>
            <a:r>
              <a:rPr lang="en-US" dirty="0"/>
              <a:t>LUCENT patient populations</a:t>
            </a:r>
            <a:r>
              <a:rPr lang="en-US" baseline="30000" dirty="0"/>
              <a:t>1</a:t>
            </a:r>
          </a:p>
        </p:txBody>
      </p:sp>
      <p:sp>
        <p:nvSpPr>
          <p:cNvPr id="25" name="Text Placeholder 24">
            <a:extLst>
              <a:ext uri="{FF2B5EF4-FFF2-40B4-BE49-F238E27FC236}">
                <a16:creationId xmlns="" xmlns:a16="http://schemas.microsoft.com/office/drawing/2014/main" id="{0FC62112-4BD0-510D-4510-C7C97BDC97F0}"/>
              </a:ext>
            </a:extLst>
          </p:cNvPr>
          <p:cNvSpPr>
            <a:spLocks noGrp="1"/>
          </p:cNvSpPr>
          <p:nvPr>
            <p:ph type="body" sz="quarter" idx="4294967295"/>
          </p:nvPr>
        </p:nvSpPr>
        <p:spPr>
          <a:xfrm>
            <a:off x="458356" y="952500"/>
            <a:ext cx="9666719" cy="539750"/>
          </a:xfrm>
        </p:spPr>
        <p:txBody>
          <a:bodyPr/>
          <a:lstStyle/>
          <a:p>
            <a:r>
              <a:rPr lang="en-US" dirty="0" err="1"/>
              <a:t>Omvoh</a:t>
            </a:r>
            <a:r>
              <a:rPr lang="en-US" dirty="0"/>
              <a:t> was studied in adult patients with moderately to severely active UC who had been treated with a prior conventional or biologic treatment</a:t>
            </a:r>
          </a:p>
        </p:txBody>
      </p:sp>
      <p:sp>
        <p:nvSpPr>
          <p:cNvPr id="10" name="TextBox 9">
            <a:extLst>
              <a:ext uri="{FF2B5EF4-FFF2-40B4-BE49-F238E27FC236}">
                <a16:creationId xmlns="" xmlns:a16="http://schemas.microsoft.com/office/drawing/2014/main" id="{FA2CF6F0-96F2-7DDE-059D-40AFC43558AE}"/>
              </a:ext>
            </a:extLst>
          </p:cNvPr>
          <p:cNvSpPr txBox="1"/>
          <p:nvPr/>
        </p:nvSpPr>
        <p:spPr>
          <a:xfrm>
            <a:off x="458356" y="1826574"/>
            <a:ext cx="10643871" cy="1141607"/>
          </a:xfrm>
          <a:prstGeom prst="rect">
            <a:avLst/>
          </a:prstGeom>
          <a:noFill/>
        </p:spPr>
        <p:txBody>
          <a:bodyPr wrap="square" lIns="0" tIns="0" rIns="0" bIns="0" rtlCol="0">
            <a:noAutofit/>
          </a:bodyPr>
          <a:lstStyle/>
          <a:p>
            <a:pPr algn="l"/>
            <a:r>
              <a:rPr lang="en-US" sz="1400" b="1" dirty="0">
                <a:solidFill>
                  <a:schemeClr val="tx2"/>
                </a:solidFill>
              </a:rPr>
              <a:t>Moderately to severely active UC</a:t>
            </a:r>
            <a:r>
              <a:rPr lang="en-US" sz="1400" b="1" baseline="30000" dirty="0">
                <a:solidFill>
                  <a:schemeClr val="tx2"/>
                </a:solidFill>
              </a:rPr>
              <a:t>1,2</a:t>
            </a:r>
            <a:r>
              <a:rPr lang="en-US" sz="1400" b="1" dirty="0">
                <a:solidFill>
                  <a:schemeClr val="tx2"/>
                </a:solidFill>
              </a:rPr>
              <a:t>:</a:t>
            </a:r>
          </a:p>
          <a:p>
            <a:pPr marL="102870" indent="-182880">
              <a:lnSpc>
                <a:spcPts val="2200"/>
              </a:lnSpc>
              <a:spcBef>
                <a:spcPts val="600"/>
              </a:spcBef>
              <a:buClr>
                <a:schemeClr val="accent2"/>
              </a:buClr>
              <a:buSzPct val="150000"/>
              <a:buFont typeface="Arial" panose="020B0604020202020204" pitchFamily="34" charset="0"/>
              <a:buChar char="•"/>
            </a:pPr>
            <a:r>
              <a:rPr lang="en-US" sz="1400" dirty="0">
                <a:cs typeface="Arial" panose="020B0604020202020204" pitchFamily="34" charset="0"/>
              </a:rPr>
              <a:t>At baseline, patients had an MMS of 4 to 9, including an endoscopic </a:t>
            </a:r>
            <a:r>
              <a:rPr lang="en-US" sz="1400" dirty="0" err="1">
                <a:cs typeface="Arial" panose="020B0604020202020204" pitchFamily="34" charset="0"/>
              </a:rPr>
              <a:t>subscore</a:t>
            </a:r>
            <a:r>
              <a:rPr lang="en-US" sz="1400" dirty="0">
                <a:cs typeface="Arial" panose="020B0604020202020204" pitchFamily="34" charset="0"/>
              </a:rPr>
              <a:t> of 2 or 3</a:t>
            </a:r>
            <a:endParaRPr lang="en-US" sz="1400" baseline="30000" dirty="0">
              <a:cs typeface="Arial" panose="020B0604020202020204" pitchFamily="34" charset="0"/>
            </a:endParaRPr>
          </a:p>
          <a:p>
            <a:pPr marL="171450" indent="-171450">
              <a:lnSpc>
                <a:spcPts val="2200"/>
              </a:lnSpc>
              <a:spcBef>
                <a:spcPts val="600"/>
              </a:spcBef>
              <a:buClr>
                <a:schemeClr val="accent2"/>
              </a:buClr>
              <a:buSzPct val="150000"/>
              <a:buFont typeface="Arial" panose="020B0604020202020204" pitchFamily="34" charset="0"/>
              <a:buChar char="•"/>
            </a:pPr>
            <a:r>
              <a:rPr lang="en-US" sz="1400" dirty="0">
                <a:cs typeface="Arial" panose="020B0604020202020204" pitchFamily="34" charset="0"/>
              </a:rPr>
              <a:t>53% had severely active disease with an MMS of 7 to 9</a:t>
            </a:r>
            <a:endParaRPr lang="en-US" sz="1400" baseline="30000" dirty="0">
              <a:cs typeface="Arial" panose="020B0604020202020204" pitchFamily="34" charset="0"/>
            </a:endParaRPr>
          </a:p>
        </p:txBody>
      </p:sp>
      <p:graphicFrame>
        <p:nvGraphicFramePr>
          <p:cNvPr id="13" name="Table 13">
            <a:extLst>
              <a:ext uri="{FF2B5EF4-FFF2-40B4-BE49-F238E27FC236}">
                <a16:creationId xmlns="" xmlns:a16="http://schemas.microsoft.com/office/drawing/2014/main" id="{9B95DF1E-7B3C-A055-7C08-9B7C3B0EF5E5}"/>
              </a:ext>
            </a:extLst>
          </p:cNvPr>
          <p:cNvGraphicFramePr>
            <a:graphicFrameLocks noGrp="1"/>
          </p:cNvGraphicFramePr>
          <p:nvPr>
            <p:extLst>
              <p:ext uri="{D42A27DB-BD31-4B8C-83A1-F6EECF244321}">
                <p14:modId xmlns:p14="http://schemas.microsoft.com/office/powerpoint/2010/main" val="2932458120"/>
              </p:ext>
            </p:extLst>
          </p:nvPr>
        </p:nvGraphicFramePr>
        <p:xfrm>
          <a:off x="1828800" y="3303079"/>
          <a:ext cx="8564451" cy="2053724"/>
        </p:xfrm>
        <a:graphic>
          <a:graphicData uri="http://schemas.openxmlformats.org/drawingml/2006/table">
            <a:tbl>
              <a:tblPr firstRow="1" bandRow="1">
                <a:tableStyleId>{5C22544A-7EE6-4342-B048-85BDC9FD1C3A}</a:tableStyleId>
              </a:tblPr>
              <a:tblGrid>
                <a:gridCol w="7073124">
                  <a:extLst>
                    <a:ext uri="{9D8B030D-6E8A-4147-A177-3AD203B41FA5}">
                      <a16:colId xmlns="" xmlns:a16="http://schemas.microsoft.com/office/drawing/2014/main" val="2570900312"/>
                    </a:ext>
                  </a:extLst>
                </a:gridCol>
                <a:gridCol w="1491327">
                  <a:extLst>
                    <a:ext uri="{9D8B030D-6E8A-4147-A177-3AD203B41FA5}">
                      <a16:colId xmlns="" xmlns:a16="http://schemas.microsoft.com/office/drawing/2014/main" val="269016773"/>
                    </a:ext>
                  </a:extLst>
                </a:gridCol>
              </a:tblGrid>
              <a:tr h="513431">
                <a:tc gridSpan="2">
                  <a:txBody>
                    <a:bodyPr/>
                    <a:lstStyle/>
                    <a:p>
                      <a:r>
                        <a:rPr lang="en-US" sz="1200" dirty="0"/>
                        <a:t>Modified Mayo Score (MMS; summed, total of 0-9)</a:t>
                      </a:r>
                    </a:p>
                  </a:txBody>
                  <a:tcPr anchor="ctr"/>
                </a:tc>
                <a:tc hMerge="1">
                  <a:txBody>
                    <a:bodyPr/>
                    <a:lstStyle/>
                    <a:p>
                      <a:endParaRPr lang="en-US"/>
                    </a:p>
                  </a:txBody>
                  <a:tcPr/>
                </a:tc>
                <a:extLst>
                  <a:ext uri="{0D108BD9-81ED-4DB2-BD59-A6C34878D82A}">
                    <a16:rowId xmlns="" xmlns:a16="http://schemas.microsoft.com/office/drawing/2014/main" val="1281626956"/>
                  </a:ext>
                </a:extLst>
              </a:tr>
              <a:tr h="513431">
                <a:tc>
                  <a:txBody>
                    <a:bodyPr/>
                    <a:lstStyle/>
                    <a:p>
                      <a:r>
                        <a:rPr lang="en-US" sz="1400" dirty="0"/>
                        <a:t>Stool frequency </a:t>
                      </a:r>
                      <a:r>
                        <a:rPr lang="en-US" sz="1400" dirty="0" err="1"/>
                        <a:t>subscore</a:t>
                      </a:r>
                      <a:endParaRPr lang="en-US" sz="1400" dirty="0"/>
                    </a:p>
                  </a:txBody>
                  <a:tcPr anchor="ctr">
                    <a:lnB w="9525" cap="flat" cmpd="sng" algn="ctr">
                      <a:solidFill>
                        <a:schemeClr val="bg1">
                          <a:lumMod val="75000"/>
                        </a:schemeClr>
                      </a:solidFill>
                      <a:prstDash val="solid"/>
                      <a:round/>
                      <a:headEnd type="none" w="med" len="med"/>
                      <a:tailEnd type="none" w="med" len="med"/>
                    </a:lnB>
                    <a:noFill/>
                  </a:tcPr>
                </a:tc>
                <a:tc>
                  <a:txBody>
                    <a:bodyPr/>
                    <a:lstStyle/>
                    <a:p>
                      <a:r>
                        <a:rPr lang="en-US" sz="1400"/>
                        <a:t>0-3</a:t>
                      </a:r>
                    </a:p>
                  </a:txBody>
                  <a:tcPr anchor="ctr">
                    <a:lnB w="952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937923884"/>
                  </a:ext>
                </a:extLst>
              </a:tr>
              <a:tr h="513431">
                <a:tc>
                  <a:txBody>
                    <a:bodyPr/>
                    <a:lstStyle/>
                    <a:p>
                      <a:r>
                        <a:rPr lang="en-US" sz="1400" dirty="0"/>
                        <a:t>Rectal bleeding </a:t>
                      </a:r>
                      <a:r>
                        <a:rPr lang="en-US" sz="1400" dirty="0" err="1"/>
                        <a:t>subscore</a:t>
                      </a:r>
                      <a:endParaRPr lang="en-US" sz="1400" dirty="0"/>
                    </a:p>
                  </a:txBody>
                  <a:tcPr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r>
                        <a:rPr lang="en-US" sz="1400"/>
                        <a:t>0-3</a:t>
                      </a:r>
                    </a:p>
                  </a:txBody>
                  <a:tcPr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4001973269"/>
                  </a:ext>
                </a:extLst>
              </a:tr>
              <a:tr h="513431">
                <a:tc>
                  <a:txBody>
                    <a:bodyPr/>
                    <a:lstStyle/>
                    <a:p>
                      <a:r>
                        <a:rPr lang="en-US" sz="1400" dirty="0"/>
                        <a:t>Endoscopic </a:t>
                      </a:r>
                      <a:r>
                        <a:rPr lang="en-US" sz="1400" dirty="0" err="1"/>
                        <a:t>subscore</a:t>
                      </a:r>
                      <a:endParaRPr lang="en-US" sz="1400" dirty="0"/>
                    </a:p>
                  </a:txBody>
                  <a:tcPr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r>
                        <a:rPr lang="en-US" sz="1400" dirty="0"/>
                        <a:t>0-3</a:t>
                      </a:r>
                    </a:p>
                  </a:txBody>
                  <a:tcPr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623475723"/>
                  </a:ext>
                </a:extLst>
              </a:tr>
            </a:tbl>
          </a:graphicData>
        </a:graphic>
      </p:graphicFrame>
      <p:sp>
        <p:nvSpPr>
          <p:cNvPr id="16" name="TextBox 15">
            <a:extLst>
              <a:ext uri="{FF2B5EF4-FFF2-40B4-BE49-F238E27FC236}">
                <a16:creationId xmlns="" xmlns:a16="http://schemas.microsoft.com/office/drawing/2014/main" id="{4BD187DE-3388-7458-000C-B4BE5FC0DE13}"/>
              </a:ext>
            </a:extLst>
          </p:cNvPr>
          <p:cNvSpPr txBox="1"/>
          <p:nvPr/>
        </p:nvSpPr>
        <p:spPr>
          <a:xfrm>
            <a:off x="1828800" y="5356803"/>
            <a:ext cx="4026445" cy="261610"/>
          </a:xfrm>
          <a:prstGeom prst="rect">
            <a:avLst/>
          </a:prstGeom>
          <a:noFill/>
        </p:spPr>
        <p:txBody>
          <a:bodyPr wrap="square">
            <a:spAutoFit/>
          </a:bodyPr>
          <a:lstStyle/>
          <a:p>
            <a:r>
              <a:rPr lang="en-US" sz="1100" dirty="0" err="1"/>
              <a:t>Subscores</a:t>
            </a:r>
            <a:r>
              <a:rPr lang="en-US" sz="1100" dirty="0"/>
              <a:t> range from 0 (normal) to 3 (most severe).</a:t>
            </a:r>
          </a:p>
        </p:txBody>
      </p:sp>
      <p:sp>
        <p:nvSpPr>
          <p:cNvPr id="4" name="TextBox 3">
            <a:extLst>
              <a:ext uri="{FF2B5EF4-FFF2-40B4-BE49-F238E27FC236}">
                <a16:creationId xmlns="" xmlns:a16="http://schemas.microsoft.com/office/drawing/2014/main" id="{E824E38D-21E2-16B2-4191-B93F2961367E}"/>
              </a:ext>
            </a:extLst>
          </p:cNvPr>
          <p:cNvSpPr txBox="1"/>
          <p:nvPr/>
        </p:nvSpPr>
        <p:spPr>
          <a:xfrm>
            <a:off x="458356" y="6414493"/>
            <a:ext cx="4296220" cy="233362"/>
          </a:xfrm>
          <a:prstGeom prst="rect">
            <a:avLst/>
          </a:prstGeom>
          <a:noFill/>
        </p:spPr>
        <p:txBody>
          <a:bodyPr wrap="square" lIns="0" tIns="0" rIns="0" bIns="0" rtlCol="0" anchor="b">
            <a:noAutofit/>
          </a:bodyPr>
          <a:lstStyle/>
          <a:p>
            <a:pPr algn="l"/>
            <a:r>
              <a:rPr lang="en-US" sz="900" i="0" dirty="0">
                <a:solidFill>
                  <a:srgbClr val="AAAAAA"/>
                </a:solidFill>
                <a:effectLst/>
                <a:latin typeface="Avenir Next LT Pro" panose="020B0504020202020204" pitchFamily="34" charset="0"/>
              </a:rPr>
              <a:t/>
            </a:r>
            <a:br>
              <a:rPr lang="en-US" sz="900" i="0" dirty="0">
                <a:solidFill>
                  <a:srgbClr val="AAAAAA"/>
                </a:solidFill>
                <a:effectLst/>
                <a:latin typeface="Avenir Next LT Pro" panose="020B0504020202020204" pitchFamily="34" charset="0"/>
              </a:rPr>
            </a:br>
            <a:endParaRPr lang="en-US" sz="900" i="0" dirty="0">
              <a:solidFill>
                <a:srgbClr val="AAAAAA"/>
              </a:solidFill>
              <a:effectLst/>
              <a:latin typeface="Avenir Next LT Pro" panose="020B0504020202020204" pitchFamily="34" charset="0"/>
            </a:endParaRPr>
          </a:p>
          <a:p>
            <a:pPr fontAlgn="auto">
              <a:defRPr/>
            </a:pPr>
            <a:r>
              <a:rPr lang="en-US" sz="900" i="0" dirty="0">
                <a:solidFill>
                  <a:srgbClr val="222222"/>
                </a:solidFill>
                <a:effectLst/>
                <a:latin typeface="Avenir Next LT Pro" panose="020B0504020202020204" pitchFamily="34" charset="77"/>
              </a:rPr>
              <a:t>MMS=modified Mayo score; UC=</a:t>
            </a:r>
            <a:r>
              <a:rPr kumimoji="0" lang="en-US" sz="900" i="0" u="none" strike="noStrike" kern="1200" cap="none" spc="0" normalizeH="0" baseline="0" noProof="0" dirty="0">
                <a:ln>
                  <a:noFill/>
                </a:ln>
                <a:solidFill>
                  <a:srgbClr val="201E21"/>
                </a:solidFill>
                <a:effectLst/>
                <a:uLnTx/>
                <a:uFillTx/>
                <a:latin typeface="Avenir Next LT Pro" panose="020B0504020202020204" pitchFamily="34" charset="77"/>
              </a:rPr>
              <a:t>ulcerative colitis. </a:t>
            </a:r>
          </a:p>
        </p:txBody>
      </p:sp>
    </p:spTree>
    <p:extLst>
      <p:ext uri="{BB962C8B-B14F-4D97-AF65-F5344CB8AC3E}">
        <p14:creationId xmlns:p14="http://schemas.microsoft.com/office/powerpoint/2010/main" val="1407274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531BF1-9696-4F05-BA0B-EC536EDA38AC}"/>
              </a:ext>
            </a:extLst>
          </p:cNvPr>
          <p:cNvSpPr>
            <a:spLocks noGrp="1"/>
          </p:cNvSpPr>
          <p:nvPr>
            <p:ph type="title"/>
          </p:nvPr>
        </p:nvSpPr>
        <p:spPr>
          <a:xfrm>
            <a:off x="458723" y="466004"/>
            <a:ext cx="10876933" cy="988686"/>
          </a:xfrm>
        </p:spPr>
        <p:txBody>
          <a:bodyPr/>
          <a:lstStyle/>
          <a:p>
            <a:r>
              <a:rPr lang="en-US" dirty="0"/>
              <a:t>The </a:t>
            </a:r>
            <a:r>
              <a:rPr lang="en-US" dirty="0" err="1"/>
              <a:t>Omvoh</a:t>
            </a:r>
            <a:r>
              <a:rPr lang="en-US" dirty="0"/>
              <a:t> trials included patients who had </a:t>
            </a:r>
            <a:br>
              <a:rPr lang="en-US" dirty="0"/>
            </a:br>
            <a:r>
              <a:rPr lang="en-US" dirty="0"/>
              <a:t>been treated with a prior biologic and those who were bio-naive</a:t>
            </a:r>
            <a:r>
              <a:rPr lang="en-US" baseline="30000" dirty="0"/>
              <a:t>1</a:t>
            </a:r>
          </a:p>
        </p:txBody>
      </p:sp>
      <p:sp>
        <p:nvSpPr>
          <p:cNvPr id="25" name="Text Placeholder 24">
            <a:extLst>
              <a:ext uri="{FF2B5EF4-FFF2-40B4-BE49-F238E27FC236}">
                <a16:creationId xmlns="" xmlns:a16="http://schemas.microsoft.com/office/drawing/2014/main" id="{0FC62112-4BD0-510D-4510-C7C97BDC97F0}"/>
              </a:ext>
            </a:extLst>
          </p:cNvPr>
          <p:cNvSpPr>
            <a:spLocks noGrp="1"/>
          </p:cNvSpPr>
          <p:nvPr>
            <p:ph type="body" sz="quarter" idx="4294967295"/>
          </p:nvPr>
        </p:nvSpPr>
        <p:spPr>
          <a:xfrm>
            <a:off x="457200" y="1781006"/>
            <a:ext cx="10125075" cy="230188"/>
          </a:xfrm>
        </p:spPr>
        <p:txBody>
          <a:bodyPr/>
          <a:lstStyle/>
          <a:p>
            <a:r>
              <a:rPr lang="en-US" b="1" dirty="0"/>
              <a:t>41% of patients in LUCENT-1 and 35% of patients in LUCENT-2 had failed at least one prior biologic</a:t>
            </a:r>
            <a:r>
              <a:rPr lang="en-US" b="1" baseline="30000" dirty="0"/>
              <a:t>1,2</a:t>
            </a:r>
          </a:p>
        </p:txBody>
      </p:sp>
      <p:sp>
        <p:nvSpPr>
          <p:cNvPr id="4" name="TextBox 3">
            <a:extLst>
              <a:ext uri="{FF2B5EF4-FFF2-40B4-BE49-F238E27FC236}">
                <a16:creationId xmlns="" xmlns:a16="http://schemas.microsoft.com/office/drawing/2014/main" id="{53E72AA8-74C8-C1C9-05F3-B4A600CBEFBB}"/>
              </a:ext>
            </a:extLst>
          </p:cNvPr>
          <p:cNvSpPr txBox="1"/>
          <p:nvPr/>
        </p:nvSpPr>
        <p:spPr>
          <a:xfrm>
            <a:off x="458698" y="2287496"/>
            <a:ext cx="5534695" cy="501973"/>
          </a:xfrm>
          <a:prstGeom prst="rect">
            <a:avLst/>
          </a:prstGeom>
          <a:solidFill>
            <a:schemeClr val="accent1"/>
          </a:solidFill>
        </p:spPr>
        <p:txBody>
          <a:bodyPr wrap="square" lIns="0" tIns="0" rIns="0" bIns="0" rtlCol="0" anchor="ctr">
            <a:noAutofit/>
          </a:bodyPr>
          <a:lstStyle/>
          <a:p>
            <a:pPr algn="ctr"/>
            <a:r>
              <a:rPr lang="en-US" sz="1600" b="1" dirty="0">
                <a:solidFill>
                  <a:schemeClr val="bg1"/>
                </a:solidFill>
              </a:rPr>
              <a:t>LUCENT-1</a:t>
            </a:r>
          </a:p>
        </p:txBody>
      </p:sp>
      <p:sp>
        <p:nvSpPr>
          <p:cNvPr id="20" name="TextBox 19">
            <a:extLst>
              <a:ext uri="{FF2B5EF4-FFF2-40B4-BE49-F238E27FC236}">
                <a16:creationId xmlns="" xmlns:a16="http://schemas.microsoft.com/office/drawing/2014/main" id="{65D13921-1710-A45F-5982-4BE3586465F3}"/>
              </a:ext>
            </a:extLst>
          </p:cNvPr>
          <p:cNvSpPr txBox="1"/>
          <p:nvPr/>
        </p:nvSpPr>
        <p:spPr>
          <a:xfrm>
            <a:off x="458700" y="2891552"/>
            <a:ext cx="4963458" cy="464079"/>
          </a:xfrm>
          <a:prstGeom prst="rect">
            <a:avLst/>
          </a:prstGeom>
          <a:noFill/>
        </p:spPr>
        <p:txBody>
          <a:bodyPr wrap="square" lIns="0" tIns="0" rIns="0" bIns="0" rtlCol="0">
            <a:normAutofit lnSpcReduction="10000"/>
          </a:bodyPr>
          <a:lstStyle>
            <a:defPPr>
              <a:defRPr lang="en-US"/>
            </a:defPPr>
            <a:lvl1pPr>
              <a:defRPr sz="1600"/>
            </a:lvl1pPr>
          </a:lstStyle>
          <a:p>
            <a:r>
              <a:rPr lang="en-US" dirty="0"/>
              <a:t>Of the 361 </a:t>
            </a:r>
            <a:r>
              <a:rPr lang="en-US" dirty="0" err="1"/>
              <a:t>Omvoh</a:t>
            </a:r>
            <a:r>
              <a:rPr lang="en-US" dirty="0"/>
              <a:t> patients in LUCENT-1 who failed at least one prior biologic or tofacitinib</a:t>
            </a:r>
            <a:r>
              <a:rPr lang="en-US" baseline="30000" dirty="0"/>
              <a:t>3</a:t>
            </a:r>
            <a:r>
              <a:rPr lang="en-US" dirty="0"/>
              <a:t>:</a:t>
            </a:r>
          </a:p>
        </p:txBody>
      </p:sp>
      <p:sp>
        <p:nvSpPr>
          <p:cNvPr id="3" name="Rectangle 2"/>
          <p:cNvSpPr/>
          <p:nvPr/>
        </p:nvSpPr>
        <p:spPr>
          <a:xfrm>
            <a:off x="-134563" y="-284337"/>
            <a:ext cx="1241045" cy="297004"/>
          </a:xfrm>
          <a:prstGeom prst="rect">
            <a:avLst/>
          </a:prstGeom>
        </p:spPr>
        <p:txBody>
          <a:bodyPr wrap="none">
            <a:spAutoFit/>
          </a:bodyPr>
          <a:lstStyle/>
          <a:p>
            <a:pPr algn="ctr">
              <a:defRPr sz="1330" b="0" i="0" u="none" strike="noStrike" kern="1200" baseline="0">
                <a:solidFill>
                  <a:srgbClr val="201E21">
                    <a:lumMod val="65000"/>
                    <a:lumOff val="35000"/>
                  </a:srgbClr>
                </a:solidFill>
                <a:latin typeface="+mn-lt"/>
                <a:ea typeface="+mn-ea"/>
                <a:cs typeface="+mn-cs"/>
              </a:defRPr>
            </a:pPr>
            <a:r>
              <a:rPr lang="en-US" dirty="0"/>
              <a:t>% of Patients </a:t>
            </a:r>
            <a:endParaRPr lang="en-US" dirty="0"/>
          </a:p>
        </p:txBody>
      </p:sp>
      <p:sp>
        <p:nvSpPr>
          <p:cNvPr id="26" name="TextBox 25">
            <a:extLst>
              <a:ext uri="{FF2B5EF4-FFF2-40B4-BE49-F238E27FC236}">
                <a16:creationId xmlns="" xmlns:a16="http://schemas.microsoft.com/office/drawing/2014/main" id="{733C8FBE-A19D-DDDC-6BF1-40F863621DC9}"/>
              </a:ext>
            </a:extLst>
          </p:cNvPr>
          <p:cNvSpPr txBox="1"/>
          <p:nvPr/>
        </p:nvSpPr>
        <p:spPr>
          <a:xfrm>
            <a:off x="1297940" y="3913004"/>
            <a:ext cx="3208164" cy="184666"/>
          </a:xfrm>
          <a:prstGeom prst="rect">
            <a:avLst/>
          </a:prstGeom>
          <a:solidFill>
            <a:schemeClr val="bg1"/>
          </a:solidFill>
        </p:spPr>
        <p:txBody>
          <a:bodyPr wrap="square" lIns="0" tIns="0" rIns="0" bIns="0" anchor="ctr">
            <a:spAutoFit/>
          </a:bodyPr>
          <a:lstStyle/>
          <a:p>
            <a:r>
              <a:rPr lang="en-US" sz="1200" b="1" dirty="0">
                <a:solidFill>
                  <a:schemeClr val="accent3"/>
                </a:solidFill>
              </a:rPr>
              <a:t>9% </a:t>
            </a:r>
            <a:r>
              <a:rPr lang="en-US" sz="1200" dirty="0"/>
              <a:t>(n=34/361) had prior tofacitinib failure</a:t>
            </a:r>
          </a:p>
        </p:txBody>
      </p:sp>
      <p:sp>
        <p:nvSpPr>
          <p:cNvPr id="24" name="TextBox 23">
            <a:extLst>
              <a:ext uri="{FF2B5EF4-FFF2-40B4-BE49-F238E27FC236}">
                <a16:creationId xmlns="" xmlns:a16="http://schemas.microsoft.com/office/drawing/2014/main" id="{F9A76D8F-5F06-C57B-223C-1A5B4AA6590C}"/>
              </a:ext>
            </a:extLst>
          </p:cNvPr>
          <p:cNvSpPr txBox="1"/>
          <p:nvPr/>
        </p:nvSpPr>
        <p:spPr>
          <a:xfrm>
            <a:off x="2611670" y="4153319"/>
            <a:ext cx="3345301" cy="184666"/>
          </a:xfrm>
          <a:prstGeom prst="rect">
            <a:avLst/>
          </a:prstGeom>
          <a:solidFill>
            <a:schemeClr val="bg1"/>
          </a:solidFill>
        </p:spPr>
        <p:txBody>
          <a:bodyPr wrap="square" lIns="0" tIns="0" rIns="0" bIns="0" anchor="ctr">
            <a:spAutoFit/>
          </a:bodyPr>
          <a:lstStyle/>
          <a:p>
            <a:r>
              <a:rPr lang="en-US" sz="1200" b="1" dirty="0">
                <a:solidFill>
                  <a:srgbClr val="98D801"/>
                </a:solidFill>
              </a:rPr>
              <a:t>44% </a:t>
            </a:r>
            <a:r>
              <a:rPr lang="en-US" sz="1200" dirty="0"/>
              <a:t>(n=159/361) had prior vedolizumab failure</a:t>
            </a:r>
          </a:p>
        </p:txBody>
      </p:sp>
      <p:sp>
        <p:nvSpPr>
          <p:cNvPr id="22" name="TextBox 21">
            <a:extLst>
              <a:ext uri="{FF2B5EF4-FFF2-40B4-BE49-F238E27FC236}">
                <a16:creationId xmlns="" xmlns:a16="http://schemas.microsoft.com/office/drawing/2014/main" id="{B159C135-9F5C-7F31-B6D3-E22ADEFBE65F}"/>
              </a:ext>
            </a:extLst>
          </p:cNvPr>
          <p:cNvSpPr txBox="1"/>
          <p:nvPr/>
        </p:nvSpPr>
        <p:spPr>
          <a:xfrm>
            <a:off x="4132667" y="4381048"/>
            <a:ext cx="1830922" cy="384680"/>
          </a:xfrm>
          <a:prstGeom prst="rect">
            <a:avLst/>
          </a:prstGeom>
          <a:solidFill>
            <a:schemeClr val="bg1"/>
          </a:solidFill>
        </p:spPr>
        <p:txBody>
          <a:bodyPr wrap="square" lIns="0" tIns="0" rIns="0" bIns="0" rtlCol="0">
            <a:noAutofit/>
          </a:bodyPr>
          <a:lstStyle/>
          <a:p>
            <a:r>
              <a:rPr lang="en-US" sz="1200" b="1" dirty="0">
                <a:solidFill>
                  <a:schemeClr val="tx2"/>
                </a:solidFill>
              </a:rPr>
              <a:t>90% </a:t>
            </a:r>
            <a:r>
              <a:rPr lang="en-US" sz="1200" dirty="0"/>
              <a:t>(n=325/361) had prior anti-TNF failure</a:t>
            </a:r>
          </a:p>
        </p:txBody>
      </p:sp>
      <p:sp>
        <p:nvSpPr>
          <p:cNvPr id="6" name="TextBox 5">
            <a:extLst>
              <a:ext uri="{FF2B5EF4-FFF2-40B4-BE49-F238E27FC236}">
                <a16:creationId xmlns="" xmlns:a16="http://schemas.microsoft.com/office/drawing/2014/main" id="{CA3692EF-7967-A2FE-D331-1ECC0FED39DD}"/>
              </a:ext>
            </a:extLst>
          </p:cNvPr>
          <p:cNvSpPr txBox="1"/>
          <p:nvPr/>
        </p:nvSpPr>
        <p:spPr>
          <a:xfrm>
            <a:off x="6318321" y="2294944"/>
            <a:ext cx="5534695" cy="501973"/>
          </a:xfrm>
          <a:prstGeom prst="rect">
            <a:avLst/>
          </a:prstGeom>
          <a:solidFill>
            <a:schemeClr val="accent1"/>
          </a:solidFill>
        </p:spPr>
        <p:txBody>
          <a:bodyPr wrap="square" lIns="0" tIns="0" rIns="0" bIns="0" rtlCol="0" anchor="ctr">
            <a:noAutofit/>
          </a:bodyPr>
          <a:lstStyle/>
          <a:p>
            <a:pPr algn="ctr"/>
            <a:r>
              <a:rPr lang="en-US" sz="1600" b="1" dirty="0">
                <a:solidFill>
                  <a:schemeClr val="bg1"/>
                </a:solidFill>
              </a:rPr>
              <a:t>LUCENT-2</a:t>
            </a:r>
          </a:p>
        </p:txBody>
      </p:sp>
      <p:sp>
        <p:nvSpPr>
          <p:cNvPr id="21" name="TextBox 20">
            <a:extLst>
              <a:ext uri="{FF2B5EF4-FFF2-40B4-BE49-F238E27FC236}">
                <a16:creationId xmlns="" xmlns:a16="http://schemas.microsoft.com/office/drawing/2014/main" id="{A7F92AD3-1C50-77A4-C011-14814153110F}"/>
              </a:ext>
            </a:extLst>
          </p:cNvPr>
          <p:cNvSpPr txBox="1"/>
          <p:nvPr/>
        </p:nvSpPr>
        <p:spPr>
          <a:xfrm>
            <a:off x="6318322" y="2891552"/>
            <a:ext cx="4653710" cy="448439"/>
          </a:xfrm>
          <a:prstGeom prst="rect">
            <a:avLst/>
          </a:prstGeom>
          <a:noFill/>
        </p:spPr>
        <p:txBody>
          <a:bodyPr wrap="square" lIns="0" tIns="0" rIns="0" bIns="0" rtlCol="0">
            <a:normAutofit lnSpcReduction="10000"/>
          </a:bodyPr>
          <a:lstStyle>
            <a:defPPr>
              <a:defRPr lang="en-US"/>
            </a:defPPr>
            <a:lvl1pPr>
              <a:defRPr sz="1600"/>
            </a:lvl1pPr>
          </a:lstStyle>
          <a:p>
            <a:r>
              <a:rPr lang="en-US" dirty="0"/>
              <a:t>Of the 128 </a:t>
            </a:r>
            <a:r>
              <a:rPr lang="en-US" dirty="0" err="1"/>
              <a:t>Omvoh</a:t>
            </a:r>
            <a:r>
              <a:rPr lang="en-US" dirty="0"/>
              <a:t> patients in LUCENT-2 who failed at least one prior biologic or tofacitinib</a:t>
            </a:r>
            <a:r>
              <a:rPr lang="en-US" baseline="30000" dirty="0"/>
              <a:t>2</a:t>
            </a:r>
            <a:r>
              <a:rPr lang="en-US" dirty="0"/>
              <a:t>:</a:t>
            </a:r>
          </a:p>
        </p:txBody>
      </p:sp>
      <p:sp>
        <p:nvSpPr>
          <p:cNvPr id="34" name="TextBox 33">
            <a:extLst>
              <a:ext uri="{FF2B5EF4-FFF2-40B4-BE49-F238E27FC236}">
                <a16:creationId xmlns="" xmlns:a16="http://schemas.microsoft.com/office/drawing/2014/main" id="{23A8D782-25CA-911A-42C1-E3898FD6AA1C}"/>
              </a:ext>
            </a:extLst>
          </p:cNvPr>
          <p:cNvSpPr txBox="1"/>
          <p:nvPr/>
        </p:nvSpPr>
        <p:spPr>
          <a:xfrm>
            <a:off x="6990516" y="3859901"/>
            <a:ext cx="3012990" cy="184666"/>
          </a:xfrm>
          <a:prstGeom prst="rect">
            <a:avLst/>
          </a:prstGeom>
          <a:solidFill>
            <a:schemeClr val="bg1"/>
          </a:solidFill>
        </p:spPr>
        <p:txBody>
          <a:bodyPr wrap="square" lIns="0" tIns="0" rIns="0" bIns="0">
            <a:spAutoFit/>
          </a:bodyPr>
          <a:lstStyle/>
          <a:p>
            <a:pPr marL="0" lvl="2" indent="-555625">
              <a:spcBef>
                <a:spcPts val="600"/>
              </a:spcBef>
              <a:buSzPct val="150000"/>
              <a:defRPr/>
            </a:pPr>
            <a:r>
              <a:rPr lang="en-US" sz="1200" b="1" dirty="0">
                <a:solidFill>
                  <a:schemeClr val="accent3"/>
                </a:solidFill>
                <a:latin typeface="Avenir Next LT Pro"/>
              </a:rPr>
              <a:t>6</a:t>
            </a:r>
            <a:r>
              <a:rPr kumimoji="0" lang="en-US" sz="1200" b="1" i="0" u="none" strike="noStrike" kern="1200" cap="none" spc="0" normalizeH="0" baseline="0" noProof="0" dirty="0">
                <a:ln>
                  <a:noFill/>
                </a:ln>
                <a:solidFill>
                  <a:schemeClr val="accent3"/>
                </a:solidFill>
                <a:effectLst/>
                <a:uLnTx/>
                <a:uFillTx/>
                <a:latin typeface="Avenir Next LT Pro"/>
                <a:ea typeface="+mn-ea"/>
                <a:cs typeface="+mn-cs"/>
              </a:rPr>
              <a:t>% </a:t>
            </a:r>
            <a:r>
              <a:rPr kumimoji="0" lang="en-US" sz="1200" b="0" i="0" u="none" strike="noStrike" kern="1200" cap="none" spc="0" normalizeH="0" baseline="0" noProof="0" dirty="0">
                <a:ln>
                  <a:noFill/>
                </a:ln>
                <a:solidFill>
                  <a:srgbClr val="201E21"/>
                </a:solidFill>
                <a:effectLst/>
                <a:uLnTx/>
                <a:uFillTx/>
                <a:latin typeface="Avenir Next LT Pro"/>
                <a:ea typeface="+mn-ea"/>
                <a:cs typeface="+mn-cs"/>
              </a:rPr>
              <a:t>(n=8/128) had prior tofacitinib failure</a:t>
            </a:r>
          </a:p>
        </p:txBody>
      </p:sp>
      <p:sp>
        <p:nvSpPr>
          <p:cNvPr id="32" name="TextBox 31">
            <a:extLst>
              <a:ext uri="{FF2B5EF4-FFF2-40B4-BE49-F238E27FC236}">
                <a16:creationId xmlns="" xmlns:a16="http://schemas.microsoft.com/office/drawing/2014/main" id="{DB3BFCBA-935C-2F27-E604-9736979F7D7A}"/>
              </a:ext>
            </a:extLst>
          </p:cNvPr>
          <p:cNvSpPr txBox="1"/>
          <p:nvPr/>
        </p:nvSpPr>
        <p:spPr>
          <a:xfrm>
            <a:off x="7979329" y="4098678"/>
            <a:ext cx="3482587" cy="184666"/>
          </a:xfrm>
          <a:prstGeom prst="rect">
            <a:avLst/>
          </a:prstGeom>
          <a:solidFill>
            <a:schemeClr val="bg1"/>
          </a:solidFill>
        </p:spPr>
        <p:txBody>
          <a:bodyPr wrap="square" lIns="0" tIns="0" rIns="0" bIns="0">
            <a:spAutoFit/>
          </a:bodyPr>
          <a:lstStyle/>
          <a:p>
            <a:pPr marL="0" lvl="2" indent="-555625">
              <a:spcBef>
                <a:spcPts val="600"/>
              </a:spcBef>
              <a:buSzPct val="150000"/>
              <a:defRPr/>
            </a:pPr>
            <a:r>
              <a:rPr kumimoji="0" lang="en-US" sz="1200" b="1" i="0" u="none" strike="noStrike" kern="1200" cap="none" spc="0" normalizeH="0" baseline="0" noProof="0" dirty="0">
                <a:ln>
                  <a:noFill/>
                </a:ln>
                <a:solidFill>
                  <a:schemeClr val="accent2"/>
                </a:solidFill>
                <a:effectLst/>
                <a:uLnTx/>
                <a:uFillTx/>
                <a:latin typeface="Avenir Next LT Pro"/>
                <a:ea typeface="+mn-ea"/>
                <a:cs typeface="+mn-cs"/>
              </a:rPr>
              <a:t>37% </a:t>
            </a:r>
            <a:r>
              <a:rPr kumimoji="0" lang="en-US" sz="1200" b="0" i="0" u="none" strike="noStrike" kern="1200" cap="none" spc="0" normalizeH="0" baseline="0" noProof="0" dirty="0">
                <a:ln>
                  <a:noFill/>
                </a:ln>
                <a:solidFill>
                  <a:srgbClr val="201E21"/>
                </a:solidFill>
                <a:effectLst/>
                <a:uLnTx/>
                <a:uFillTx/>
                <a:latin typeface="Avenir Next LT Pro"/>
                <a:ea typeface="+mn-ea"/>
                <a:cs typeface="+mn-cs"/>
              </a:rPr>
              <a:t>(n=47/128) had prior vedolizumab failure</a:t>
            </a:r>
          </a:p>
        </p:txBody>
      </p:sp>
      <p:sp>
        <p:nvSpPr>
          <p:cNvPr id="28" name="TextBox 27">
            <a:extLst>
              <a:ext uri="{FF2B5EF4-FFF2-40B4-BE49-F238E27FC236}">
                <a16:creationId xmlns="" xmlns:a16="http://schemas.microsoft.com/office/drawing/2014/main" id="{4BF573B0-AFFB-5CE5-56F5-74146583E270}"/>
              </a:ext>
            </a:extLst>
          </p:cNvPr>
          <p:cNvSpPr txBox="1"/>
          <p:nvPr/>
        </p:nvSpPr>
        <p:spPr>
          <a:xfrm>
            <a:off x="9825017" y="4327017"/>
            <a:ext cx="2028000" cy="369332"/>
          </a:xfrm>
          <a:prstGeom prst="rect">
            <a:avLst/>
          </a:prstGeom>
          <a:solidFill>
            <a:schemeClr val="bg1"/>
          </a:solidFill>
        </p:spPr>
        <p:txBody>
          <a:bodyPr wrap="square" lIns="0" tIns="0" rIns="0" bIns="0">
            <a:spAutoFit/>
          </a:bodyPr>
          <a:lstStyle/>
          <a:p>
            <a:pPr marL="0" lvl="2" indent="-555625">
              <a:spcBef>
                <a:spcPts val="600"/>
              </a:spcBef>
              <a:buSzPct val="150000"/>
              <a:defRPr/>
            </a:pPr>
            <a:r>
              <a:rPr kumimoji="0" lang="en-US" sz="1200" b="1" i="0" u="none" strike="noStrike" kern="1200" cap="none" spc="0" normalizeH="0" baseline="0" noProof="0" dirty="0">
                <a:ln>
                  <a:noFill/>
                </a:ln>
                <a:solidFill>
                  <a:schemeClr val="tx2"/>
                </a:solidFill>
                <a:effectLst/>
                <a:uLnTx/>
                <a:uFillTx/>
                <a:latin typeface="Avenir Next LT Pro"/>
                <a:ea typeface="+mn-ea"/>
                <a:cs typeface="+mn-cs"/>
              </a:rPr>
              <a:t>88%</a:t>
            </a:r>
            <a:r>
              <a:rPr kumimoji="0" lang="en-US" sz="1200" b="0" i="0" u="none" strike="noStrike" kern="1200" cap="none" spc="0" normalizeH="0" baseline="0" noProof="0" dirty="0">
                <a:ln>
                  <a:noFill/>
                </a:ln>
                <a:solidFill>
                  <a:srgbClr val="201E21"/>
                </a:solidFill>
                <a:effectLst/>
                <a:uLnTx/>
                <a:uFillTx/>
                <a:latin typeface="Avenir Next LT Pro"/>
                <a:ea typeface="+mn-ea"/>
                <a:cs typeface="+mn-cs"/>
              </a:rPr>
              <a:t> (n=112/128) had prior anti-TNF failure</a:t>
            </a:r>
          </a:p>
        </p:txBody>
      </p:sp>
      <p:sp>
        <p:nvSpPr>
          <p:cNvPr id="37" name="TextBox 36">
            <a:extLst>
              <a:ext uri="{FF2B5EF4-FFF2-40B4-BE49-F238E27FC236}">
                <a16:creationId xmlns="" xmlns:a16="http://schemas.microsoft.com/office/drawing/2014/main" id="{96E2A634-F915-6A4B-CBB4-7659BF5A4B47}"/>
              </a:ext>
            </a:extLst>
          </p:cNvPr>
          <p:cNvSpPr txBox="1"/>
          <p:nvPr/>
        </p:nvSpPr>
        <p:spPr>
          <a:xfrm>
            <a:off x="485960" y="6446253"/>
            <a:ext cx="7516564" cy="177313"/>
          </a:xfrm>
          <a:prstGeom prst="rect">
            <a:avLst/>
          </a:prstGeom>
          <a:noFill/>
        </p:spPr>
        <p:txBody>
          <a:bodyPr wrap="square" lIns="0" tIns="0" rIns="0" bIns="0" rtlCol="0" anchor="b">
            <a:noAutofit/>
          </a:bodyPr>
          <a:lstStyle/>
          <a:p>
            <a:r>
              <a:rPr lang="it-IT" sz="900" dirty="0" err="1"/>
              <a:t>Bio-failed</a:t>
            </a:r>
            <a:r>
              <a:rPr lang="it-IT" sz="900" dirty="0"/>
              <a:t>=</a:t>
            </a:r>
            <a:r>
              <a:rPr lang="it-IT" sz="900" dirty="0" err="1"/>
              <a:t>biologic-failed</a:t>
            </a:r>
            <a:r>
              <a:rPr lang="it-IT" sz="900" dirty="0"/>
              <a:t>; </a:t>
            </a:r>
            <a:r>
              <a:rPr lang="it-IT" sz="900" dirty="0" err="1"/>
              <a:t>bio-naive</a:t>
            </a:r>
            <a:r>
              <a:rPr lang="it-IT" sz="900" dirty="0"/>
              <a:t>=</a:t>
            </a:r>
            <a:r>
              <a:rPr lang="it-IT" sz="900" dirty="0" err="1"/>
              <a:t>biologic-naive</a:t>
            </a:r>
            <a:r>
              <a:rPr lang="it-IT" sz="900" dirty="0"/>
              <a:t>; </a:t>
            </a:r>
            <a:r>
              <a:rPr lang="it-IT" sz="900" dirty="0" err="1"/>
              <a:t>JAKi</a:t>
            </a:r>
            <a:r>
              <a:rPr lang="it-IT" sz="900" dirty="0"/>
              <a:t>=Janus </a:t>
            </a:r>
            <a:r>
              <a:rPr lang="it-IT" sz="900" dirty="0" err="1"/>
              <a:t>kinase</a:t>
            </a:r>
            <a:r>
              <a:rPr lang="it-IT" sz="900" dirty="0"/>
              <a:t> </a:t>
            </a:r>
            <a:r>
              <a:rPr lang="it-IT" sz="900" dirty="0" err="1"/>
              <a:t>inhibitor</a:t>
            </a:r>
            <a:r>
              <a:rPr lang="it-IT" sz="900" dirty="0"/>
              <a:t>; TNF=</a:t>
            </a:r>
            <a:r>
              <a:rPr lang="it-IT" sz="900" dirty="0" err="1"/>
              <a:t>tumor</a:t>
            </a:r>
            <a:r>
              <a:rPr lang="it-IT" sz="900" dirty="0"/>
              <a:t> </a:t>
            </a:r>
            <a:r>
              <a:rPr lang="it-IT" sz="900" dirty="0" err="1"/>
              <a:t>necrosis</a:t>
            </a:r>
            <a:r>
              <a:rPr lang="it-IT" sz="900" dirty="0"/>
              <a:t> </a:t>
            </a:r>
            <a:r>
              <a:rPr lang="it-IT" sz="900" dirty="0" err="1"/>
              <a:t>factor</a:t>
            </a:r>
            <a:r>
              <a:rPr lang="it-IT" sz="900" dirty="0"/>
              <a:t>; UC=ulcerative </a:t>
            </a:r>
            <a:r>
              <a:rPr lang="it-IT" sz="900" dirty="0" err="1"/>
              <a:t>colitis</a:t>
            </a:r>
            <a:r>
              <a:rPr lang="it-IT" sz="900" dirty="0"/>
              <a:t>.</a:t>
            </a:r>
          </a:p>
        </p:txBody>
      </p:sp>
      <p:graphicFrame>
        <p:nvGraphicFramePr>
          <p:cNvPr id="15" name="Chart 14">
            <a:extLst>
              <a:ext uri="{FF2B5EF4-FFF2-40B4-BE49-F238E27FC236}">
                <a16:creationId xmlns="" xmlns:a16="http://schemas.microsoft.com/office/drawing/2014/main" id="{493B0CC3-1D8B-6B8E-6A53-3F30DAB425E3}"/>
              </a:ext>
            </a:extLst>
          </p:cNvPr>
          <p:cNvGraphicFramePr/>
          <p:nvPr>
            <p:extLst>
              <p:ext uri="{D42A27DB-BD31-4B8C-83A1-F6EECF244321}">
                <p14:modId xmlns:p14="http://schemas.microsoft.com/office/powerpoint/2010/main" val="3081082545"/>
              </p:ext>
            </p:extLst>
          </p:nvPr>
        </p:nvGraphicFramePr>
        <p:xfrm>
          <a:off x="415941" y="3539810"/>
          <a:ext cx="4355193" cy="16297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 xmlns:a16="http://schemas.microsoft.com/office/drawing/2014/main" id="{0CC3FA1B-6677-5350-7A9C-841A9CC2C432}"/>
              </a:ext>
            </a:extLst>
          </p:cNvPr>
          <p:cNvGraphicFramePr/>
          <p:nvPr>
            <p:extLst>
              <p:ext uri="{D42A27DB-BD31-4B8C-83A1-F6EECF244321}">
                <p14:modId xmlns:p14="http://schemas.microsoft.com/office/powerpoint/2010/main" val="592455333"/>
              </p:ext>
            </p:extLst>
          </p:nvPr>
        </p:nvGraphicFramePr>
        <p:xfrm>
          <a:off x="6083721" y="3498912"/>
          <a:ext cx="4355193" cy="162977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69119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hidden="1"/>
          <p:cNvSpPr>
            <a:spLocks noGrp="1"/>
          </p:cNvSpPr>
          <p:nvPr>
            <p:ph type="title"/>
          </p:nvPr>
        </p:nvSpPr>
        <p:spPr/>
        <p:txBody>
          <a:bodyPr/>
          <a:lstStyle/>
          <a:p>
            <a:pPr rtl="0"/>
            <a:r>
              <a:rPr lang="de-DE" dirty="0"/>
              <a:t>Demografische Daten bei Baseline </a:t>
            </a:r>
            <a:r>
              <a:rPr lang="en-US" sz="1600" dirty="0"/>
              <a:t/>
            </a:r>
            <a:br>
              <a:rPr lang="en-US" sz="1600" dirty="0"/>
            </a:br>
            <a:r>
              <a:rPr lang="de-DE" sz="1800" dirty="0" err="1">
                <a:solidFill>
                  <a:schemeClr val="tx1"/>
                </a:solidFill>
              </a:rPr>
              <a:t>mITT</a:t>
            </a:r>
            <a:r>
              <a:rPr lang="de-DE" sz="1800" dirty="0">
                <a:solidFill>
                  <a:schemeClr val="tx1"/>
                </a:solidFill>
              </a:rPr>
              <a:t>-Population (</a:t>
            </a:r>
            <a:r>
              <a:rPr lang="de-DE" sz="1800" b="1" dirty="0">
                <a:solidFill>
                  <a:schemeClr val="tx1"/>
                </a:solidFill>
              </a:rPr>
              <a:t>LUCENT-1</a:t>
            </a:r>
            <a:r>
              <a:rPr lang="de-DE" sz="1800" dirty="0">
                <a:solidFill>
                  <a:schemeClr val="tx1"/>
                </a:solidFill>
              </a:rPr>
              <a:t>) </a:t>
            </a:r>
          </a:p>
        </p:txBody>
      </p:sp>
      <p:sp>
        <p:nvSpPr>
          <p:cNvPr id="8" name="Text Placeholder 5" hidden="1"/>
          <p:cNvSpPr txBox="1">
            <a:spLocks/>
          </p:cNvSpPr>
          <p:nvPr/>
        </p:nvSpPr>
        <p:spPr>
          <a:xfrm>
            <a:off x="609600" y="4748247"/>
            <a:ext cx="9817101" cy="60797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 name="TextBox 3" hidden="1">
            <a:extLst>
              <a:ext uri="{FF2B5EF4-FFF2-40B4-BE49-F238E27FC236}">
                <a16:creationId xmlns="" xmlns:a16="http://schemas.microsoft.com/office/drawing/2014/main" id="{39DD4091-776F-1F22-19C2-79BC4990314D}"/>
              </a:ext>
            </a:extLst>
          </p:cNvPr>
          <p:cNvSpPr txBox="1"/>
          <p:nvPr/>
        </p:nvSpPr>
        <p:spPr>
          <a:xfrm>
            <a:off x="458724" y="6414493"/>
            <a:ext cx="7733297" cy="236618"/>
          </a:xfrm>
          <a:prstGeom prst="rect">
            <a:avLst/>
          </a:prstGeom>
          <a:noFill/>
        </p:spPr>
        <p:txBody>
          <a:bodyPr wrap="square" lIns="0" tIns="0" rIns="0" bIns="0" rtlCol="0" anchor="b">
            <a:noAutofit/>
          </a:bodyPr>
          <a:lstStyle/>
          <a:p>
            <a:pPr rtl="0"/>
            <a:r>
              <a:rPr lang="de-DE" sz="900" dirty="0" err="1"/>
              <a:t>D‘Haens</a:t>
            </a:r>
            <a:r>
              <a:rPr lang="de-DE" sz="900" dirty="0"/>
              <a:t> G et al. Oral </a:t>
            </a:r>
            <a:r>
              <a:rPr lang="de-DE" sz="900" dirty="0" err="1"/>
              <a:t>Presentation</a:t>
            </a:r>
            <a:r>
              <a:rPr lang="de-DE" sz="900" dirty="0"/>
              <a:t> at ECCO 2022. </a:t>
            </a:r>
            <a:br>
              <a:rPr lang="de-DE" sz="900" dirty="0"/>
            </a:br>
            <a:r>
              <a:rPr lang="de-DE" sz="900" dirty="0"/>
              <a:t>Data on File bei Eli Lilly and Company. </a:t>
            </a:r>
          </a:p>
        </p:txBody>
      </p:sp>
      <p:graphicFrame>
        <p:nvGraphicFramePr>
          <p:cNvPr id="7" name="Content Placeholder 3" hidden="1"/>
          <p:cNvGraphicFramePr>
            <a:graphicFrameLocks noGrp="1"/>
          </p:cNvGraphicFramePr>
          <p:nvPr>
            <p:ph idx="4294967295"/>
            <p:extLst>
              <p:ext uri="{D42A27DB-BD31-4B8C-83A1-F6EECF244321}">
                <p14:modId xmlns:p14="http://schemas.microsoft.com/office/powerpoint/2010/main" val="2981343781"/>
              </p:ext>
            </p:extLst>
          </p:nvPr>
        </p:nvGraphicFramePr>
        <p:xfrm>
          <a:off x="458724" y="1066639"/>
          <a:ext cx="11274552" cy="4818720"/>
        </p:xfrm>
        <a:graphic>
          <a:graphicData uri="http://schemas.openxmlformats.org/drawingml/2006/table">
            <a:tbl>
              <a:tblPr firstRow="1" firstCol="1" bandRow="1">
                <a:effectLst/>
                <a:tableStyleId>{2D5ABB26-0587-4C30-8999-92F81FD0307C}</a:tableStyleId>
              </a:tblPr>
              <a:tblGrid>
                <a:gridCol w="7256137">
                  <a:extLst>
                    <a:ext uri="{9D8B030D-6E8A-4147-A177-3AD203B41FA5}">
                      <a16:colId xmlns="" xmlns:a16="http://schemas.microsoft.com/office/drawing/2014/main" val="20000"/>
                    </a:ext>
                  </a:extLst>
                </a:gridCol>
                <a:gridCol w="2012053">
                  <a:extLst>
                    <a:ext uri="{9D8B030D-6E8A-4147-A177-3AD203B41FA5}">
                      <a16:colId xmlns="" xmlns:a16="http://schemas.microsoft.com/office/drawing/2014/main" val="1949214607"/>
                    </a:ext>
                  </a:extLst>
                </a:gridCol>
                <a:gridCol w="2006362">
                  <a:extLst>
                    <a:ext uri="{9D8B030D-6E8A-4147-A177-3AD203B41FA5}">
                      <a16:colId xmlns="" xmlns:a16="http://schemas.microsoft.com/office/drawing/2014/main" val="1689434123"/>
                    </a:ext>
                  </a:extLst>
                </a:gridCol>
              </a:tblGrid>
              <a:tr h="491212">
                <a:tc>
                  <a:txBody>
                    <a:bodyPr/>
                    <a:lstStyle/>
                    <a:p>
                      <a:pPr marL="0" marR="0" algn="ctr">
                        <a:lnSpc>
                          <a:spcPct val="100000"/>
                        </a:lnSpc>
                        <a:spcBef>
                          <a:spcPts val="0"/>
                        </a:spcBef>
                        <a:spcAft>
                          <a:spcPts val="0"/>
                        </a:spcAft>
                      </a:pPr>
                      <a:endParaRPr lang="en-US" sz="1400" b="1" dirty="0">
                        <a:effectLst/>
                        <a:latin typeface="+mn-lt"/>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n-lt"/>
                          <a:ea typeface="+mn-ea"/>
                          <a:cs typeface="+mn-cs"/>
                        </a:rPr>
                        <a:t>PBO</a:t>
                      </a:r>
                    </a:p>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n-lt"/>
                          <a:ea typeface="+mn-ea"/>
                          <a:cs typeface="+mn-cs"/>
                        </a:rPr>
                        <a:t>N=294</a:t>
                      </a:r>
                      <a:endParaRPr lang="en-US" sz="1400" b="1" dirty="0">
                        <a:effectLst/>
                        <a:latin typeface="+mn-lt"/>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bg1"/>
                          </a:solidFill>
                          <a:effectLst/>
                          <a:latin typeface="+mn-lt"/>
                          <a:ea typeface="+mn-ea"/>
                          <a:cs typeface="+mn-cs"/>
                        </a:rPr>
                        <a:t>MIRI 300 </a:t>
                      </a:r>
                      <a:r>
                        <a:rPr lang="de-DE" sz="1400" b="1" kern="1200" dirty="0" err="1">
                          <a:solidFill>
                            <a:schemeClr val="bg1"/>
                          </a:solidFill>
                          <a:effectLst/>
                          <a:latin typeface="+mn-lt"/>
                          <a:ea typeface="+mn-ea"/>
                          <a:cs typeface="+mn-cs"/>
                        </a:rPr>
                        <a:t>i.v.</a:t>
                      </a:r>
                      <a:r>
                        <a:rPr lang="en-GB" sz="1400" b="1" kern="1200" dirty="0">
                          <a:solidFill>
                            <a:schemeClr val="bg1"/>
                          </a:solidFill>
                          <a:effectLst/>
                          <a:latin typeface="+mn-lt"/>
                          <a:ea typeface="+mn-ea"/>
                          <a:cs typeface="+mn-cs"/>
                        </a:rPr>
                        <a:t/>
                      </a:r>
                      <a:br>
                        <a:rPr lang="en-GB" sz="1400" b="1" kern="1200" dirty="0">
                          <a:solidFill>
                            <a:schemeClr val="bg1"/>
                          </a:solidFill>
                          <a:effectLst/>
                          <a:latin typeface="+mn-lt"/>
                          <a:ea typeface="+mn-ea"/>
                          <a:cs typeface="+mn-cs"/>
                        </a:rPr>
                      </a:br>
                      <a:r>
                        <a:rPr lang="de-DE" sz="1400" b="1" kern="1200" dirty="0">
                          <a:solidFill>
                            <a:schemeClr val="bg1"/>
                          </a:solidFill>
                          <a:effectLst/>
                          <a:latin typeface="+mn-lt"/>
                          <a:ea typeface="+mn-ea"/>
                          <a:cs typeface="+mn-cs"/>
                        </a:rPr>
                        <a:t>N=868</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 xmlns:a16="http://schemas.microsoft.com/office/drawing/2014/main" val="10000"/>
                  </a:ext>
                </a:extLst>
              </a:tr>
              <a:tr h="288000">
                <a:tc>
                  <a:txBody>
                    <a:bodyPr/>
                    <a:lstStyle/>
                    <a:p>
                      <a:pPr marL="0" marR="0" indent="0" rtl="0">
                        <a:lnSpc>
                          <a:spcPct val="100000"/>
                        </a:lnSpc>
                        <a:spcBef>
                          <a:spcPts val="0"/>
                        </a:spcBef>
                        <a:spcAft>
                          <a:spcPts val="0"/>
                        </a:spcAft>
                      </a:pPr>
                      <a:r>
                        <a:rPr lang="de-DE" sz="1400" b="1" dirty="0">
                          <a:effectLst/>
                          <a:latin typeface="+mn-lt"/>
                        </a:rPr>
                        <a:t>Alter (Jahre), Mittelwert (SA)</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rtl="0">
                        <a:lnSpc>
                          <a:spcPct val="100000"/>
                        </a:lnSpc>
                        <a:spcBef>
                          <a:spcPts val="0"/>
                        </a:spcBef>
                        <a:spcAft>
                          <a:spcPts val="0"/>
                        </a:spcAft>
                      </a:pPr>
                      <a:r>
                        <a:rPr lang="de-DE" sz="1400" b="0" dirty="0">
                          <a:effectLst/>
                          <a:latin typeface="+mn-lt"/>
                          <a:ea typeface="Calibri"/>
                          <a:cs typeface="Times New Roman"/>
                        </a:rPr>
                        <a:t>41,3 (13,8)</a:t>
                      </a:r>
                      <a:endParaRPr lang="de-DE" sz="1400" b="1" dirty="0">
                        <a:effectLst/>
                        <a:latin typeface="+mn-lt"/>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42,9 (13,9)</a:t>
                      </a:r>
                      <a:endParaRPr lang="de-DE" sz="1400" b="0"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2848320022"/>
                  </a:ext>
                </a:extLst>
              </a:tr>
              <a:tr h="288000">
                <a:tc>
                  <a:txBody>
                    <a:bodyPr/>
                    <a:lstStyle/>
                    <a:p>
                      <a:pPr marL="0" marR="0" indent="0" rtl="0">
                        <a:lnSpc>
                          <a:spcPct val="100000"/>
                        </a:lnSpc>
                        <a:spcBef>
                          <a:spcPts val="0"/>
                        </a:spcBef>
                        <a:spcAft>
                          <a:spcPts val="0"/>
                        </a:spcAft>
                      </a:pPr>
                      <a:r>
                        <a:rPr lang="de-DE" sz="1400" b="1" dirty="0">
                          <a:effectLst/>
                          <a:latin typeface="+mn-lt"/>
                        </a:rPr>
                        <a:t>Männlich,</a:t>
                      </a:r>
                      <a:r>
                        <a:rPr lang="de-DE" sz="1400" b="1" baseline="0" dirty="0">
                          <a:effectLst/>
                          <a:latin typeface="+mn-lt"/>
                        </a:rPr>
                        <a:t> n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165 (56,1)</a:t>
                      </a:r>
                      <a:endParaRPr lang="de-DE" sz="1400" b="1" baseline="0" dirty="0">
                        <a:effectLst/>
                        <a:latin typeface="+mn-lt"/>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530 (61,1)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0005"/>
                  </a:ext>
                </a:extLst>
              </a:tr>
              <a:tr h="288000">
                <a:tc>
                  <a:txBody>
                    <a:bodyPr/>
                    <a:lstStyle/>
                    <a:p>
                      <a:pPr marL="0" marR="0" indent="0" rtl="0">
                        <a:lnSpc>
                          <a:spcPct val="100000"/>
                        </a:lnSpc>
                        <a:spcBef>
                          <a:spcPts val="0"/>
                        </a:spcBef>
                        <a:spcAft>
                          <a:spcPts val="0"/>
                        </a:spcAft>
                      </a:pPr>
                      <a:r>
                        <a:rPr lang="de-DE" sz="1400" b="1" dirty="0">
                          <a:effectLst/>
                          <a:latin typeface="+mn-lt"/>
                          <a:ea typeface="Calibri"/>
                          <a:cs typeface="Times New Roman"/>
                        </a:rPr>
                        <a:t>Gewicht (kg); Mittelwert (SA)</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70,9 (16,7)</a:t>
                      </a:r>
                      <a:endParaRPr lang="de-DE" sz="1400" b="1"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72,6 (17,3)</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0006"/>
                  </a:ext>
                </a:extLst>
              </a:tr>
              <a:tr h="288000">
                <a:tc>
                  <a:txBody>
                    <a:bodyPr/>
                    <a:lstStyle/>
                    <a:p>
                      <a:pPr marL="0" marR="0" indent="0" rtl="0">
                        <a:lnSpc>
                          <a:spcPct val="100000"/>
                        </a:lnSpc>
                        <a:spcBef>
                          <a:spcPts val="0"/>
                        </a:spcBef>
                        <a:spcAft>
                          <a:spcPts val="0"/>
                        </a:spcAft>
                      </a:pPr>
                      <a:r>
                        <a:rPr lang="de-DE" sz="1400" b="1" dirty="0">
                          <a:effectLst/>
                          <a:latin typeface="+mn-lt"/>
                          <a:ea typeface="Calibri"/>
                          <a:cs typeface="Times New Roman"/>
                        </a:rPr>
                        <a:t>Erkrankungsdauer der CU (Jahre), Mittelwert (SA)</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 6,90 (6,95)</a:t>
                      </a:r>
                      <a:endParaRPr lang="de-DE" sz="1400" b="1"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7,16 (6,75)</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4193236361"/>
                  </a:ext>
                </a:extLst>
              </a:tr>
              <a:tr h="288000">
                <a:tc gridSpan="3">
                  <a:txBody>
                    <a:bodyPr/>
                    <a:lstStyle/>
                    <a:p>
                      <a:pPr marL="0" marR="0" indent="0" rtl="0">
                        <a:lnSpc>
                          <a:spcPct val="100000"/>
                        </a:lnSpc>
                        <a:spcBef>
                          <a:spcPts val="0"/>
                        </a:spcBef>
                        <a:spcAft>
                          <a:spcPts val="0"/>
                        </a:spcAft>
                      </a:pPr>
                      <a:r>
                        <a:rPr lang="de-DE" sz="1400" b="1" dirty="0">
                          <a:effectLst/>
                          <a:latin typeface="+mn-lt"/>
                          <a:ea typeface="Calibri"/>
                          <a:cs typeface="Times New Roman"/>
                        </a:rPr>
                        <a:t>Lokalisation der Erkrankung, n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hMerge="1">
                  <a:txBody>
                    <a:bodyPr/>
                    <a:lstStyle/>
                    <a:p>
                      <a:endParaRPr lang="de-DE"/>
                    </a:p>
                  </a:txBody>
                  <a:tcPr>
                    <a:lnL>
                      <a:noFill/>
                    </a:lnL>
                    <a:lnT w="635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884603266"/>
                  </a:ext>
                </a:extLst>
              </a:tr>
              <a:tr h="288000">
                <a:tc>
                  <a:txBody>
                    <a:bodyPr/>
                    <a:lstStyle/>
                    <a:p>
                      <a:pPr marL="179705" marR="0" indent="0" rtl="0">
                        <a:lnSpc>
                          <a:spcPct val="100000"/>
                        </a:lnSpc>
                        <a:spcBef>
                          <a:spcPts val="0"/>
                        </a:spcBef>
                        <a:spcAft>
                          <a:spcPts val="0"/>
                        </a:spcAft>
                      </a:pPr>
                      <a:r>
                        <a:rPr lang="de-DE" sz="1400" b="0" dirty="0">
                          <a:effectLst/>
                          <a:latin typeface="+mn-lt"/>
                          <a:ea typeface="Calibri"/>
                          <a:cs typeface="Times New Roman"/>
                        </a:rPr>
                        <a:t>Proktitis</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  2 (0,7) </a:t>
                      </a:r>
                      <a:endParaRPr lang="de-DE" sz="1400" b="0"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     6 (0,7)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2199604711"/>
                  </a:ext>
                </a:extLst>
              </a:tr>
              <a:tr h="288000">
                <a:tc>
                  <a:txBody>
                    <a:bodyPr/>
                    <a:lstStyle/>
                    <a:p>
                      <a:pPr marL="179705" marR="0" indent="0" rtl="0">
                        <a:lnSpc>
                          <a:spcPct val="100000"/>
                        </a:lnSpc>
                        <a:spcBef>
                          <a:spcPts val="0"/>
                        </a:spcBef>
                        <a:spcAft>
                          <a:spcPts val="0"/>
                        </a:spcAft>
                      </a:pPr>
                      <a:r>
                        <a:rPr lang="de-DE" sz="1400" b="0" dirty="0">
                          <a:effectLst/>
                          <a:latin typeface="+mn-lt"/>
                          <a:ea typeface="Calibri"/>
                          <a:cs typeface="Times New Roman"/>
                        </a:rPr>
                        <a:t>Linksseitige Kolitis</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188 (64,2) </a:t>
                      </a:r>
                      <a:endParaRPr lang="de-DE" sz="1400" b="0"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544 (62,7)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712599043"/>
                  </a:ext>
                </a:extLst>
              </a:tr>
              <a:tr h="288000">
                <a:tc>
                  <a:txBody>
                    <a:bodyPr/>
                    <a:lstStyle/>
                    <a:p>
                      <a:pPr marL="179705" marR="0" indent="0" rtl="0">
                        <a:lnSpc>
                          <a:spcPct val="100000"/>
                        </a:lnSpc>
                        <a:spcBef>
                          <a:spcPts val="0"/>
                        </a:spcBef>
                        <a:spcAft>
                          <a:spcPts val="0"/>
                        </a:spcAft>
                      </a:pPr>
                      <a:r>
                        <a:rPr lang="de-DE" sz="1400" b="0" dirty="0">
                          <a:effectLst/>
                          <a:latin typeface="+mn-lt"/>
                          <a:ea typeface="Calibri"/>
                          <a:cs typeface="Times New Roman"/>
                        </a:rPr>
                        <a:t>Pankolitis</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103 (35,2) </a:t>
                      </a:r>
                      <a:endParaRPr lang="de-DE" sz="1400" b="0"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318 (36,6)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444921636"/>
                  </a:ext>
                </a:extLst>
              </a:tr>
              <a:tr h="288000">
                <a:tc gridSpan="3">
                  <a:txBody>
                    <a:bodyPr/>
                    <a:lstStyle/>
                    <a:p>
                      <a:pPr marL="0" marR="0" indent="0" rtl="0">
                        <a:lnSpc>
                          <a:spcPct val="100000"/>
                        </a:lnSpc>
                        <a:spcBef>
                          <a:spcPts val="0"/>
                        </a:spcBef>
                        <a:spcAft>
                          <a:spcPts val="0"/>
                        </a:spcAft>
                      </a:pPr>
                      <a:r>
                        <a:rPr lang="de-DE" sz="1400" b="1" dirty="0">
                          <a:effectLst/>
                          <a:latin typeface="+mn-lt"/>
                          <a:ea typeface="Calibri"/>
                          <a:cs typeface="Times New Roman"/>
                        </a:rPr>
                        <a:t>Baseline-Kategorie des modifizierten Mayo Score</a:t>
                      </a:r>
                      <a:r>
                        <a:rPr lang="de-DE" sz="1400" b="1" baseline="0" dirty="0">
                          <a:effectLst/>
                          <a:latin typeface="+mn-lt"/>
                          <a:ea typeface="Calibri"/>
                          <a:cs typeface="Times New Roman"/>
                        </a:rPr>
                        <a:t>, n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hMerge="1">
                  <a:txBody>
                    <a:bodyPr/>
                    <a:lstStyle/>
                    <a:p>
                      <a:endParaRPr lang="de-DE"/>
                    </a:p>
                  </a:txBody>
                  <a:tcPr>
                    <a:lnL>
                      <a:noFill/>
                    </a:lnL>
                    <a:lnT w="635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829210555"/>
                  </a:ext>
                </a:extLst>
              </a:tr>
              <a:tr h="288000">
                <a:tc>
                  <a:txBody>
                    <a:bodyPr/>
                    <a:lstStyle/>
                    <a:p>
                      <a:pPr marL="179705" marR="0" indent="0" rtl="0">
                        <a:lnSpc>
                          <a:spcPct val="100000"/>
                        </a:lnSpc>
                        <a:spcBef>
                          <a:spcPts val="0"/>
                        </a:spcBef>
                        <a:spcAft>
                          <a:spcPts val="0"/>
                        </a:spcAft>
                      </a:pPr>
                      <a:r>
                        <a:rPr lang="de-DE" sz="1400" b="0" dirty="0">
                          <a:effectLst/>
                          <a:latin typeface="+mn-lt"/>
                          <a:ea typeface="Calibri"/>
                          <a:cs typeface="Times New Roman"/>
                        </a:rPr>
                        <a:t>Leicht (1–3)</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0 (0)</a:t>
                      </a:r>
                      <a:endParaRPr lang="de-DE" sz="1400" b="0"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179705"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    1 (0,1) </a:t>
                      </a:r>
                      <a:endParaRPr lang="de-DE" sz="1400" b="0"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253691568"/>
                  </a:ext>
                </a:extLst>
              </a:tr>
              <a:tr h="288000">
                <a:tc>
                  <a:txBody>
                    <a:bodyPr/>
                    <a:lstStyle/>
                    <a:p>
                      <a:pPr marL="179705" marR="0" indent="0" rtl="0">
                        <a:lnSpc>
                          <a:spcPct val="100000"/>
                        </a:lnSpc>
                        <a:spcBef>
                          <a:spcPts val="0"/>
                        </a:spcBef>
                        <a:spcAft>
                          <a:spcPts val="0"/>
                        </a:spcAft>
                      </a:pPr>
                      <a:r>
                        <a:rPr lang="de-DE" sz="1400" b="0" dirty="0">
                          <a:effectLst/>
                          <a:latin typeface="+mn-lt"/>
                          <a:ea typeface="Calibri"/>
                          <a:cs typeface="Times New Roman"/>
                        </a:rPr>
                        <a:t>Mäßig (4–6)</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138 (47,1) </a:t>
                      </a:r>
                      <a:endParaRPr lang="de-DE" sz="1400" b="0"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179705"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404 (46,5) </a:t>
                      </a:r>
                      <a:endParaRPr lang="de-DE" sz="1400" b="0"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756319163"/>
                  </a:ext>
                </a:extLst>
              </a:tr>
              <a:tr h="288000">
                <a:tc>
                  <a:txBody>
                    <a:bodyPr/>
                    <a:lstStyle/>
                    <a:p>
                      <a:pPr marL="179705" marR="0" lvl="0" indent="0" algn="l" defTabSz="457200" rtl="0" eaLnBrk="1" fontAlgn="auto" latinLnBrk="0" hangingPunct="1">
                        <a:lnSpc>
                          <a:spcPct val="100000"/>
                        </a:lnSpc>
                        <a:spcBef>
                          <a:spcPts val="0"/>
                        </a:spcBef>
                        <a:spcAft>
                          <a:spcPts val="0"/>
                        </a:spcAft>
                        <a:buClrTx/>
                        <a:buSzTx/>
                        <a:buFontTx/>
                        <a:buNone/>
                        <a:tabLst/>
                        <a:defRPr/>
                      </a:pPr>
                      <a:r>
                        <a:rPr lang="de-DE" sz="1400" b="0" dirty="0">
                          <a:effectLst/>
                          <a:latin typeface="+mn-lt"/>
                          <a:ea typeface="Calibri"/>
                          <a:cs typeface="Times New Roman"/>
                        </a:rPr>
                        <a:t>Schwer (7–9)</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marR="0" lvl="0" indent="0" algn="ctr" defTabSz="4572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155 (52,9) </a:t>
                      </a:r>
                      <a:endParaRPr lang="de-DE" sz="1400" b="0"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179705" marR="0" lvl="0" indent="0" algn="ctr" defTabSz="4572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463 (53,3) </a:t>
                      </a:r>
                      <a:endParaRPr lang="de-DE" sz="1400" b="0"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4026282302"/>
                  </a:ext>
                </a:extLst>
              </a:tr>
              <a:tr h="288000">
                <a:tc>
                  <a:txBody>
                    <a:bodyPr/>
                    <a:lstStyle/>
                    <a:p>
                      <a:pPr marL="0" marR="0" indent="0" rtl="0">
                        <a:lnSpc>
                          <a:spcPct val="100000"/>
                        </a:lnSpc>
                        <a:spcBef>
                          <a:spcPts val="0"/>
                        </a:spcBef>
                        <a:spcAft>
                          <a:spcPts val="0"/>
                        </a:spcAft>
                      </a:pPr>
                      <a:r>
                        <a:rPr lang="de-DE" sz="1400" b="1" dirty="0">
                          <a:effectLst/>
                          <a:latin typeface="+mn-lt"/>
                          <a:ea typeface="Calibri"/>
                          <a:cs typeface="Times New Roman"/>
                        </a:rPr>
                        <a:t>Gesamt-Mayo-Score, Mittelwert (SA)</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 8,8 (1,56)</a:t>
                      </a:r>
                      <a:endParaRPr lang="de-DE" sz="1400" b="1"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 8,8 (1,60)</a:t>
                      </a:r>
                      <a:endParaRPr lang="de-DE" sz="1400" b="1"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407542644"/>
                  </a:ext>
                </a:extLst>
              </a:tr>
              <a:tr h="288000">
                <a:tc>
                  <a:txBody>
                    <a:bodyPr/>
                    <a:lstStyle/>
                    <a:p>
                      <a:pPr marL="0" marR="0" indent="0" rtl="0">
                        <a:lnSpc>
                          <a:spcPct val="100000"/>
                        </a:lnSpc>
                        <a:spcBef>
                          <a:spcPts val="0"/>
                        </a:spcBef>
                        <a:spcAft>
                          <a:spcPts val="0"/>
                        </a:spcAft>
                      </a:pPr>
                      <a:r>
                        <a:rPr lang="de-DE" sz="1400" b="1" dirty="0">
                          <a:effectLst/>
                          <a:latin typeface="+mn-lt"/>
                          <a:ea typeface="Calibri"/>
                          <a:cs typeface="Times New Roman"/>
                        </a:rPr>
                        <a:t>Endoskopischer Mayo-</a:t>
                      </a:r>
                      <a:r>
                        <a:rPr lang="de-DE" sz="1400" b="1" dirty="0" err="1">
                          <a:effectLst/>
                          <a:latin typeface="+mn-lt"/>
                          <a:ea typeface="Calibri"/>
                          <a:cs typeface="Times New Roman"/>
                        </a:rPr>
                        <a:t>Subscore</a:t>
                      </a:r>
                      <a:r>
                        <a:rPr lang="de-DE" sz="1400" b="1" dirty="0">
                          <a:effectLst/>
                          <a:latin typeface="+mn-lt"/>
                          <a:ea typeface="Calibri"/>
                          <a:cs typeface="Times New Roman"/>
                        </a:rPr>
                        <a:t>, schwere Erkrankung (3)</a:t>
                      </a:r>
                      <a:r>
                        <a:rPr lang="de-DE" sz="1400" b="1" baseline="0" dirty="0">
                          <a:effectLst/>
                          <a:latin typeface="+mn-lt"/>
                          <a:ea typeface="Calibri"/>
                          <a:cs typeface="Times New Roman"/>
                        </a:rPr>
                        <a:t>, n (%)</a:t>
                      </a:r>
                      <a:r>
                        <a:rPr lang="de-DE" sz="1400" b="1" dirty="0">
                          <a:effectLst/>
                          <a:latin typeface="+mn-lt"/>
                          <a:ea typeface="Calibri"/>
                          <a:cs typeface="Times New Roman"/>
                        </a:rPr>
                        <a:t>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 200 (68,3) </a:t>
                      </a:r>
                      <a:endParaRPr lang="de-DE" sz="1400" b="1"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 574 (66,1) </a:t>
                      </a:r>
                      <a:endParaRPr lang="de-DE" sz="1400" b="1"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980643729"/>
                  </a:ext>
                </a:extLst>
              </a:tr>
              <a:tr h="288000">
                <a:tc>
                  <a:txBody>
                    <a:bodyPr/>
                    <a:lstStyle/>
                    <a:p>
                      <a:pPr marL="0" marR="0" indent="0" rtl="0">
                        <a:lnSpc>
                          <a:spcPct val="100000"/>
                        </a:lnSpc>
                        <a:spcBef>
                          <a:spcPts val="0"/>
                        </a:spcBef>
                        <a:spcAft>
                          <a:spcPts val="0"/>
                        </a:spcAft>
                      </a:pPr>
                      <a:r>
                        <a:rPr lang="de-DE" sz="1400" b="1" dirty="0">
                          <a:effectLst/>
                          <a:latin typeface="+mn-lt"/>
                          <a:ea typeface="Calibri"/>
                          <a:cs typeface="Times New Roman"/>
                        </a:rPr>
                        <a:t>Calprotectin im Stuhl (µg/g), Median (Q1; Q3)</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1471,5 (626,5; 2944,5)</a:t>
                      </a:r>
                      <a:endParaRPr lang="de-DE" sz="1400" b="1"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indent="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n-lt"/>
                          <a:ea typeface="Calibri"/>
                          <a:cs typeface="Times New Roman"/>
                        </a:rPr>
                        <a:t>1559,0 (634,0; 3210,0)</a:t>
                      </a:r>
                      <a:endParaRPr lang="de-DE" sz="1400" b="1" dirty="0">
                        <a:effectLst/>
                        <a:latin typeface="+mn-lt"/>
                        <a:ea typeface="Calibri"/>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873006078"/>
                  </a:ext>
                </a:extLst>
              </a:tr>
            </a:tbl>
          </a:graphicData>
        </a:graphic>
      </p:graphicFrame>
    </p:spTree>
    <p:extLst>
      <p:ext uri="{BB962C8B-B14F-4D97-AF65-F5344CB8AC3E}">
        <p14:creationId xmlns:p14="http://schemas.microsoft.com/office/powerpoint/2010/main" val="1093506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hidden="1"/>
          <p:cNvSpPr>
            <a:spLocks noGrp="1"/>
          </p:cNvSpPr>
          <p:nvPr>
            <p:ph type="title"/>
          </p:nvPr>
        </p:nvSpPr>
        <p:spPr/>
        <p:txBody>
          <a:bodyPr/>
          <a:lstStyle/>
          <a:p>
            <a:pPr rtl="0"/>
            <a:r>
              <a:rPr lang="de-DE" dirty="0"/>
              <a:t>Baseline und vorherige Colitis ulcerosa-Therapie</a:t>
            </a:r>
            <a:r>
              <a:rPr lang="en-US" sz="1600" dirty="0"/>
              <a:t/>
            </a:r>
            <a:br>
              <a:rPr lang="en-US" sz="1600" dirty="0"/>
            </a:br>
            <a:r>
              <a:rPr lang="de-DE" sz="1800" dirty="0" err="1">
                <a:solidFill>
                  <a:schemeClr val="tx1"/>
                </a:solidFill>
              </a:rPr>
              <a:t>mITT</a:t>
            </a:r>
            <a:r>
              <a:rPr lang="de-DE" sz="1800" dirty="0">
                <a:solidFill>
                  <a:schemeClr val="tx1"/>
                </a:solidFill>
              </a:rPr>
              <a:t>-Population (</a:t>
            </a:r>
            <a:r>
              <a:rPr lang="de-DE" sz="1800" b="1" dirty="0">
                <a:solidFill>
                  <a:schemeClr val="tx1"/>
                </a:solidFill>
              </a:rPr>
              <a:t>LUCENT-1</a:t>
            </a:r>
            <a:r>
              <a:rPr lang="de-DE" sz="1800" dirty="0">
                <a:solidFill>
                  <a:schemeClr val="tx1"/>
                </a:solidFill>
              </a:rPr>
              <a:t>) </a:t>
            </a:r>
          </a:p>
        </p:txBody>
      </p:sp>
      <p:sp>
        <p:nvSpPr>
          <p:cNvPr id="8" name="Text Placeholder 5" hidden="1"/>
          <p:cNvSpPr txBox="1">
            <a:spLocks/>
          </p:cNvSpPr>
          <p:nvPr/>
        </p:nvSpPr>
        <p:spPr>
          <a:xfrm>
            <a:off x="609600" y="4748247"/>
            <a:ext cx="9817101" cy="60797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 name="TextBox 3" hidden="1">
            <a:extLst>
              <a:ext uri="{FF2B5EF4-FFF2-40B4-BE49-F238E27FC236}">
                <a16:creationId xmlns="" xmlns:a16="http://schemas.microsoft.com/office/drawing/2014/main" id="{C6F2284B-7A6B-4A33-7597-D0DDA7A0F7CA}"/>
              </a:ext>
            </a:extLst>
          </p:cNvPr>
          <p:cNvSpPr txBox="1"/>
          <p:nvPr/>
        </p:nvSpPr>
        <p:spPr>
          <a:xfrm>
            <a:off x="457200" y="6414493"/>
            <a:ext cx="7733297" cy="236618"/>
          </a:xfrm>
          <a:prstGeom prst="rect">
            <a:avLst/>
          </a:prstGeom>
          <a:noFill/>
        </p:spPr>
        <p:txBody>
          <a:bodyPr wrap="square" lIns="0" tIns="0" rIns="0" bIns="0" rtlCol="0" anchor="b">
            <a:noAutofit/>
          </a:bodyPr>
          <a:lstStyle/>
          <a:p>
            <a:pPr rtl="0"/>
            <a:r>
              <a:rPr lang="de-DE" sz="900" dirty="0" err="1"/>
              <a:t>D‘Haens</a:t>
            </a:r>
            <a:r>
              <a:rPr lang="de-DE" sz="900" dirty="0"/>
              <a:t> G et al. Oral </a:t>
            </a:r>
            <a:r>
              <a:rPr lang="de-DE" sz="900" dirty="0" err="1"/>
              <a:t>Presentation</a:t>
            </a:r>
            <a:r>
              <a:rPr lang="de-DE" sz="900" dirty="0"/>
              <a:t> at ECCO 2022.</a:t>
            </a:r>
          </a:p>
        </p:txBody>
      </p:sp>
      <p:graphicFrame>
        <p:nvGraphicFramePr>
          <p:cNvPr id="7" name="Content Placeholder 3" hidden="1"/>
          <p:cNvGraphicFramePr>
            <a:graphicFrameLocks noGrp="1"/>
          </p:cNvGraphicFramePr>
          <p:nvPr>
            <p:ph idx="4294967295"/>
            <p:extLst>
              <p:ext uri="{D42A27DB-BD31-4B8C-83A1-F6EECF244321}">
                <p14:modId xmlns:p14="http://schemas.microsoft.com/office/powerpoint/2010/main" val="885324490"/>
              </p:ext>
            </p:extLst>
          </p:nvPr>
        </p:nvGraphicFramePr>
        <p:xfrm>
          <a:off x="455613" y="1681161"/>
          <a:ext cx="11279187" cy="4062720"/>
        </p:xfrm>
        <a:graphic>
          <a:graphicData uri="http://schemas.openxmlformats.org/drawingml/2006/table">
            <a:tbl>
              <a:tblPr firstRow="1" firstCol="1" bandRow="1">
                <a:effectLst/>
                <a:tableStyleId>{2D5ABB26-0587-4C30-8999-92F81FD0307C}</a:tableStyleId>
              </a:tblPr>
              <a:tblGrid>
                <a:gridCol w="7552011">
                  <a:extLst>
                    <a:ext uri="{9D8B030D-6E8A-4147-A177-3AD203B41FA5}">
                      <a16:colId xmlns="" xmlns:a16="http://schemas.microsoft.com/office/drawing/2014/main" val="20000"/>
                    </a:ext>
                  </a:extLst>
                </a:gridCol>
                <a:gridCol w="1863588">
                  <a:extLst>
                    <a:ext uri="{9D8B030D-6E8A-4147-A177-3AD203B41FA5}">
                      <a16:colId xmlns="" xmlns:a16="http://schemas.microsoft.com/office/drawing/2014/main" val="744119392"/>
                    </a:ext>
                  </a:extLst>
                </a:gridCol>
                <a:gridCol w="1863588">
                  <a:extLst>
                    <a:ext uri="{9D8B030D-6E8A-4147-A177-3AD203B41FA5}">
                      <a16:colId xmlns="" xmlns:a16="http://schemas.microsoft.com/office/drawing/2014/main" val="4166070737"/>
                    </a:ext>
                  </a:extLst>
                </a:gridCol>
              </a:tblGrid>
              <a:tr h="351637">
                <a:tc>
                  <a:txBody>
                    <a:bodyPr/>
                    <a:lstStyle/>
                    <a:p>
                      <a:pPr marL="0" marR="0" algn="ctr">
                        <a:lnSpc>
                          <a:spcPct val="100000"/>
                        </a:lnSpc>
                        <a:spcBef>
                          <a:spcPts val="0"/>
                        </a:spcBef>
                        <a:spcAft>
                          <a:spcPts val="0"/>
                        </a:spcAft>
                      </a:pPr>
                      <a:endParaRPr lang="en-US" sz="1400" b="1" dirty="0">
                        <a:effectLst/>
                        <a:latin typeface="+mn-lt"/>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n-lt"/>
                          <a:ea typeface="+mn-ea"/>
                          <a:cs typeface="+mn-cs"/>
                        </a:rPr>
                        <a:t>PBO</a:t>
                      </a:r>
                    </a:p>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n-lt"/>
                          <a:ea typeface="+mn-ea"/>
                          <a:cs typeface="+mn-cs"/>
                        </a:rPr>
                        <a:t>N=294</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bg1"/>
                          </a:solidFill>
                          <a:effectLst/>
                          <a:latin typeface="+mn-lt"/>
                          <a:ea typeface="+mn-ea"/>
                          <a:cs typeface="+mn-cs"/>
                        </a:rPr>
                        <a:t>MIRI 300 </a:t>
                      </a:r>
                      <a:r>
                        <a:rPr lang="de-DE" sz="1400" b="1" kern="1200" dirty="0" err="1">
                          <a:solidFill>
                            <a:schemeClr val="bg1"/>
                          </a:solidFill>
                          <a:effectLst/>
                          <a:latin typeface="+mn-lt"/>
                          <a:ea typeface="+mn-ea"/>
                          <a:cs typeface="+mn-cs"/>
                        </a:rPr>
                        <a:t>i.v.</a:t>
                      </a:r>
                      <a:r>
                        <a:rPr lang="en-GB" sz="1400" b="1" kern="1200" dirty="0">
                          <a:solidFill>
                            <a:schemeClr val="bg1"/>
                          </a:solidFill>
                          <a:effectLst/>
                          <a:latin typeface="+mn-lt"/>
                          <a:ea typeface="+mn-ea"/>
                          <a:cs typeface="+mn-cs"/>
                        </a:rPr>
                        <a:t/>
                      </a:r>
                      <a:br>
                        <a:rPr lang="en-GB" sz="1400" b="1" kern="1200" dirty="0">
                          <a:solidFill>
                            <a:schemeClr val="bg1"/>
                          </a:solidFill>
                          <a:effectLst/>
                          <a:latin typeface="+mn-lt"/>
                          <a:ea typeface="+mn-ea"/>
                          <a:cs typeface="+mn-cs"/>
                        </a:rPr>
                      </a:br>
                      <a:r>
                        <a:rPr lang="de-DE" sz="1400" b="1" kern="1200" dirty="0">
                          <a:solidFill>
                            <a:schemeClr val="bg1"/>
                          </a:solidFill>
                          <a:effectLst/>
                          <a:latin typeface="+mn-lt"/>
                          <a:ea typeface="+mn-ea"/>
                          <a:cs typeface="+mn-cs"/>
                        </a:rPr>
                        <a:t>N=868</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 xmlns:a16="http://schemas.microsoft.com/office/drawing/2014/main" val="10000"/>
                  </a:ext>
                </a:extLst>
              </a:tr>
              <a:tr h="324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dirty="0">
                          <a:effectLst/>
                          <a:latin typeface="+mn-lt"/>
                          <a:ea typeface="Calibri"/>
                          <a:cs typeface="Times New Roman"/>
                        </a:rPr>
                        <a:t>Einnahme von Kortikosteroiden bei Baseline, n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113 (38,4) </a:t>
                      </a:r>
                    </a:p>
                  </a:txBody>
                  <a:tcPr marL="36000" marR="36000" marT="36000" marB="36000" anchor="ctr">
                    <a:lnL>
                      <a:noFill/>
                    </a:lnL>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351 (40,4) </a:t>
                      </a:r>
                    </a:p>
                  </a:txBody>
                  <a:tcPr marL="36000" marR="36000" marT="36000" marB="36000"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tx2">
                        <a:lumMod val="20000"/>
                        <a:lumOff val="80000"/>
                        <a:alpha val="25098"/>
                      </a:schemeClr>
                    </a:solidFill>
                  </a:tcPr>
                </a:tc>
                <a:extLst>
                  <a:ext uri="{0D108BD9-81ED-4DB2-BD59-A6C34878D82A}">
                    <a16:rowId xmlns="" xmlns:a16="http://schemas.microsoft.com/office/drawing/2014/main" val="4223449183"/>
                  </a:ext>
                </a:extLst>
              </a:tr>
              <a:tr h="324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dirty="0">
                          <a:effectLst/>
                          <a:latin typeface="+mn-lt"/>
                          <a:ea typeface="Calibri"/>
                          <a:cs typeface="Times New Roman"/>
                        </a:rPr>
                        <a:t>Einnahme von Immunmodulatoren bei Baseline, n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69 (23,5) </a:t>
                      </a:r>
                    </a:p>
                  </a:txBody>
                  <a:tcPr marL="36000" marR="36000" marT="36000" marB="36000" anchor="ctr">
                    <a:lnL>
                      <a:noFill/>
                    </a:lnL>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211 (24,3) </a:t>
                      </a:r>
                    </a:p>
                  </a:txBody>
                  <a:tcPr marL="36000" marR="36000" marT="36000" marB="36000"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tx2">
                        <a:lumMod val="20000"/>
                        <a:lumOff val="80000"/>
                        <a:alpha val="25098"/>
                      </a:schemeClr>
                    </a:solidFill>
                  </a:tcPr>
                </a:tc>
                <a:extLst>
                  <a:ext uri="{0D108BD9-81ED-4DB2-BD59-A6C34878D82A}">
                    <a16:rowId xmlns="" xmlns:a16="http://schemas.microsoft.com/office/drawing/2014/main" val="1449419148"/>
                  </a:ext>
                </a:extLst>
              </a:tr>
              <a:tr h="324000">
                <a:tc>
                  <a:txBody>
                    <a:bodyPr/>
                    <a:lstStyle/>
                    <a:p>
                      <a:pPr marL="0" marR="0" indent="0" rtl="0">
                        <a:lnSpc>
                          <a:spcPct val="100000"/>
                        </a:lnSpc>
                        <a:spcBef>
                          <a:spcPts val="0"/>
                        </a:spcBef>
                        <a:spcAft>
                          <a:spcPts val="0"/>
                        </a:spcAft>
                      </a:pPr>
                      <a:r>
                        <a:rPr lang="de-DE" sz="1400" b="1" dirty="0">
                          <a:effectLst/>
                          <a:latin typeface="+mn-lt"/>
                          <a:ea typeface="Calibri"/>
                          <a:cs typeface="Times New Roman"/>
                        </a:rPr>
                        <a:t>Versagen von Biologika oder </a:t>
                      </a:r>
                      <a:r>
                        <a:rPr lang="de-DE" sz="1400" b="1" dirty="0" err="1">
                          <a:effectLst/>
                          <a:latin typeface="+mn-lt"/>
                          <a:ea typeface="Calibri"/>
                          <a:cs typeface="Times New Roman"/>
                        </a:rPr>
                        <a:t>Tofacitinib</a:t>
                      </a:r>
                      <a:r>
                        <a:rPr lang="de-DE" sz="1400" b="1" dirty="0">
                          <a:effectLst/>
                          <a:latin typeface="+mn-lt"/>
                          <a:ea typeface="Calibri"/>
                          <a:cs typeface="Times New Roman"/>
                        </a:rPr>
                        <a:t> in der Vergangenheit</a:t>
                      </a:r>
                      <a:r>
                        <a:rPr lang="de-DE" sz="1400" b="1" baseline="0" dirty="0">
                          <a:effectLst/>
                          <a:latin typeface="+mn-lt"/>
                          <a:ea typeface="Calibri"/>
                          <a:cs typeface="Times New Roman"/>
                        </a:rPr>
                        <a:t>, n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118 (40,1)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361 (41,6)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844752443"/>
                  </a:ext>
                </a:extLst>
              </a:tr>
              <a:tr h="324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n-lt"/>
                          <a:ea typeface="Calibri"/>
                          <a:cs typeface="Times New Roman"/>
                        </a:rPr>
                        <a:t>Versagen von Anti-TNF in der Vergangenheit, n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   97 (33,0)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   325 (37,4)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675611456"/>
                  </a:ext>
                </a:extLst>
              </a:tr>
              <a:tr h="324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n-lt"/>
                          <a:ea typeface="Calibri"/>
                          <a:cs typeface="Times New Roman"/>
                        </a:rPr>
                        <a:t>Versagen von </a:t>
                      </a:r>
                      <a:r>
                        <a:rPr lang="de-DE" sz="1400" b="1" kern="1200" dirty="0" err="1">
                          <a:solidFill>
                            <a:schemeClr val="tx1"/>
                          </a:solidFill>
                          <a:effectLst/>
                          <a:latin typeface="+mn-lt"/>
                          <a:ea typeface="Calibri"/>
                          <a:cs typeface="Times New Roman"/>
                        </a:rPr>
                        <a:t>Vedolizumab</a:t>
                      </a:r>
                      <a:r>
                        <a:rPr lang="de-DE" sz="1400" b="1" kern="1200" dirty="0">
                          <a:solidFill>
                            <a:schemeClr val="tx1"/>
                          </a:solidFill>
                          <a:effectLst/>
                          <a:latin typeface="+mn-lt"/>
                          <a:ea typeface="Calibri"/>
                          <a:cs typeface="Times New Roman"/>
                        </a:rPr>
                        <a:t> in der Vergangenheit, n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   59 (20,1)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   159 (18,3)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948764299"/>
                  </a:ext>
                </a:extLst>
              </a:tr>
              <a:tr h="324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n-lt"/>
                          <a:ea typeface="Calibri"/>
                          <a:cs typeface="Times New Roman"/>
                        </a:rPr>
                        <a:t>Versagen von </a:t>
                      </a:r>
                      <a:r>
                        <a:rPr lang="de-DE" sz="1400" b="1" kern="1200" dirty="0" err="1">
                          <a:solidFill>
                            <a:schemeClr val="tx1"/>
                          </a:solidFill>
                          <a:effectLst/>
                          <a:latin typeface="+mn-lt"/>
                          <a:ea typeface="Calibri"/>
                          <a:cs typeface="Times New Roman"/>
                        </a:rPr>
                        <a:t>Tofacitinib</a:t>
                      </a:r>
                      <a:r>
                        <a:rPr lang="de-DE" sz="1400" b="1" kern="1200" dirty="0">
                          <a:solidFill>
                            <a:schemeClr val="tx1"/>
                          </a:solidFill>
                          <a:effectLst/>
                          <a:latin typeface="+mn-lt"/>
                          <a:ea typeface="Calibri"/>
                          <a:cs typeface="Times New Roman"/>
                        </a:rPr>
                        <a:t> in der Vergangenheit, n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  6 (2,0)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   34 (3,9)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187358426"/>
                  </a:ext>
                </a:extLst>
              </a:tr>
              <a:tr h="324000">
                <a:tc gridSpan="3">
                  <a:txBody>
                    <a:bodyPr/>
                    <a:lstStyle/>
                    <a:p>
                      <a:pPr marL="0" marR="0" indent="0" rtl="0">
                        <a:lnSpc>
                          <a:spcPct val="100000"/>
                        </a:lnSpc>
                        <a:spcBef>
                          <a:spcPts val="0"/>
                        </a:spcBef>
                        <a:spcAft>
                          <a:spcPts val="0"/>
                        </a:spcAft>
                      </a:pPr>
                      <a:r>
                        <a:rPr lang="de-DE" sz="1400" b="1" dirty="0">
                          <a:effectLst/>
                          <a:latin typeface="+mn-lt"/>
                          <a:ea typeface="Calibri"/>
                          <a:cs typeface="Times New Roman"/>
                        </a:rPr>
                        <a:t>Anzahl versagter Biologika oder </a:t>
                      </a:r>
                      <a:r>
                        <a:rPr lang="de-DE" sz="1400" b="1" dirty="0" err="1">
                          <a:effectLst/>
                          <a:latin typeface="+mn-lt"/>
                          <a:ea typeface="Calibri"/>
                          <a:cs typeface="Times New Roman"/>
                        </a:rPr>
                        <a:t>Tofacitinib</a:t>
                      </a:r>
                      <a:r>
                        <a:rPr lang="de-DE" sz="1400" b="1" dirty="0">
                          <a:effectLst/>
                          <a:latin typeface="+mn-lt"/>
                          <a:ea typeface="Calibri"/>
                          <a:cs typeface="Times New Roman"/>
                        </a:rPr>
                        <a:t>, n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Calibri"/>
                        <a:cs typeface="Times New Roman"/>
                      </a:endParaRPr>
                    </a:p>
                  </a:txBody>
                  <a:tcPr marL="36000" marR="36000" marT="36000" marB="36000">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59D95">
                        <a:alpha val="25098"/>
                      </a:srgbClr>
                    </a:solidFill>
                  </a:tcPr>
                </a:tc>
                <a:tc hMerge="1">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Calibri"/>
                        <a:cs typeface="Times New Roman"/>
                      </a:endParaRPr>
                    </a:p>
                  </a:txBody>
                  <a:tcPr marL="36000" marR="36000" marT="36000" marB="36000">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25098"/>
                      </a:schemeClr>
                    </a:solidFill>
                  </a:tcPr>
                </a:tc>
                <a:extLst>
                  <a:ext uri="{0D108BD9-81ED-4DB2-BD59-A6C34878D82A}">
                    <a16:rowId xmlns="" xmlns:a16="http://schemas.microsoft.com/office/drawing/2014/main" val="62880775"/>
                  </a:ext>
                </a:extLst>
              </a:tr>
              <a:tr h="324000">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400" b="0" dirty="0">
                          <a:effectLst/>
                          <a:latin typeface="+mn-lt"/>
                          <a:ea typeface="Calibri"/>
                          <a:cs typeface="Times New Roman"/>
                        </a:rPr>
                        <a:t>Keine</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176 (59,9)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507 (58,4)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18916851"/>
                  </a:ext>
                </a:extLst>
              </a:tr>
              <a:tr h="324000">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400" b="0" dirty="0">
                          <a:effectLst/>
                          <a:latin typeface="+mn-lt"/>
                          <a:ea typeface="Calibri"/>
                          <a:cs typeface="Times New Roman"/>
                        </a:rPr>
                        <a:t>1</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65 (22,1)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180 (20,7)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21794994"/>
                  </a:ext>
                </a:extLst>
              </a:tr>
              <a:tr h="324000">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400" b="0" dirty="0">
                          <a:effectLst/>
                          <a:latin typeface="+mn-lt"/>
                          <a:ea typeface="Calibri"/>
                          <a:cs typeface="Times New Roman"/>
                        </a:rPr>
                        <a:t>2</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49 (16,7)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154 (17,7)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97620533"/>
                  </a:ext>
                </a:extLst>
              </a:tr>
              <a:tr h="324000">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400" b="0" dirty="0">
                          <a:effectLst/>
                          <a:latin typeface="+mn-lt"/>
                          <a:ea typeface="Calibri"/>
                          <a:cs typeface="Times New Roman"/>
                        </a:rPr>
                        <a:t>≥3</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4 (1,4)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5D2CA">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n-lt"/>
                          <a:ea typeface="Calibri"/>
                          <a:cs typeface="Times New Roman"/>
                        </a:rPr>
                        <a:t> 27 (3,1)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700580348"/>
                  </a:ext>
                </a:extLst>
              </a:tr>
            </a:tbl>
          </a:graphicData>
        </a:graphic>
      </p:graphicFrame>
    </p:spTree>
    <p:extLst>
      <p:ext uri="{BB962C8B-B14F-4D97-AF65-F5344CB8AC3E}">
        <p14:creationId xmlns:p14="http://schemas.microsoft.com/office/powerpoint/2010/main" val="2986364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66D39DBD-E54D-4D55-AEC9-F630EC0CD6DB}"/>
              </a:ext>
            </a:extLst>
          </p:cNvPr>
          <p:cNvSpPr>
            <a:spLocks noGrp="1"/>
          </p:cNvSpPr>
          <p:nvPr>
            <p:ph type="ctrTitle"/>
          </p:nvPr>
        </p:nvSpPr>
        <p:spPr>
          <a:xfrm>
            <a:off x="471026" y="2434069"/>
            <a:ext cx="8063373" cy="1210280"/>
          </a:xfrm>
        </p:spPr>
        <p:txBody>
          <a:bodyPr/>
          <a:lstStyle/>
          <a:p>
            <a:r>
              <a:rPr lang="en-US" dirty="0"/>
              <a:t>LUCENT-1 INDUCTION TRIAL</a:t>
            </a:r>
          </a:p>
        </p:txBody>
      </p:sp>
      <p:sp>
        <p:nvSpPr>
          <p:cNvPr id="2" name="Rectangle 1"/>
          <p:cNvSpPr/>
          <p:nvPr/>
        </p:nvSpPr>
        <p:spPr>
          <a:xfrm>
            <a:off x="0" y="-369332"/>
            <a:ext cx="1988686" cy="369332"/>
          </a:xfrm>
          <a:prstGeom prst="rect">
            <a:avLst/>
          </a:prstGeom>
        </p:spPr>
        <p:txBody>
          <a:bodyPr wrap="none">
            <a:spAutoFit/>
          </a:bodyPr>
          <a:lstStyle/>
          <a:p>
            <a:r>
              <a:rPr lang="en-US" dirty="0"/>
              <a:t>Induction Efficacy</a:t>
            </a:r>
          </a:p>
        </p:txBody>
      </p:sp>
    </p:spTree>
    <p:extLst>
      <p:ext uri="{BB962C8B-B14F-4D97-AF65-F5344CB8AC3E}">
        <p14:creationId xmlns:p14="http://schemas.microsoft.com/office/powerpoint/2010/main" val="3054906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 xmlns:a16="http://schemas.microsoft.com/office/drawing/2014/main" id="{163F4F48-0D59-405C-8BA6-6F4F1481F214}"/>
              </a:ext>
            </a:extLst>
          </p:cNvPr>
          <p:cNvSpPr txBox="1"/>
          <p:nvPr/>
        </p:nvSpPr>
        <p:spPr>
          <a:xfrm>
            <a:off x="9914628" y="311098"/>
            <a:ext cx="2277372" cy="369332"/>
          </a:xfrm>
          <a:prstGeom prst="rect">
            <a:avLst/>
          </a:prstGeom>
          <a:noFill/>
        </p:spPr>
        <p:txBody>
          <a:bodyPr wrap="square">
            <a:spAutoFit/>
          </a:bodyPr>
          <a:lstStyle/>
          <a:p>
            <a:pPr algn="r"/>
            <a:r>
              <a:rPr lang="en-US">
                <a:solidFill>
                  <a:schemeClr val="bg1"/>
                </a:solidFill>
              </a:rPr>
              <a:t>INDUCTION STUDY</a:t>
            </a:r>
          </a:p>
        </p:txBody>
      </p:sp>
      <p:sp>
        <p:nvSpPr>
          <p:cNvPr id="9" name="Title 8">
            <a:extLst>
              <a:ext uri="{FF2B5EF4-FFF2-40B4-BE49-F238E27FC236}">
                <a16:creationId xmlns="" xmlns:a16="http://schemas.microsoft.com/office/drawing/2014/main" id="{67C81E6F-E7CB-46D1-8293-98AEFAEB259C}"/>
              </a:ext>
            </a:extLst>
          </p:cNvPr>
          <p:cNvSpPr>
            <a:spLocks noGrp="1"/>
          </p:cNvSpPr>
          <p:nvPr>
            <p:ph type="title"/>
          </p:nvPr>
        </p:nvSpPr>
        <p:spPr>
          <a:xfrm>
            <a:off x="458724" y="466004"/>
            <a:ext cx="7543800" cy="988686"/>
          </a:xfrm>
        </p:spPr>
        <p:txBody>
          <a:bodyPr/>
          <a:lstStyle/>
          <a:p>
            <a:r>
              <a:rPr lang="en-US" dirty="0"/>
              <a:t>Endpoint definitions from LUCENT-1</a:t>
            </a:r>
            <a:r>
              <a:rPr lang="en-US" baseline="30000" dirty="0"/>
              <a:t>1</a:t>
            </a:r>
            <a:endParaRPr lang="en-CA" baseline="30000" dirty="0"/>
          </a:p>
        </p:txBody>
      </p:sp>
      <p:sp>
        <p:nvSpPr>
          <p:cNvPr id="16" name="Text Placeholder 4">
            <a:extLst>
              <a:ext uri="{FF2B5EF4-FFF2-40B4-BE49-F238E27FC236}">
                <a16:creationId xmlns="" xmlns:a16="http://schemas.microsoft.com/office/drawing/2014/main" id="{C51C58BB-90CF-08CC-1410-1CDC91F8C21D}"/>
              </a:ext>
            </a:extLst>
          </p:cNvPr>
          <p:cNvSpPr txBox="1">
            <a:spLocks/>
          </p:cNvSpPr>
          <p:nvPr/>
        </p:nvSpPr>
        <p:spPr>
          <a:xfrm>
            <a:off x="458724" y="1600608"/>
            <a:ext cx="4760263" cy="312608"/>
          </a:xfrm>
          <a:prstGeom prst="rect">
            <a:avLst/>
          </a:prstGeom>
        </p:spPr>
        <p:txBody>
          <a:bodyPr vert="horz" lIns="0" tIns="0" rIns="0" bIns="0" rtlCol="0" anchor="b">
            <a:noAutofit/>
          </a:bodyPr>
          <a:lstStyle>
            <a:lvl1pPr marL="0" indent="0" algn="l" defTabSz="914400" rtl="0" eaLnBrk="1" fontAlgn="ctr" latinLnBrk="0" hangingPunct="1">
              <a:lnSpc>
                <a:spcPts val="1600"/>
              </a:lnSpc>
              <a:spcBef>
                <a:spcPts val="1000"/>
              </a:spcBef>
              <a:buFont typeface="Arial" panose="020B0604020202020204" pitchFamily="34" charset="0"/>
              <a:buNone/>
              <a:defRPr sz="1400" b="1" i="0" kern="1200" cap="none" baseline="0">
                <a:solidFill>
                  <a:schemeClr val="tx2"/>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CA" sz="1800" dirty="0">
                <a:solidFill>
                  <a:srgbClr val="0033A0"/>
                </a:solidFill>
              </a:rPr>
              <a:t>PRIMARY ENDPOINT: </a:t>
            </a:r>
            <a:br>
              <a:rPr lang="en-CA" sz="1800" dirty="0">
                <a:solidFill>
                  <a:srgbClr val="0033A0"/>
                </a:solidFill>
              </a:rPr>
            </a:br>
            <a:r>
              <a:rPr lang="en-CA" sz="1800" dirty="0">
                <a:solidFill>
                  <a:schemeClr val="tx1"/>
                </a:solidFill>
              </a:rPr>
              <a:t>CLINICAL REMISSION</a:t>
            </a:r>
            <a:endParaRPr lang="en-CA" sz="1800" baseline="30000" dirty="0">
              <a:solidFill>
                <a:schemeClr val="tx1"/>
              </a:solidFill>
            </a:endParaRPr>
          </a:p>
        </p:txBody>
      </p:sp>
      <p:sp>
        <p:nvSpPr>
          <p:cNvPr id="14" name="TextBox 13">
            <a:extLst>
              <a:ext uri="{FF2B5EF4-FFF2-40B4-BE49-F238E27FC236}">
                <a16:creationId xmlns="" xmlns:a16="http://schemas.microsoft.com/office/drawing/2014/main" id="{75FD0248-615C-4F7F-B808-B79B00ABDE43}"/>
              </a:ext>
            </a:extLst>
          </p:cNvPr>
          <p:cNvSpPr txBox="1"/>
          <p:nvPr/>
        </p:nvSpPr>
        <p:spPr>
          <a:xfrm>
            <a:off x="2146548" y="2375543"/>
            <a:ext cx="3705666" cy="523220"/>
          </a:xfrm>
          <a:prstGeom prst="rect">
            <a:avLst/>
          </a:prstGeom>
          <a:noFill/>
        </p:spPr>
        <p:txBody>
          <a:bodyPr wrap="square">
            <a:spAutoFit/>
          </a:bodyPr>
          <a:lstStyle/>
          <a:p>
            <a:r>
              <a:rPr lang="en-US" sz="1400" dirty="0"/>
              <a:t>STOOL FREQUENCY SUBSCORE = 0 or 1 with a ≥1-point decrease from baseline</a:t>
            </a:r>
          </a:p>
        </p:txBody>
      </p:sp>
      <p:sp>
        <p:nvSpPr>
          <p:cNvPr id="15" name="TextBox 14">
            <a:extLst>
              <a:ext uri="{FF2B5EF4-FFF2-40B4-BE49-F238E27FC236}">
                <a16:creationId xmlns="" xmlns:a16="http://schemas.microsoft.com/office/drawing/2014/main" id="{247CA061-30F4-4141-A8B3-B2CF426B8750}"/>
              </a:ext>
            </a:extLst>
          </p:cNvPr>
          <p:cNvSpPr txBox="1"/>
          <p:nvPr/>
        </p:nvSpPr>
        <p:spPr>
          <a:xfrm>
            <a:off x="2146548" y="3790342"/>
            <a:ext cx="3243860" cy="307777"/>
          </a:xfrm>
          <a:prstGeom prst="rect">
            <a:avLst/>
          </a:prstGeom>
          <a:noFill/>
        </p:spPr>
        <p:txBody>
          <a:bodyPr wrap="square">
            <a:spAutoFit/>
          </a:bodyPr>
          <a:lstStyle/>
          <a:p>
            <a:r>
              <a:rPr lang="en-US" sz="1400"/>
              <a:t>RECTAL BLEEDING SUBSCORE = 0</a:t>
            </a:r>
          </a:p>
        </p:txBody>
      </p:sp>
      <p:sp>
        <p:nvSpPr>
          <p:cNvPr id="17" name="TextBox 16">
            <a:extLst>
              <a:ext uri="{FF2B5EF4-FFF2-40B4-BE49-F238E27FC236}">
                <a16:creationId xmlns="" xmlns:a16="http://schemas.microsoft.com/office/drawing/2014/main" id="{8CA7257A-CF64-4CFA-87F2-09C73036618B}"/>
              </a:ext>
            </a:extLst>
          </p:cNvPr>
          <p:cNvSpPr txBox="1"/>
          <p:nvPr/>
        </p:nvSpPr>
        <p:spPr>
          <a:xfrm>
            <a:off x="2146548" y="5089692"/>
            <a:ext cx="3300104" cy="523220"/>
          </a:xfrm>
          <a:prstGeom prst="rect">
            <a:avLst/>
          </a:prstGeom>
          <a:noFill/>
        </p:spPr>
        <p:txBody>
          <a:bodyPr wrap="square">
            <a:spAutoFit/>
          </a:bodyPr>
          <a:lstStyle/>
          <a:p>
            <a:r>
              <a:rPr lang="en-US" sz="1400"/>
              <a:t>ENDOSCOPIC SUBSCORE = 0 or 1</a:t>
            </a:r>
          </a:p>
          <a:p>
            <a:r>
              <a:rPr lang="en-US" sz="1400"/>
              <a:t>(excluding friability)</a:t>
            </a:r>
          </a:p>
        </p:txBody>
      </p:sp>
      <p:sp>
        <p:nvSpPr>
          <p:cNvPr id="19" name="TextBox 18">
            <a:extLst>
              <a:ext uri="{FF2B5EF4-FFF2-40B4-BE49-F238E27FC236}">
                <a16:creationId xmlns="" xmlns:a16="http://schemas.microsoft.com/office/drawing/2014/main" id="{7E30DC7B-8601-42C8-9AF1-7CC339593E42}"/>
              </a:ext>
            </a:extLst>
          </p:cNvPr>
          <p:cNvSpPr txBox="1"/>
          <p:nvPr/>
        </p:nvSpPr>
        <p:spPr>
          <a:xfrm>
            <a:off x="1302483" y="3015681"/>
            <a:ext cx="321252" cy="461665"/>
          </a:xfrm>
          <a:prstGeom prst="rect">
            <a:avLst/>
          </a:prstGeom>
          <a:noFill/>
        </p:spPr>
        <p:txBody>
          <a:bodyPr wrap="square">
            <a:spAutoFit/>
          </a:bodyPr>
          <a:lstStyle/>
          <a:p>
            <a:pPr algn="ctr"/>
            <a:r>
              <a:rPr lang="en-US" sz="2400"/>
              <a:t>+</a:t>
            </a:r>
          </a:p>
        </p:txBody>
      </p:sp>
      <p:sp>
        <p:nvSpPr>
          <p:cNvPr id="11" name="TextBox 10">
            <a:extLst>
              <a:ext uri="{FF2B5EF4-FFF2-40B4-BE49-F238E27FC236}">
                <a16:creationId xmlns="" xmlns:a16="http://schemas.microsoft.com/office/drawing/2014/main" id="{F3A783F5-DF7B-D087-8B61-0A8AE3F11758}"/>
              </a:ext>
            </a:extLst>
          </p:cNvPr>
          <p:cNvSpPr txBox="1"/>
          <p:nvPr/>
        </p:nvSpPr>
        <p:spPr>
          <a:xfrm>
            <a:off x="1302483" y="4371965"/>
            <a:ext cx="321252" cy="461665"/>
          </a:xfrm>
          <a:prstGeom prst="rect">
            <a:avLst/>
          </a:prstGeom>
          <a:noFill/>
        </p:spPr>
        <p:txBody>
          <a:bodyPr wrap="square">
            <a:spAutoFit/>
          </a:bodyPr>
          <a:lstStyle/>
          <a:p>
            <a:pPr algn="ctr"/>
            <a:r>
              <a:rPr lang="en-US" sz="2400"/>
              <a:t>+</a:t>
            </a:r>
          </a:p>
        </p:txBody>
      </p:sp>
      <p:sp>
        <p:nvSpPr>
          <p:cNvPr id="26" name="Text Placeholder 4">
            <a:extLst>
              <a:ext uri="{FF2B5EF4-FFF2-40B4-BE49-F238E27FC236}">
                <a16:creationId xmlns="" xmlns:a16="http://schemas.microsoft.com/office/drawing/2014/main" id="{EA5C86E7-8F6D-9CF3-121C-36BED7D70A40}"/>
              </a:ext>
            </a:extLst>
          </p:cNvPr>
          <p:cNvSpPr txBox="1">
            <a:spLocks/>
          </p:cNvSpPr>
          <p:nvPr/>
        </p:nvSpPr>
        <p:spPr>
          <a:xfrm>
            <a:off x="6432455" y="1553933"/>
            <a:ext cx="5157216" cy="359283"/>
          </a:xfrm>
          <a:prstGeom prst="rect">
            <a:avLst/>
          </a:prstGeom>
        </p:spPr>
        <p:txBody>
          <a:bodyPr vert="horz" lIns="0" tIns="0" rIns="0" bIns="0" rtlCol="0" anchor="b">
            <a:noAutofit/>
          </a:bodyPr>
          <a:lstStyle>
            <a:lvl1pPr marL="0" indent="0" algn="l" defTabSz="914400" rtl="0" eaLnBrk="1" fontAlgn="ctr" latinLnBrk="0" hangingPunct="1">
              <a:lnSpc>
                <a:spcPts val="1600"/>
              </a:lnSpc>
              <a:spcBef>
                <a:spcPts val="1000"/>
              </a:spcBef>
              <a:buFont typeface="Arial" panose="020B0604020202020204" pitchFamily="34" charset="0"/>
              <a:buNone/>
              <a:defRPr sz="1600" b="1" i="0" kern="1200" cap="all" baseline="0">
                <a:solidFill>
                  <a:schemeClr val="tx2"/>
                </a:solidFill>
                <a:latin typeface="+mn-lt"/>
                <a:ea typeface="+mn-ea"/>
                <a:cs typeface="+mn-cs"/>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CA" sz="1800" dirty="0">
                <a:solidFill>
                  <a:srgbClr val="0033A0"/>
                </a:solidFill>
              </a:rPr>
              <a:t>Key secondary ENDPOINT: </a:t>
            </a:r>
            <a:br>
              <a:rPr lang="en-CA" sz="1800" dirty="0">
                <a:solidFill>
                  <a:srgbClr val="0033A0"/>
                </a:solidFill>
              </a:rPr>
            </a:br>
            <a:r>
              <a:rPr lang="en-CA" sz="1800" dirty="0">
                <a:solidFill>
                  <a:schemeClr val="tx1"/>
                </a:solidFill>
              </a:rPr>
              <a:t>CLINICAL response</a:t>
            </a:r>
            <a:endParaRPr lang="en-CA" sz="1800" baseline="30000" dirty="0">
              <a:solidFill>
                <a:schemeClr val="tx1"/>
              </a:solidFill>
            </a:endParaRPr>
          </a:p>
        </p:txBody>
      </p:sp>
      <p:sp>
        <p:nvSpPr>
          <p:cNvPr id="24" name="TextBox 23">
            <a:extLst>
              <a:ext uri="{FF2B5EF4-FFF2-40B4-BE49-F238E27FC236}">
                <a16:creationId xmlns="" xmlns:a16="http://schemas.microsoft.com/office/drawing/2014/main" id="{99AD7D9F-0B48-4513-AE4C-308F27441AF0}"/>
              </a:ext>
            </a:extLst>
          </p:cNvPr>
          <p:cNvSpPr txBox="1"/>
          <p:nvPr/>
        </p:nvSpPr>
        <p:spPr>
          <a:xfrm>
            <a:off x="7584426" y="2406505"/>
            <a:ext cx="3843023" cy="523220"/>
          </a:xfrm>
          <a:prstGeom prst="rect">
            <a:avLst/>
          </a:prstGeom>
          <a:noFill/>
        </p:spPr>
        <p:txBody>
          <a:bodyPr wrap="square">
            <a:spAutoFit/>
          </a:bodyPr>
          <a:lstStyle/>
          <a:p>
            <a:r>
              <a:rPr lang="en-US" sz="1400" dirty="0"/>
              <a:t>MODIFIED MAYO </a:t>
            </a:r>
            <a:r>
              <a:rPr lang="en-US" sz="1400" dirty="0" err="1"/>
              <a:t>SCORE</a:t>
            </a:r>
            <a:r>
              <a:rPr lang="en-US" sz="1400" baseline="30000" dirty="0" err="1"/>
              <a:t>a</a:t>
            </a:r>
            <a:endParaRPr lang="en-US" sz="1400" baseline="30000" dirty="0"/>
          </a:p>
          <a:p>
            <a:r>
              <a:rPr lang="en-US" sz="1400" dirty="0"/>
              <a:t>≥2 points and ≥30% decrease from baseline</a:t>
            </a:r>
          </a:p>
        </p:txBody>
      </p:sp>
      <p:sp>
        <p:nvSpPr>
          <p:cNvPr id="21" name="TextBox 20">
            <a:extLst>
              <a:ext uri="{FF2B5EF4-FFF2-40B4-BE49-F238E27FC236}">
                <a16:creationId xmlns="" xmlns:a16="http://schemas.microsoft.com/office/drawing/2014/main" id="{D737C2BD-3C1E-43E0-B7ED-186EEFD26C24}"/>
              </a:ext>
            </a:extLst>
          </p:cNvPr>
          <p:cNvSpPr txBox="1"/>
          <p:nvPr/>
        </p:nvSpPr>
        <p:spPr>
          <a:xfrm>
            <a:off x="6592640" y="3336265"/>
            <a:ext cx="792161" cy="461665"/>
          </a:xfrm>
          <a:prstGeom prst="rect">
            <a:avLst/>
          </a:prstGeom>
          <a:noFill/>
        </p:spPr>
        <p:txBody>
          <a:bodyPr wrap="square">
            <a:spAutoFit/>
          </a:bodyPr>
          <a:lstStyle/>
          <a:p>
            <a:pPr algn="ctr"/>
            <a:r>
              <a:rPr lang="en-US" sz="2400" dirty="0"/>
              <a:t>+</a:t>
            </a:r>
          </a:p>
        </p:txBody>
      </p:sp>
      <p:sp>
        <p:nvSpPr>
          <p:cNvPr id="23" name="TextBox 22">
            <a:extLst>
              <a:ext uri="{FF2B5EF4-FFF2-40B4-BE49-F238E27FC236}">
                <a16:creationId xmlns="" xmlns:a16="http://schemas.microsoft.com/office/drawing/2014/main" id="{C2025785-9247-4CB0-A6DE-133CCACB45D9}"/>
              </a:ext>
            </a:extLst>
          </p:cNvPr>
          <p:cNvSpPr txBox="1"/>
          <p:nvPr/>
        </p:nvSpPr>
        <p:spPr>
          <a:xfrm>
            <a:off x="7584426" y="4092781"/>
            <a:ext cx="3454445" cy="523220"/>
          </a:xfrm>
          <a:prstGeom prst="rect">
            <a:avLst/>
          </a:prstGeom>
          <a:noFill/>
        </p:spPr>
        <p:txBody>
          <a:bodyPr wrap="square">
            <a:spAutoFit/>
          </a:bodyPr>
          <a:lstStyle/>
          <a:p>
            <a:r>
              <a:rPr lang="en-US" sz="1400" dirty="0"/>
              <a:t>RECTAL BLEEDING SUBSCORE = 0 or 1, or a ≥1-point decrease from baseline </a:t>
            </a:r>
          </a:p>
        </p:txBody>
      </p:sp>
      <p:sp>
        <p:nvSpPr>
          <p:cNvPr id="3" name="TextBox 2">
            <a:extLst>
              <a:ext uri="{FF2B5EF4-FFF2-40B4-BE49-F238E27FC236}">
                <a16:creationId xmlns="" xmlns:a16="http://schemas.microsoft.com/office/drawing/2014/main" id="{273ED3E2-7AA9-4FF1-A435-9827C25678E4}"/>
              </a:ext>
            </a:extLst>
          </p:cNvPr>
          <p:cNvSpPr txBox="1"/>
          <p:nvPr/>
        </p:nvSpPr>
        <p:spPr>
          <a:xfrm>
            <a:off x="6432844" y="5090375"/>
            <a:ext cx="5157217" cy="461665"/>
          </a:xfrm>
          <a:prstGeom prst="rect">
            <a:avLst/>
          </a:prstGeom>
          <a:noFill/>
        </p:spPr>
        <p:txBody>
          <a:bodyPr wrap="square" lIns="0" tIns="0" rIns="0" bIns="0" rtlCol="0">
            <a:noAutofit/>
          </a:bodyPr>
          <a:lstStyle/>
          <a:p>
            <a:pPr algn="l"/>
            <a:r>
              <a:rPr lang="en-US" sz="1600" dirty="0"/>
              <a:t>Note: Only </a:t>
            </a:r>
            <a:r>
              <a:rPr lang="en-US" sz="1600" b="1" dirty="0" err="1">
                <a:solidFill>
                  <a:srgbClr val="0033A0"/>
                </a:solidFill>
              </a:rPr>
              <a:t>Omvoh</a:t>
            </a:r>
            <a:r>
              <a:rPr lang="en-US" sz="1600" dirty="0"/>
              <a:t> </a:t>
            </a:r>
            <a:r>
              <a:rPr lang="en-US" sz="1600" b="1" dirty="0">
                <a:solidFill>
                  <a:srgbClr val="0033A0"/>
                </a:solidFill>
              </a:rPr>
              <a:t>responders</a:t>
            </a:r>
            <a:r>
              <a:rPr lang="en-US" sz="1600" dirty="0"/>
              <a:t> from the induction trial moved to the maintenance trial.</a:t>
            </a:r>
          </a:p>
        </p:txBody>
      </p:sp>
      <p:sp>
        <p:nvSpPr>
          <p:cNvPr id="12" name="TextBox 11">
            <a:extLst>
              <a:ext uri="{FF2B5EF4-FFF2-40B4-BE49-F238E27FC236}">
                <a16:creationId xmlns="" xmlns:a16="http://schemas.microsoft.com/office/drawing/2014/main" id="{4FAA9423-6268-C0E0-0777-F4D12AF10584}"/>
              </a:ext>
            </a:extLst>
          </p:cNvPr>
          <p:cNvSpPr txBox="1"/>
          <p:nvPr/>
        </p:nvSpPr>
        <p:spPr>
          <a:xfrm>
            <a:off x="458724" y="6233689"/>
            <a:ext cx="9381122" cy="414166"/>
          </a:xfrm>
          <a:prstGeom prst="rect">
            <a:avLst/>
          </a:prstGeom>
          <a:noFill/>
        </p:spPr>
        <p:txBody>
          <a:bodyPr wrap="square" lIns="0" tIns="0" rIns="0" bIns="0" rtlCol="0" anchor="b">
            <a:noAutofit/>
          </a:bodyPr>
          <a:lstStyle/>
          <a:p>
            <a:pPr marL="53975" indent="-53975"/>
            <a:r>
              <a:rPr kumimoji="0" lang="en-US" sz="900" i="0" u="none" strike="noStrike" kern="1200" cap="none" spc="0" normalizeH="0" baseline="30000" noProof="0" dirty="0">
                <a:ln>
                  <a:noFill/>
                </a:ln>
                <a:solidFill>
                  <a:srgbClr val="201E21"/>
                </a:solidFill>
                <a:effectLst/>
                <a:uLnTx/>
                <a:uFillTx/>
                <a:latin typeface="Avenir Next LT Pro"/>
                <a:ea typeface="+mn-ea"/>
                <a:cs typeface="+mn-cs"/>
              </a:rPr>
              <a:t>a</a:t>
            </a:r>
            <a:r>
              <a:rPr lang="en-US" sz="900" dirty="0">
                <a:solidFill>
                  <a:srgbClr val="201E21"/>
                </a:solidFill>
                <a:latin typeface="Avenir Next LT Pro"/>
              </a:rPr>
              <a:t>The modified Mayo Score is composed of 3 categories (rectal bleeding, stool frequency, and centrally assessed endoscopy) rated from 0-3, which are summed to give a</a:t>
            </a:r>
            <a:br>
              <a:rPr lang="en-US" sz="900" dirty="0">
                <a:solidFill>
                  <a:srgbClr val="201E21"/>
                </a:solidFill>
                <a:latin typeface="Avenir Next LT Pro"/>
              </a:rPr>
            </a:br>
            <a:r>
              <a:rPr lang="en-US" sz="900" dirty="0">
                <a:solidFill>
                  <a:srgbClr val="201E21"/>
                </a:solidFill>
                <a:latin typeface="Avenir Next LT Pro"/>
              </a:rPr>
              <a:t>total score that ranges between 0-9, with a higher score indicating worse severity.</a:t>
            </a:r>
            <a:r>
              <a:rPr lang="en-US" sz="900" baseline="30000" dirty="0">
                <a:solidFill>
                  <a:srgbClr val="201E21"/>
                </a:solidFill>
                <a:latin typeface="Avenir Next LT Pro"/>
              </a:rPr>
              <a:t>1,2</a:t>
            </a:r>
            <a:r>
              <a:rPr kumimoji="0" lang="en-US" sz="900" i="0" u="none" strike="noStrike" kern="1200" cap="none" spc="0" normalizeH="0" baseline="0" noProof="0" dirty="0">
                <a:ln>
                  <a:noFill/>
                </a:ln>
                <a:solidFill>
                  <a:srgbClr val="201E21"/>
                </a:solidFill>
                <a:effectLst/>
                <a:uLnTx/>
                <a:uFillTx/>
                <a:latin typeface="Avenir Next LT Pro"/>
                <a:ea typeface="+mn-ea"/>
                <a:cs typeface="+mn-cs"/>
              </a:rPr>
              <a:t> </a:t>
            </a:r>
          </a:p>
        </p:txBody>
      </p:sp>
      <p:pic>
        <p:nvPicPr>
          <p:cNvPr id="8" name="Graphic 7">
            <a:extLst>
              <a:ext uri="{FF2B5EF4-FFF2-40B4-BE49-F238E27FC236}">
                <a16:creationId xmlns="" xmlns:a16="http://schemas.microsoft.com/office/drawing/2014/main" id="{D640EC93-D31C-D5B9-54F3-A60F85376828}"/>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48237" y="2079577"/>
            <a:ext cx="1049972" cy="1049972"/>
          </a:xfrm>
          <a:prstGeom prst="rect">
            <a:avLst/>
          </a:prstGeom>
        </p:spPr>
      </p:pic>
      <p:pic>
        <p:nvPicPr>
          <p:cNvPr id="22" name="Graphic 21">
            <a:extLst>
              <a:ext uri="{FF2B5EF4-FFF2-40B4-BE49-F238E27FC236}">
                <a16:creationId xmlns="" xmlns:a16="http://schemas.microsoft.com/office/drawing/2014/main" id="{D23F8936-21AF-E0BB-653F-500C86022A2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48236" y="4792066"/>
            <a:ext cx="1052747" cy="1052747"/>
          </a:xfrm>
          <a:prstGeom prst="rect">
            <a:avLst/>
          </a:prstGeom>
        </p:spPr>
      </p:pic>
      <p:pic>
        <p:nvPicPr>
          <p:cNvPr id="39" name="Graphic 38">
            <a:extLst>
              <a:ext uri="{FF2B5EF4-FFF2-40B4-BE49-F238E27FC236}">
                <a16:creationId xmlns="" xmlns:a16="http://schemas.microsoft.com/office/drawing/2014/main" id="{5709BA9C-76EC-95CD-3CF7-E8FDF02F1E86}"/>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948236" y="3397956"/>
            <a:ext cx="1049972" cy="1049972"/>
          </a:xfrm>
          <a:prstGeom prst="rect">
            <a:avLst/>
          </a:prstGeom>
        </p:spPr>
      </p:pic>
      <p:pic>
        <p:nvPicPr>
          <p:cNvPr id="41" name="Graphic 40">
            <a:extLst>
              <a:ext uri="{FF2B5EF4-FFF2-40B4-BE49-F238E27FC236}">
                <a16:creationId xmlns="" xmlns:a16="http://schemas.microsoft.com/office/drawing/2014/main" id="{79757DC5-2CC8-E1CC-3C16-26D1429264A7}"/>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6469494" y="2183154"/>
            <a:ext cx="969922" cy="969922"/>
          </a:xfrm>
          <a:prstGeom prst="rect">
            <a:avLst/>
          </a:prstGeom>
        </p:spPr>
      </p:pic>
      <p:pic>
        <p:nvPicPr>
          <p:cNvPr id="13" name="Graphic 12">
            <a:extLst>
              <a:ext uri="{FF2B5EF4-FFF2-40B4-BE49-F238E27FC236}">
                <a16:creationId xmlns="" xmlns:a16="http://schemas.microsoft.com/office/drawing/2014/main" id="{FD499713-CAE2-B262-2827-5526AD71055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500985" y="3874608"/>
            <a:ext cx="975470" cy="975470"/>
          </a:xfrm>
          <a:prstGeom prst="rect">
            <a:avLst/>
          </a:prstGeom>
        </p:spPr>
      </p:pic>
      <p:cxnSp>
        <p:nvCxnSpPr>
          <p:cNvPr id="5" name="Gerader Verbinder 4">
            <a:extLst>
              <a:ext uri="{FF2B5EF4-FFF2-40B4-BE49-F238E27FC236}">
                <a16:creationId xmlns="" xmlns:a16="http://schemas.microsoft.com/office/drawing/2014/main" id="{90B9628D-AB00-8778-E459-909A95EF4CA5}"/>
              </a:ext>
            </a:extLst>
          </p:cNvPr>
          <p:cNvCxnSpPr>
            <a:cxnSpLocks/>
          </p:cNvCxnSpPr>
          <p:nvPr/>
        </p:nvCxnSpPr>
        <p:spPr>
          <a:xfrm>
            <a:off x="6032500" y="1333500"/>
            <a:ext cx="0" cy="4483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636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 xmlns:a16="http://schemas.microsoft.com/office/drawing/2014/main" id="{8C156653-8BDD-6672-C21B-AF609CA475BC}"/>
              </a:ext>
            </a:extLst>
          </p:cNvPr>
          <p:cNvPicPr>
            <a:picLocks noChangeAspect="1"/>
          </p:cNvPicPr>
          <p:nvPr/>
        </p:nvPicPr>
        <p:blipFill rotWithShape="1">
          <a:blip r:embed="rId3"/>
          <a:srcRect b="8801"/>
          <a:stretch/>
        </p:blipFill>
        <p:spPr>
          <a:xfrm>
            <a:off x="458724" y="1862171"/>
            <a:ext cx="6671256" cy="3845509"/>
          </a:xfrm>
          <a:prstGeom prst="rect">
            <a:avLst/>
          </a:prstGeom>
        </p:spPr>
      </p:pic>
      <p:sp>
        <p:nvSpPr>
          <p:cNvPr id="18" name="TextBox 17">
            <a:extLst>
              <a:ext uri="{FF2B5EF4-FFF2-40B4-BE49-F238E27FC236}">
                <a16:creationId xmlns="" xmlns:a16="http://schemas.microsoft.com/office/drawing/2014/main" id="{9FFFB6DD-F7AD-48E3-B125-0057C65F1C6B}"/>
              </a:ext>
            </a:extLst>
          </p:cNvPr>
          <p:cNvSpPr txBox="1"/>
          <p:nvPr/>
        </p:nvSpPr>
        <p:spPr>
          <a:xfrm>
            <a:off x="9914628" y="311098"/>
            <a:ext cx="2277372" cy="369332"/>
          </a:xfrm>
          <a:prstGeom prst="rect">
            <a:avLst/>
          </a:prstGeom>
          <a:noFill/>
        </p:spPr>
        <p:txBody>
          <a:bodyPr wrap="square">
            <a:spAutoFit/>
          </a:bodyPr>
          <a:lstStyle/>
          <a:p>
            <a:pPr algn="r"/>
            <a:r>
              <a:rPr lang="en-US">
                <a:solidFill>
                  <a:schemeClr val="bg1"/>
                </a:solidFill>
              </a:rPr>
              <a:t>INDUCTION STUDY</a:t>
            </a:r>
          </a:p>
        </p:txBody>
      </p:sp>
      <p:sp>
        <p:nvSpPr>
          <p:cNvPr id="9" name="Title 8">
            <a:extLst>
              <a:ext uri="{FF2B5EF4-FFF2-40B4-BE49-F238E27FC236}">
                <a16:creationId xmlns="" xmlns:a16="http://schemas.microsoft.com/office/drawing/2014/main" id="{67C81E6F-E7CB-46D1-8293-98AEFAEB259C}"/>
              </a:ext>
            </a:extLst>
          </p:cNvPr>
          <p:cNvSpPr>
            <a:spLocks noGrp="1"/>
          </p:cNvSpPr>
          <p:nvPr>
            <p:ph type="title"/>
          </p:nvPr>
        </p:nvSpPr>
        <p:spPr/>
        <p:txBody>
          <a:bodyPr/>
          <a:lstStyle/>
          <a:p>
            <a:r>
              <a:rPr lang="en-US" dirty="0"/>
              <a:t>Achieve clinical response and remission after </a:t>
            </a:r>
            <a:br>
              <a:rPr lang="en-US" dirty="0"/>
            </a:br>
            <a:r>
              <a:rPr lang="en-US" dirty="0"/>
              <a:t>12 weeks with Omvoh</a:t>
            </a:r>
            <a:r>
              <a:rPr lang="en-US" baseline="30000" dirty="0"/>
              <a:t>1</a:t>
            </a:r>
            <a:endParaRPr lang="en-CA" baseline="30000" dirty="0"/>
          </a:p>
        </p:txBody>
      </p:sp>
      <p:sp>
        <p:nvSpPr>
          <p:cNvPr id="2" name="Text Placeholder 11">
            <a:extLst>
              <a:ext uri="{FF2B5EF4-FFF2-40B4-BE49-F238E27FC236}">
                <a16:creationId xmlns="" xmlns:a16="http://schemas.microsoft.com/office/drawing/2014/main" id="{4CCA6604-943F-57EF-469D-CEDFE341AB08}"/>
              </a:ext>
            </a:extLst>
          </p:cNvPr>
          <p:cNvSpPr txBox="1">
            <a:spLocks/>
          </p:cNvSpPr>
          <p:nvPr/>
        </p:nvSpPr>
        <p:spPr>
          <a:xfrm>
            <a:off x="1107015" y="1664273"/>
            <a:ext cx="5656650" cy="269205"/>
          </a:xfrm>
          <a:prstGeom prst="rect">
            <a:avLst/>
          </a:prstGeom>
        </p:spPr>
        <p:txBody>
          <a:bodyPr anchor="ct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t>Clinical </a:t>
            </a:r>
            <a:r>
              <a:rPr lang="en-US" sz="1400" b="1" dirty="0" err="1"/>
              <a:t>Response</a:t>
            </a:r>
            <a:r>
              <a:rPr lang="en-US" sz="1400" b="1" baseline="30000" dirty="0" err="1"/>
              <a:t>a</a:t>
            </a:r>
            <a:r>
              <a:rPr lang="en-US" sz="1400" b="1" dirty="0"/>
              <a:t> and Clinical </a:t>
            </a:r>
            <a:r>
              <a:rPr lang="en-US" sz="1400" b="1" dirty="0" err="1"/>
              <a:t>Remission</a:t>
            </a:r>
            <a:r>
              <a:rPr lang="en-US" sz="1400" b="1" baseline="30000" dirty="0" err="1"/>
              <a:t>b</a:t>
            </a:r>
            <a:r>
              <a:rPr lang="en-US" sz="1400" b="1" dirty="0"/>
              <a:t> at Week 12</a:t>
            </a:r>
            <a:r>
              <a:rPr lang="en-US" sz="1400" b="1" baseline="30000" dirty="0"/>
              <a:t>1</a:t>
            </a:r>
          </a:p>
        </p:txBody>
      </p:sp>
      <p:sp>
        <p:nvSpPr>
          <p:cNvPr id="16" name="Text Placeholder 15">
            <a:extLst>
              <a:ext uri="{FF2B5EF4-FFF2-40B4-BE49-F238E27FC236}">
                <a16:creationId xmlns="" xmlns:a16="http://schemas.microsoft.com/office/drawing/2014/main" id="{88A785CB-B28E-06B7-0389-656C399262FB}"/>
              </a:ext>
            </a:extLst>
          </p:cNvPr>
          <p:cNvSpPr>
            <a:spLocks noGrp="1"/>
          </p:cNvSpPr>
          <p:nvPr>
            <p:ph type="body" sz="quarter" idx="4294967295"/>
          </p:nvPr>
        </p:nvSpPr>
        <p:spPr>
          <a:xfrm>
            <a:off x="9070445" y="2249714"/>
            <a:ext cx="2670629" cy="3018971"/>
          </a:xfrm>
          <a:solidFill>
            <a:schemeClr val="bg1">
              <a:lumMod val="95000"/>
            </a:schemeClr>
          </a:solidFill>
        </p:spPr>
        <p:txBody>
          <a:bodyPr lIns="144000" rIns="144000" anchor="ctr"/>
          <a:lstStyle/>
          <a:p>
            <a:r>
              <a:rPr lang="en-US" b="1" dirty="0">
                <a:solidFill>
                  <a:schemeClr val="tx2"/>
                </a:solidFill>
              </a:rPr>
              <a:t>64% </a:t>
            </a:r>
            <a:r>
              <a:rPr lang="en-US" dirty="0"/>
              <a:t>of patients taking </a:t>
            </a:r>
            <a:r>
              <a:rPr lang="en-US" dirty="0" err="1"/>
              <a:t>Omvoh</a:t>
            </a:r>
            <a:r>
              <a:rPr lang="en-US" dirty="0"/>
              <a:t> achieved clinical response after 12 weeks of induction dosing, and nearly 1 in 4 achieved clinical remission</a:t>
            </a:r>
            <a:r>
              <a:rPr lang="en-US" baseline="30000" dirty="0"/>
              <a:t>1</a:t>
            </a:r>
            <a:endParaRPr lang="en-CA" baseline="30000" dirty="0"/>
          </a:p>
        </p:txBody>
      </p:sp>
      <p:sp>
        <p:nvSpPr>
          <p:cNvPr id="6" name="TextBox 5">
            <a:extLst>
              <a:ext uri="{FF2B5EF4-FFF2-40B4-BE49-F238E27FC236}">
                <a16:creationId xmlns="" xmlns:a16="http://schemas.microsoft.com/office/drawing/2014/main" id="{4085C950-D3E8-AE69-F31E-EB5751666130}"/>
              </a:ext>
            </a:extLst>
          </p:cNvPr>
          <p:cNvSpPr txBox="1"/>
          <p:nvPr/>
        </p:nvSpPr>
        <p:spPr>
          <a:xfrm>
            <a:off x="458724" y="5905578"/>
            <a:ext cx="2054988" cy="230380"/>
          </a:xfrm>
          <a:prstGeom prst="rect">
            <a:avLst/>
          </a:prstGeom>
          <a:noFill/>
        </p:spPr>
        <p:txBody>
          <a:bodyPr wrap="square" lIns="0" tIns="0" rIns="0" bIns="0" rtlCol="0">
            <a:noAutofit/>
          </a:bodyPr>
          <a:lstStyle/>
          <a:p>
            <a:pPr algn="l"/>
            <a:r>
              <a:rPr lang="en-US" sz="1200" dirty="0"/>
              <a:t>See study design on slide 11.</a:t>
            </a:r>
          </a:p>
        </p:txBody>
      </p:sp>
      <p:sp>
        <p:nvSpPr>
          <p:cNvPr id="5" name="TextBox 4">
            <a:extLst>
              <a:ext uri="{FF2B5EF4-FFF2-40B4-BE49-F238E27FC236}">
                <a16:creationId xmlns="" xmlns:a16="http://schemas.microsoft.com/office/drawing/2014/main" id="{A6EC1237-5335-D0C2-0103-C4F811CD2B0E}"/>
              </a:ext>
            </a:extLst>
          </p:cNvPr>
          <p:cNvSpPr txBox="1"/>
          <p:nvPr/>
        </p:nvSpPr>
        <p:spPr>
          <a:xfrm>
            <a:off x="458724" y="6171605"/>
            <a:ext cx="8835031" cy="476250"/>
          </a:xfrm>
          <a:prstGeom prst="rect">
            <a:avLst/>
          </a:prstGeom>
          <a:noFill/>
        </p:spPr>
        <p:txBody>
          <a:bodyPr wrap="square" lIns="0" tIns="0" rIns="0" bIns="0" rtlCol="0" anchor="b">
            <a:noAutofit/>
          </a:bodyPr>
          <a:lstStyle/>
          <a:p>
            <a:r>
              <a:rPr lang="en-US" sz="900" i="0" u="none" strike="noStrike" baseline="30000" dirty="0"/>
              <a:t>a</a:t>
            </a:r>
            <a:r>
              <a:rPr lang="en-US" sz="900" i="0" u="none" strike="noStrike" baseline="0" dirty="0"/>
              <a:t>Clinical response was defined as a decrease in the MMS of ≥2 points and ≥30% decrease from baseline; RB=0 or 1, or a ≥1-point decrease from baseline.</a:t>
            </a:r>
            <a:r>
              <a:rPr lang="en-US" sz="900" i="0" u="none" strike="noStrike" baseline="30000" dirty="0"/>
              <a:t>1 </a:t>
            </a:r>
          </a:p>
          <a:p>
            <a:r>
              <a:rPr lang="en-US" sz="900" i="0" u="none" strike="noStrike" baseline="30000" dirty="0" err="1"/>
              <a:t>b</a:t>
            </a:r>
            <a:r>
              <a:rPr lang="en-US" sz="900" i="0" u="none" strike="noStrike" baseline="0" dirty="0" err="1"/>
              <a:t>Clinical</a:t>
            </a:r>
            <a:r>
              <a:rPr lang="en-US" sz="900" i="0" u="none" strike="noStrike" baseline="0" dirty="0"/>
              <a:t> remission was defined as SF=0 or 1 with a ≥1-point decrease from baseline, and RB=0, and ES=0</a:t>
            </a:r>
            <a:r>
              <a:rPr lang="en-US" sz="900" dirty="0"/>
              <a:t> </a:t>
            </a:r>
            <a:r>
              <a:rPr lang="en-US" sz="900" i="0" u="none" strike="noStrike" baseline="0" dirty="0"/>
              <a:t>or 1 (excluding friability).</a:t>
            </a:r>
            <a:r>
              <a:rPr lang="en-US" sz="900" i="0" u="none" strike="noStrike" baseline="30000" dirty="0"/>
              <a:t>1</a:t>
            </a:r>
            <a:r>
              <a:rPr lang="en-US" sz="900" i="0" u="none" strike="noStrike" baseline="0" dirty="0"/>
              <a:t> </a:t>
            </a:r>
          </a:p>
          <a:p>
            <a:pPr indent="57150"/>
            <a:r>
              <a:rPr lang="en-CA" sz="900" i="0" u="none" strike="noStrike" baseline="0" dirty="0"/>
              <a:t>ES</a:t>
            </a:r>
            <a:r>
              <a:rPr lang="en-CA" sz="900" dirty="0"/>
              <a:t>=</a:t>
            </a:r>
            <a:r>
              <a:rPr lang="en-CA" sz="900" i="0" u="none" strike="noStrike" baseline="0" dirty="0"/>
              <a:t>endoscopic </a:t>
            </a:r>
            <a:r>
              <a:rPr lang="en-CA" sz="900" i="0" u="none" strike="noStrike" baseline="0" dirty="0" err="1"/>
              <a:t>subscore</a:t>
            </a:r>
            <a:r>
              <a:rPr lang="en-CA" sz="900" i="0" u="none" strike="noStrike" baseline="0" dirty="0"/>
              <a:t>; IV</a:t>
            </a:r>
            <a:r>
              <a:rPr lang="en-CA" sz="900" dirty="0"/>
              <a:t>=</a:t>
            </a:r>
            <a:r>
              <a:rPr lang="en-CA" sz="900" i="0" u="none" strike="noStrike" baseline="0" dirty="0"/>
              <a:t>intravenous; MMS</a:t>
            </a:r>
            <a:r>
              <a:rPr lang="en-CA" sz="900" dirty="0"/>
              <a:t>=m</a:t>
            </a:r>
            <a:r>
              <a:rPr lang="en-CA" sz="900" i="0" u="none" strike="noStrike" baseline="0" dirty="0"/>
              <a:t>odified Mayo Score; Q4W</a:t>
            </a:r>
            <a:r>
              <a:rPr lang="en-CA" sz="900" dirty="0"/>
              <a:t>=</a:t>
            </a:r>
            <a:r>
              <a:rPr lang="en-CA" sz="900" i="0" u="none" strike="noStrike" baseline="0" dirty="0"/>
              <a:t>every 4 weeks; RB</a:t>
            </a:r>
            <a:r>
              <a:rPr lang="en-CA" sz="900" dirty="0"/>
              <a:t>=</a:t>
            </a:r>
            <a:r>
              <a:rPr lang="en-CA" sz="900" i="0" u="none" strike="noStrike" baseline="0" dirty="0"/>
              <a:t>rectal bleeding </a:t>
            </a:r>
            <a:r>
              <a:rPr lang="en-CA" sz="900" i="0" u="none" strike="noStrike" baseline="0" dirty="0" err="1"/>
              <a:t>subscore</a:t>
            </a:r>
            <a:r>
              <a:rPr lang="en-CA" sz="900" i="0" u="none" strike="noStrike" baseline="0" dirty="0"/>
              <a:t>; SF</a:t>
            </a:r>
            <a:r>
              <a:rPr lang="en-CA" sz="900" dirty="0"/>
              <a:t>=</a:t>
            </a:r>
            <a:r>
              <a:rPr lang="en-CA" sz="900" i="0" u="none" strike="noStrike" baseline="0" dirty="0"/>
              <a:t>stool frequency </a:t>
            </a:r>
            <a:r>
              <a:rPr lang="en-CA" sz="900" i="0" u="none" strike="noStrike" baseline="0" dirty="0" err="1"/>
              <a:t>subscore</a:t>
            </a:r>
            <a:r>
              <a:rPr lang="en-CA" sz="900" i="0" u="none" strike="noStrike" baseline="0" dirty="0"/>
              <a:t>. </a:t>
            </a:r>
            <a:endParaRPr lang="en-CA" sz="900" dirty="0"/>
          </a:p>
        </p:txBody>
      </p:sp>
      <p:pic>
        <p:nvPicPr>
          <p:cNvPr id="13" name="Content Placeholder 12" descr="Chart, bar chart&#10;&#10;Description automatically generated" hidden="1">
            <a:extLst>
              <a:ext uri="{FF2B5EF4-FFF2-40B4-BE49-F238E27FC236}">
                <a16:creationId xmlns="" xmlns:a16="http://schemas.microsoft.com/office/drawing/2014/main" id="{D8A5CF1D-DCBC-40E3-8E7A-52AC7D53336A}"/>
              </a:ext>
            </a:extLst>
          </p:cNvPr>
          <p:cNvPicPr>
            <a:picLocks noGrp="1" noChangeAspect="1"/>
          </p:cNvPicPr>
          <p:nvPr>
            <p:ph idx="4294967295"/>
          </p:nvPr>
        </p:nvPicPr>
        <p:blipFill>
          <a:blip r:embed="rId4"/>
          <a:stretch>
            <a:fillRect/>
          </a:stretch>
        </p:blipFill>
        <p:spPr>
          <a:xfrm>
            <a:off x="5995988" y="1517650"/>
            <a:ext cx="6196012" cy="4367213"/>
          </a:xfrm>
        </p:spPr>
      </p:pic>
      <p:pic>
        <p:nvPicPr>
          <p:cNvPr id="3" name="Picture 30">
            <a:extLst>
              <a:ext uri="{FF2B5EF4-FFF2-40B4-BE49-F238E27FC236}">
                <a16:creationId xmlns="" xmlns:a16="http://schemas.microsoft.com/office/drawing/2014/main" id="{85F3AE8F-EF68-5D8A-2487-0627F4EC738E}"/>
              </a:ext>
            </a:extLst>
          </p:cNvPr>
          <p:cNvPicPr>
            <a:picLocks noChangeAspect="1"/>
          </p:cNvPicPr>
          <p:nvPr/>
        </p:nvPicPr>
        <p:blipFill rotWithShape="1">
          <a:blip r:embed="rId3"/>
          <a:srcRect l="31595" t="91241" r="42039" b="-614"/>
          <a:stretch/>
        </p:blipFill>
        <p:spPr>
          <a:xfrm>
            <a:off x="7066811" y="3081384"/>
            <a:ext cx="1758915" cy="395288"/>
          </a:xfrm>
          <a:prstGeom prst="rect">
            <a:avLst/>
          </a:prstGeom>
        </p:spPr>
      </p:pic>
      <p:pic>
        <p:nvPicPr>
          <p:cNvPr id="4" name="Picture 30">
            <a:extLst>
              <a:ext uri="{FF2B5EF4-FFF2-40B4-BE49-F238E27FC236}">
                <a16:creationId xmlns="" xmlns:a16="http://schemas.microsoft.com/office/drawing/2014/main" id="{B4C0279C-BE76-CE9B-B464-DF40D54D3EB3}"/>
              </a:ext>
            </a:extLst>
          </p:cNvPr>
          <p:cNvPicPr>
            <a:picLocks noChangeAspect="1"/>
          </p:cNvPicPr>
          <p:nvPr/>
        </p:nvPicPr>
        <p:blipFill rotWithShape="1">
          <a:blip r:embed="rId3"/>
          <a:srcRect l="59788" t="91241" r="24295" b="-1432"/>
          <a:stretch/>
        </p:blipFill>
        <p:spPr>
          <a:xfrm>
            <a:off x="7066811" y="3461093"/>
            <a:ext cx="1061825" cy="429751"/>
          </a:xfrm>
          <a:prstGeom prst="rect">
            <a:avLst/>
          </a:prstGeom>
        </p:spPr>
      </p:pic>
    </p:spTree>
    <p:extLst>
      <p:ext uri="{BB962C8B-B14F-4D97-AF65-F5344CB8AC3E}">
        <p14:creationId xmlns:p14="http://schemas.microsoft.com/office/powerpoint/2010/main" val="145839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hidden="1"/>
          <p:cNvSpPr>
            <a:spLocks noGrp="1"/>
          </p:cNvSpPr>
          <p:nvPr>
            <p:ph type="title"/>
          </p:nvPr>
        </p:nvSpPr>
        <p:spPr/>
        <p:txBody>
          <a:bodyPr/>
          <a:lstStyle/>
          <a:p>
            <a:pPr rtl="0"/>
            <a:r>
              <a:rPr lang="de-DE" dirty="0"/>
              <a:t>Primärer Endpunkt: Klinische Remission in Woche 12</a:t>
            </a:r>
            <a:r>
              <a:rPr lang="en-US" dirty="0"/>
              <a:t/>
            </a:r>
            <a:br>
              <a:rPr lang="en-US" dirty="0"/>
            </a:br>
            <a:r>
              <a:rPr lang="de-DE" sz="1800" dirty="0">
                <a:solidFill>
                  <a:schemeClr val="tx1"/>
                </a:solidFill>
              </a:rPr>
              <a:t>Induktionsphase, </a:t>
            </a:r>
            <a:r>
              <a:rPr lang="de-DE" sz="1800" dirty="0" err="1">
                <a:solidFill>
                  <a:schemeClr val="tx1"/>
                </a:solidFill>
              </a:rPr>
              <a:t>mITT</a:t>
            </a:r>
            <a:r>
              <a:rPr lang="de-DE" sz="1800" dirty="0">
                <a:solidFill>
                  <a:schemeClr val="tx1"/>
                </a:solidFill>
              </a:rPr>
              <a:t>-Population (</a:t>
            </a:r>
            <a:r>
              <a:rPr lang="de-DE" sz="1800" b="1" dirty="0">
                <a:solidFill>
                  <a:schemeClr val="tx1"/>
                </a:solidFill>
              </a:rPr>
              <a:t>LUCENT-1</a:t>
            </a:r>
            <a:r>
              <a:rPr lang="de-DE" sz="1800" dirty="0">
                <a:solidFill>
                  <a:schemeClr val="tx1"/>
                </a:solidFill>
              </a:rPr>
              <a:t>), NRI</a:t>
            </a:r>
          </a:p>
        </p:txBody>
      </p:sp>
      <p:sp>
        <p:nvSpPr>
          <p:cNvPr id="32" name="TextBox 31" hidden="1">
            <a:extLst>
              <a:ext uri="{FF2B5EF4-FFF2-40B4-BE49-F238E27FC236}">
                <a16:creationId xmlns="" xmlns:a16="http://schemas.microsoft.com/office/drawing/2014/main" id="{E15B4FC9-EE90-48D6-8CF7-3122FB98BF57}"/>
              </a:ext>
            </a:extLst>
          </p:cNvPr>
          <p:cNvSpPr txBox="1"/>
          <p:nvPr/>
        </p:nvSpPr>
        <p:spPr>
          <a:xfrm>
            <a:off x="8120436" y="1088851"/>
            <a:ext cx="3565183" cy="811367"/>
          </a:xfrm>
          <a:prstGeom prst="rect">
            <a:avLst/>
          </a:prstGeom>
          <a:solidFill>
            <a:schemeClr val="bg1">
              <a:lumMod val="85000"/>
            </a:schemeClr>
          </a:solidFill>
        </p:spPr>
        <p:txBody>
          <a:bodyPr wrap="square" lIns="36000" tIns="36000" rIns="36000" bIns="36000">
            <a:spAutoFit/>
          </a:bodyPr>
          <a:lstStyle/>
          <a:p>
            <a:pPr marL="0" marR="0" lvl="0" indent="0" algn="l" defTabSz="457200" rtl="0" eaLnBrk="1" fontAlgn="auto" latinLnBrk="0" hangingPunct="1">
              <a:lnSpc>
                <a:spcPct val="100000"/>
              </a:lnSpc>
              <a:spcBef>
                <a:spcPts val="0"/>
              </a:spcBef>
              <a:spcAft>
                <a:spcPts val="0"/>
              </a:spcAft>
              <a:buClr>
                <a:srgbClr val="D52B17"/>
              </a:buClr>
              <a:buSzTx/>
              <a:buFontTx/>
              <a:buNone/>
              <a:tabLst/>
              <a:defRPr/>
            </a:pPr>
            <a:r>
              <a:rPr kumimoji="0" lang="de-DE"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Klinische Remission: </a:t>
            </a: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a:r>
            <a:b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br>
            <a:r>
              <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SF = 0, oder SF = 1 mit einer Abnahme von ≥1 Punkt gegenüber Baseline; RB = 0; ES = 0 oder 1 (ohne Schleimhautvulnerabilität) </a:t>
            </a:r>
          </a:p>
        </p:txBody>
      </p:sp>
      <p:sp>
        <p:nvSpPr>
          <p:cNvPr id="10" name="TextBox 53" hidden="1">
            <a:extLst>
              <a:ext uri="{FF2B5EF4-FFF2-40B4-BE49-F238E27FC236}">
                <a16:creationId xmlns="" xmlns:a16="http://schemas.microsoft.com/office/drawing/2014/main" id="{1CE961EA-C3CB-C6A7-DD40-F2EC561D4BC6}"/>
              </a:ext>
            </a:extLst>
          </p:cNvPr>
          <p:cNvSpPr txBox="1"/>
          <p:nvPr/>
        </p:nvSpPr>
        <p:spPr>
          <a:xfrm>
            <a:off x="5237760" y="1677796"/>
            <a:ext cx="505514" cy="318924"/>
          </a:xfrm>
          <a:prstGeom prst="rect">
            <a:avLst/>
          </a:prstGeom>
          <a:no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PBO</a:t>
            </a:r>
          </a:p>
        </p:txBody>
      </p:sp>
      <p:sp>
        <p:nvSpPr>
          <p:cNvPr id="12" name="TextBox 65" hidden="1">
            <a:extLst>
              <a:ext uri="{FF2B5EF4-FFF2-40B4-BE49-F238E27FC236}">
                <a16:creationId xmlns="" xmlns:a16="http://schemas.microsoft.com/office/drawing/2014/main" id="{F8EDA7F8-CDAE-6709-004B-7A8F572593E7}"/>
              </a:ext>
            </a:extLst>
          </p:cNvPr>
          <p:cNvSpPr txBox="1"/>
          <p:nvPr/>
        </p:nvSpPr>
        <p:spPr>
          <a:xfrm>
            <a:off x="6148109" y="1677796"/>
            <a:ext cx="1249307" cy="318924"/>
          </a:xfrm>
          <a:prstGeom prst="rect">
            <a:avLst/>
          </a:prstGeom>
          <a:no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MIRI 300 mg</a:t>
            </a:r>
          </a:p>
        </p:txBody>
      </p:sp>
      <p:sp>
        <p:nvSpPr>
          <p:cNvPr id="7" name="Rectangle 52" hidden="1">
            <a:extLst>
              <a:ext uri="{FF2B5EF4-FFF2-40B4-BE49-F238E27FC236}">
                <a16:creationId xmlns="" xmlns:a16="http://schemas.microsoft.com/office/drawing/2014/main" id="{B8CCACD8-3404-B5FB-E8E4-D9AAF47A190E}"/>
              </a:ext>
            </a:extLst>
          </p:cNvPr>
          <p:cNvSpPr/>
          <p:nvPr/>
        </p:nvSpPr>
        <p:spPr>
          <a:xfrm>
            <a:off x="5085223" y="1792258"/>
            <a:ext cx="90000" cy="90000"/>
          </a:xfrm>
          <a:prstGeom prst="rect">
            <a:avLst/>
          </a:prstGeom>
          <a:solidFill>
            <a:srgbClr val="D5D2CA"/>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Rectangle 64" hidden="1">
            <a:extLst>
              <a:ext uri="{FF2B5EF4-FFF2-40B4-BE49-F238E27FC236}">
                <a16:creationId xmlns="" xmlns:a16="http://schemas.microsoft.com/office/drawing/2014/main" id="{AB74422D-05EF-B16C-16E5-EB1BEE4B6B56}"/>
              </a:ext>
            </a:extLst>
          </p:cNvPr>
          <p:cNvSpPr/>
          <p:nvPr/>
        </p:nvSpPr>
        <p:spPr>
          <a:xfrm>
            <a:off x="5995572" y="1792258"/>
            <a:ext cx="90000" cy="90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61" name="TextBox 60" hidden="1">
            <a:extLst>
              <a:ext uri="{FF2B5EF4-FFF2-40B4-BE49-F238E27FC236}">
                <a16:creationId xmlns="" xmlns:a16="http://schemas.microsoft.com/office/drawing/2014/main" id="{29F39523-872D-4563-AEBF-9A59A09B62C3}"/>
              </a:ext>
            </a:extLst>
          </p:cNvPr>
          <p:cNvSpPr txBox="1"/>
          <p:nvPr/>
        </p:nvSpPr>
        <p:spPr>
          <a:xfrm>
            <a:off x="3256305" y="2011678"/>
            <a:ext cx="122037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p=0,00006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4" name="TextBox 43" hidden="1">
            <a:extLst>
              <a:ext uri="{FF2B5EF4-FFF2-40B4-BE49-F238E27FC236}">
                <a16:creationId xmlns="" xmlns:a16="http://schemas.microsoft.com/office/drawing/2014/main" id="{572426F4-A657-4D14-84FC-E2280042D568}"/>
              </a:ext>
            </a:extLst>
          </p:cNvPr>
          <p:cNvSpPr txBox="1"/>
          <p:nvPr/>
        </p:nvSpPr>
        <p:spPr>
          <a:xfrm>
            <a:off x="9963894" y="2011680"/>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p=0,065</a:t>
            </a:r>
          </a:p>
        </p:txBody>
      </p:sp>
      <p:sp>
        <p:nvSpPr>
          <p:cNvPr id="56" name="TextBox 55" hidden="1">
            <a:extLst>
              <a:ext uri="{FF2B5EF4-FFF2-40B4-BE49-F238E27FC236}">
                <a16:creationId xmlns="" xmlns:a16="http://schemas.microsoft.com/office/drawing/2014/main" id="{ECC3B8C0-DA94-4CD7-8CA5-2EE7CA0E8EB5}"/>
              </a:ext>
            </a:extLst>
          </p:cNvPr>
          <p:cNvSpPr txBox="1"/>
          <p:nvPr/>
        </p:nvSpPr>
        <p:spPr>
          <a:xfrm>
            <a:off x="7475758" y="2011680"/>
            <a:ext cx="122037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p&lt;0,001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 name="Rectangle 1" hidden="1">
            <a:extLst>
              <a:ext uri="{FF2B5EF4-FFF2-40B4-BE49-F238E27FC236}">
                <a16:creationId xmlns="" xmlns:a16="http://schemas.microsoft.com/office/drawing/2014/main" id="{49D73440-4EC3-4464-8A3B-9DA37FC82CE8}"/>
              </a:ext>
            </a:extLst>
          </p:cNvPr>
          <p:cNvSpPr/>
          <p:nvPr/>
        </p:nvSpPr>
        <p:spPr>
          <a:xfrm>
            <a:off x="5640335" y="3416144"/>
            <a:ext cx="102393" cy="1216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48" name="TextBox 47" hidden="1">
            <a:extLst>
              <a:ext uri="{FF2B5EF4-FFF2-40B4-BE49-F238E27FC236}">
                <a16:creationId xmlns="" xmlns:a16="http://schemas.microsoft.com/office/drawing/2014/main" id="{025C7EEA-B13B-471F-B1B8-2D565726938B}"/>
              </a:ext>
            </a:extLst>
          </p:cNvPr>
          <p:cNvSpPr txBox="1"/>
          <p:nvPr/>
        </p:nvSpPr>
        <p:spPr>
          <a:xfrm rot="16200000">
            <a:off x="4638789" y="3490857"/>
            <a:ext cx="304014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R</a:t>
            </a:r>
            <a:r>
              <a:rPr kumimoji="0" lang="de-DE" sz="1600" b="1" i="0" u="none" strike="noStrike" kern="1200" cap="none" spc="0" normalizeH="0" baseline="0" noProof="0" dirty="0" err="1">
                <a:ln>
                  <a:noFill/>
                </a:ln>
                <a:solidFill>
                  <a:srgbClr val="000000"/>
                </a:solidFill>
                <a:effectLst/>
                <a:uLnTx/>
                <a:uFillTx/>
                <a:latin typeface="Avenir Next LT Pro" panose="020B0504020202020204" pitchFamily="34" charset="0"/>
                <a:ea typeface="+mn-ea"/>
                <a:cs typeface="+mn-cs"/>
              </a:rPr>
              <a:t>ate</a:t>
            </a:r>
            <a:r>
              <a:rPr kumimoji="0" lang="de-DE"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(95 %-KI)</a:t>
            </a:r>
          </a:p>
        </p:txBody>
      </p:sp>
      <p:sp>
        <p:nvSpPr>
          <p:cNvPr id="49" name="TextBox 48" hidden="1">
            <a:extLst>
              <a:ext uri="{FF2B5EF4-FFF2-40B4-BE49-F238E27FC236}">
                <a16:creationId xmlns="" xmlns:a16="http://schemas.microsoft.com/office/drawing/2014/main" id="{BD56A19E-FB95-46D4-A365-EBA24CE94503}"/>
              </a:ext>
            </a:extLst>
          </p:cNvPr>
          <p:cNvSpPr txBox="1"/>
          <p:nvPr/>
        </p:nvSpPr>
        <p:spPr>
          <a:xfrm rot="16200000">
            <a:off x="-802901" y="3570388"/>
            <a:ext cx="295298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R</a:t>
            </a:r>
            <a:r>
              <a:rPr kumimoji="0" lang="de-DE" sz="1600" b="1" i="0" u="none" strike="noStrike" kern="1200" cap="none" spc="0" normalizeH="0" baseline="0" noProof="0" dirty="0" err="1">
                <a:ln>
                  <a:noFill/>
                </a:ln>
                <a:solidFill>
                  <a:srgbClr val="000000"/>
                </a:solidFill>
                <a:effectLst/>
                <a:uLnTx/>
                <a:uFillTx/>
                <a:latin typeface="Avenir Next LT Pro" panose="020B0504020202020204" pitchFamily="34" charset="0"/>
                <a:ea typeface="+mn-ea"/>
                <a:cs typeface="+mn-cs"/>
              </a:rPr>
              <a:t>ate</a:t>
            </a:r>
            <a:r>
              <a:rPr kumimoji="0" lang="de-DE"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(99,875 %-KI)</a:t>
            </a:r>
          </a:p>
        </p:txBody>
      </p:sp>
      <p:sp>
        <p:nvSpPr>
          <p:cNvPr id="40" name="TextBox 39" hidden="1">
            <a:extLst>
              <a:ext uri="{FF2B5EF4-FFF2-40B4-BE49-F238E27FC236}">
                <a16:creationId xmlns="" xmlns:a16="http://schemas.microsoft.com/office/drawing/2014/main" id="{4C2B6700-8792-41D0-9A55-FA11CBD34941}"/>
              </a:ext>
            </a:extLst>
          </p:cNvPr>
          <p:cNvSpPr txBox="1"/>
          <p:nvPr/>
        </p:nvSpPr>
        <p:spPr>
          <a:xfrm>
            <a:off x="7967720" y="3849628"/>
            <a:ext cx="67967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30,9</a:t>
            </a:r>
          </a:p>
        </p:txBody>
      </p:sp>
      <p:sp>
        <p:nvSpPr>
          <p:cNvPr id="47" name="TextBox 46" hidden="1">
            <a:extLst>
              <a:ext uri="{FF2B5EF4-FFF2-40B4-BE49-F238E27FC236}">
                <a16:creationId xmlns="" xmlns:a16="http://schemas.microsoft.com/office/drawing/2014/main" id="{23860A1C-A16F-493A-BE5C-9E3D86C6670B}"/>
              </a:ext>
            </a:extLst>
          </p:cNvPr>
          <p:cNvSpPr txBox="1"/>
          <p:nvPr/>
        </p:nvSpPr>
        <p:spPr>
          <a:xfrm>
            <a:off x="3855308" y="4078079"/>
            <a:ext cx="778487"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24,2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 </a:t>
            </a:r>
          </a:p>
        </p:txBody>
      </p:sp>
      <p:sp>
        <p:nvSpPr>
          <p:cNvPr id="42" name="TextBox 41" hidden="1">
            <a:extLst>
              <a:ext uri="{FF2B5EF4-FFF2-40B4-BE49-F238E27FC236}">
                <a16:creationId xmlns="" xmlns:a16="http://schemas.microsoft.com/office/drawing/2014/main" id="{36E8317E-C700-4E35-818C-05369D4D2D55}"/>
              </a:ext>
            </a:extLst>
          </p:cNvPr>
          <p:cNvSpPr txBox="1"/>
          <p:nvPr/>
        </p:nvSpPr>
        <p:spPr>
          <a:xfrm>
            <a:off x="7481386" y="4217116"/>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15,8</a:t>
            </a:r>
          </a:p>
        </p:txBody>
      </p:sp>
      <p:sp>
        <p:nvSpPr>
          <p:cNvPr id="34" name="TextBox 33" hidden="1">
            <a:extLst>
              <a:ext uri="{FF2B5EF4-FFF2-40B4-BE49-F238E27FC236}">
                <a16:creationId xmlns="" xmlns:a16="http://schemas.microsoft.com/office/drawing/2014/main" id="{16AA72FA-FFC5-47CF-977D-3F0E6E0A0614}"/>
              </a:ext>
            </a:extLst>
          </p:cNvPr>
          <p:cNvSpPr txBox="1"/>
          <p:nvPr/>
        </p:nvSpPr>
        <p:spPr>
          <a:xfrm>
            <a:off x="2912399" y="4319859"/>
            <a:ext cx="62392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13,3</a:t>
            </a:r>
          </a:p>
        </p:txBody>
      </p:sp>
      <p:sp>
        <p:nvSpPr>
          <p:cNvPr id="35" name="TextBox 34" hidden="1">
            <a:extLst>
              <a:ext uri="{FF2B5EF4-FFF2-40B4-BE49-F238E27FC236}">
                <a16:creationId xmlns="" xmlns:a16="http://schemas.microsoft.com/office/drawing/2014/main" id="{129C08D0-4FA5-4815-8294-59AA5F25410B}"/>
              </a:ext>
            </a:extLst>
          </p:cNvPr>
          <p:cNvSpPr txBox="1"/>
          <p:nvPr/>
        </p:nvSpPr>
        <p:spPr>
          <a:xfrm>
            <a:off x="10037783" y="4338453"/>
            <a:ext cx="144369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15,2</a:t>
            </a:r>
          </a:p>
        </p:txBody>
      </p:sp>
      <p:sp>
        <p:nvSpPr>
          <p:cNvPr id="43" name="TextBox 42" hidden="1">
            <a:extLst>
              <a:ext uri="{FF2B5EF4-FFF2-40B4-BE49-F238E27FC236}">
                <a16:creationId xmlns="" xmlns:a16="http://schemas.microsoft.com/office/drawing/2014/main" id="{3EF8F527-DA0B-4EF6-A677-97FDACEA7F31}"/>
              </a:ext>
            </a:extLst>
          </p:cNvPr>
          <p:cNvSpPr txBox="1"/>
          <p:nvPr/>
        </p:nvSpPr>
        <p:spPr>
          <a:xfrm>
            <a:off x="10026788" y="4479070"/>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8,5</a:t>
            </a:r>
          </a:p>
        </p:txBody>
      </p:sp>
      <p:sp>
        <p:nvSpPr>
          <p:cNvPr id="8" name="Text Placeholder 5" hidden="1"/>
          <p:cNvSpPr txBox="1">
            <a:spLocks/>
          </p:cNvSpPr>
          <p:nvPr/>
        </p:nvSpPr>
        <p:spPr>
          <a:xfrm>
            <a:off x="609600" y="5015372"/>
            <a:ext cx="9817101" cy="653772"/>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67" name="TextBox 66" hidden="1">
            <a:extLst>
              <a:ext uri="{FF2B5EF4-FFF2-40B4-BE49-F238E27FC236}">
                <a16:creationId xmlns="" xmlns:a16="http://schemas.microsoft.com/office/drawing/2014/main" id="{07D1250A-143A-4EB4-AF4E-9D21F1770C65}"/>
              </a:ext>
            </a:extLst>
          </p:cNvPr>
          <p:cNvSpPr txBox="1"/>
          <p:nvPr/>
        </p:nvSpPr>
        <p:spPr>
          <a:xfrm>
            <a:off x="10495617" y="5589584"/>
            <a:ext cx="6886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361</a:t>
            </a:r>
          </a:p>
        </p:txBody>
      </p:sp>
      <p:sp>
        <p:nvSpPr>
          <p:cNvPr id="66" name="TextBox 65" hidden="1">
            <a:extLst>
              <a:ext uri="{FF2B5EF4-FFF2-40B4-BE49-F238E27FC236}">
                <a16:creationId xmlns="" xmlns:a16="http://schemas.microsoft.com/office/drawing/2014/main" id="{5C94793A-223D-41A8-B077-9FDD0A0246F7}"/>
              </a:ext>
            </a:extLst>
          </p:cNvPr>
          <p:cNvSpPr txBox="1"/>
          <p:nvPr/>
        </p:nvSpPr>
        <p:spPr>
          <a:xfrm>
            <a:off x="9987614" y="5589584"/>
            <a:ext cx="50800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118</a:t>
            </a:r>
          </a:p>
        </p:txBody>
      </p:sp>
      <p:sp>
        <p:nvSpPr>
          <p:cNvPr id="65" name="TextBox 64" hidden="1">
            <a:extLst>
              <a:ext uri="{FF2B5EF4-FFF2-40B4-BE49-F238E27FC236}">
                <a16:creationId xmlns="" xmlns:a16="http://schemas.microsoft.com/office/drawing/2014/main" id="{8F8D5E89-FD55-49B9-8FD5-F2D62A844FFF}"/>
              </a:ext>
            </a:extLst>
          </p:cNvPr>
          <p:cNvSpPr txBox="1"/>
          <p:nvPr/>
        </p:nvSpPr>
        <p:spPr>
          <a:xfrm>
            <a:off x="7986405" y="5589584"/>
            <a:ext cx="58709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492</a:t>
            </a:r>
          </a:p>
        </p:txBody>
      </p:sp>
      <p:sp>
        <p:nvSpPr>
          <p:cNvPr id="54" name="TextBox 53" hidden="1">
            <a:extLst>
              <a:ext uri="{FF2B5EF4-FFF2-40B4-BE49-F238E27FC236}">
                <a16:creationId xmlns="" xmlns:a16="http://schemas.microsoft.com/office/drawing/2014/main" id="{D6B6368E-CD3E-4556-B580-B7A5737EB06D}"/>
              </a:ext>
            </a:extLst>
          </p:cNvPr>
          <p:cNvSpPr txBox="1"/>
          <p:nvPr/>
        </p:nvSpPr>
        <p:spPr>
          <a:xfrm>
            <a:off x="7478402" y="5589584"/>
            <a:ext cx="8231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171</a:t>
            </a:r>
          </a:p>
        </p:txBody>
      </p:sp>
      <p:sp>
        <p:nvSpPr>
          <p:cNvPr id="53" name="TextBox 52" hidden="1">
            <a:extLst>
              <a:ext uri="{FF2B5EF4-FFF2-40B4-BE49-F238E27FC236}">
                <a16:creationId xmlns="" xmlns:a16="http://schemas.microsoft.com/office/drawing/2014/main" id="{75ED4BA2-1B32-4CEB-83FC-0CB83735839B}"/>
              </a:ext>
            </a:extLst>
          </p:cNvPr>
          <p:cNvSpPr txBox="1"/>
          <p:nvPr/>
        </p:nvSpPr>
        <p:spPr>
          <a:xfrm>
            <a:off x="4061758" y="5589584"/>
            <a:ext cx="6518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868</a:t>
            </a:r>
          </a:p>
        </p:txBody>
      </p:sp>
      <p:sp>
        <p:nvSpPr>
          <p:cNvPr id="52" name="TextBox 51" hidden="1">
            <a:extLst>
              <a:ext uri="{FF2B5EF4-FFF2-40B4-BE49-F238E27FC236}">
                <a16:creationId xmlns="" xmlns:a16="http://schemas.microsoft.com/office/drawing/2014/main" id="{D0CB8491-75BB-4D35-98CF-2F9721888F97}"/>
              </a:ext>
            </a:extLst>
          </p:cNvPr>
          <p:cNvSpPr txBox="1"/>
          <p:nvPr/>
        </p:nvSpPr>
        <p:spPr>
          <a:xfrm>
            <a:off x="705620" y="5589584"/>
            <a:ext cx="508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N</a:t>
            </a:r>
          </a:p>
        </p:txBody>
      </p:sp>
      <p:sp>
        <p:nvSpPr>
          <p:cNvPr id="41" name="TextBox 40" hidden="1">
            <a:extLst>
              <a:ext uri="{FF2B5EF4-FFF2-40B4-BE49-F238E27FC236}">
                <a16:creationId xmlns="" xmlns:a16="http://schemas.microsoft.com/office/drawing/2014/main" id="{861653FB-0D4D-4118-B771-ABBC159AAC4F}"/>
              </a:ext>
            </a:extLst>
          </p:cNvPr>
          <p:cNvSpPr txBox="1"/>
          <p:nvPr/>
        </p:nvSpPr>
        <p:spPr>
          <a:xfrm>
            <a:off x="2944282" y="5589584"/>
            <a:ext cx="6518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294</a:t>
            </a:r>
          </a:p>
        </p:txBody>
      </p:sp>
      <p:sp>
        <p:nvSpPr>
          <p:cNvPr id="4" name="TextBox 3" hidden="1">
            <a:extLst>
              <a:ext uri="{FF2B5EF4-FFF2-40B4-BE49-F238E27FC236}">
                <a16:creationId xmlns="" xmlns:a16="http://schemas.microsoft.com/office/drawing/2014/main" id="{A06B5EB0-8E63-5D0E-0BF6-2F3AD05B5057}"/>
              </a:ext>
            </a:extLst>
          </p:cNvPr>
          <p:cNvSpPr txBox="1"/>
          <p:nvPr/>
        </p:nvSpPr>
        <p:spPr>
          <a:xfrm rot="16200000">
            <a:off x="11258319" y="5887674"/>
            <a:ext cx="1600403" cy="257369"/>
          </a:xfrm>
          <a:prstGeom prst="rect">
            <a:avLst/>
          </a:prstGeom>
          <a:solidFill>
            <a:schemeClr val="bg1"/>
          </a:solid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Calibri" panose="020F0502020204030204" pitchFamily="34" charset="0"/>
                <a:cs typeface="+mn-cs"/>
              </a:rPr>
              <a:t>INT-LI-AT-0001</a:t>
            </a:r>
            <a:endPar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5" name="TextBox 4" hidden="1">
            <a:extLst>
              <a:ext uri="{FF2B5EF4-FFF2-40B4-BE49-F238E27FC236}">
                <a16:creationId xmlns="" xmlns:a16="http://schemas.microsoft.com/office/drawing/2014/main" id="{3A1C228A-0825-B060-7C31-4B9BC4910C49}"/>
              </a:ext>
            </a:extLst>
          </p:cNvPr>
          <p:cNvSpPr txBox="1"/>
          <p:nvPr/>
        </p:nvSpPr>
        <p:spPr>
          <a:xfrm>
            <a:off x="487242" y="6171605"/>
            <a:ext cx="8835031" cy="476250"/>
          </a:xfrm>
          <a:prstGeom prst="rect">
            <a:avLst/>
          </a:prstGeom>
          <a:noFill/>
        </p:spPr>
        <p:txBody>
          <a:bodyPr wrap="square" lIns="0" tIns="0" rIns="0" bIns="0" rtlCol="0" anchor="b">
            <a:noAutofit/>
          </a:bodyPr>
          <a:lstStyle/>
          <a:p>
            <a:r>
              <a:rPr lang="de-DE" sz="900" baseline="30000" dirty="0" err="1">
                <a:solidFill>
                  <a:srgbClr val="000000"/>
                </a:solidFill>
              </a:rPr>
              <a:t>a</a:t>
            </a:r>
            <a:r>
              <a:rPr lang="de-DE" sz="900" dirty="0" err="1">
                <a:solidFill>
                  <a:srgbClr val="000000"/>
                </a:solidFill>
              </a:rPr>
              <a:t>Einschließlich</a:t>
            </a:r>
            <a:r>
              <a:rPr lang="de-DE" sz="900" dirty="0">
                <a:solidFill>
                  <a:srgbClr val="000000"/>
                </a:solidFill>
              </a:rPr>
              <a:t> Patienten mit </a:t>
            </a:r>
            <a:r>
              <a:rPr lang="de-DE" sz="900" dirty="0" err="1">
                <a:solidFill>
                  <a:srgbClr val="000000"/>
                </a:solidFill>
              </a:rPr>
              <a:t>Tofacitinib</a:t>
            </a:r>
            <a:r>
              <a:rPr lang="de-DE" sz="900" dirty="0">
                <a:solidFill>
                  <a:srgbClr val="000000"/>
                </a:solidFill>
              </a:rPr>
              <a:t>-Versagen. ES=Endoskopischer </a:t>
            </a:r>
            <a:r>
              <a:rPr lang="de-DE" sz="900" dirty="0" err="1">
                <a:solidFill>
                  <a:srgbClr val="000000"/>
                </a:solidFill>
              </a:rPr>
              <a:t>Subscore</a:t>
            </a:r>
            <a:r>
              <a:rPr lang="de-DE" sz="900" dirty="0">
                <a:solidFill>
                  <a:srgbClr val="000000"/>
                </a:solidFill>
              </a:rPr>
              <a:t>; RB=</a:t>
            </a:r>
            <a:r>
              <a:rPr lang="de-DE" sz="900" dirty="0" err="1">
                <a:solidFill>
                  <a:srgbClr val="000000"/>
                </a:solidFill>
              </a:rPr>
              <a:t>Subscore</a:t>
            </a:r>
            <a:r>
              <a:rPr lang="de-DE" sz="900" dirty="0">
                <a:solidFill>
                  <a:srgbClr val="000000"/>
                </a:solidFill>
              </a:rPr>
              <a:t> für rektale Blutungen; SF=</a:t>
            </a:r>
            <a:r>
              <a:rPr lang="de-DE" sz="900" dirty="0" err="1">
                <a:solidFill>
                  <a:srgbClr val="000000"/>
                </a:solidFill>
              </a:rPr>
              <a:t>Subscore</a:t>
            </a:r>
            <a:r>
              <a:rPr lang="de-DE" sz="900" dirty="0">
                <a:solidFill>
                  <a:srgbClr val="000000"/>
                </a:solidFill>
              </a:rPr>
              <a:t> für die Stuhlfrequenz.</a:t>
            </a:r>
            <a:r>
              <a:rPr lang="en-US" sz="900" dirty="0">
                <a:solidFill>
                  <a:srgbClr val="000000"/>
                </a:solidFill>
              </a:rPr>
              <a:t/>
            </a:r>
            <a:br>
              <a:rPr lang="en-US" sz="900" dirty="0">
                <a:solidFill>
                  <a:srgbClr val="000000"/>
                </a:solidFill>
              </a:rPr>
            </a:br>
            <a:r>
              <a:rPr lang="de-DE" sz="900" dirty="0" err="1"/>
              <a:t>D‘Haens</a:t>
            </a:r>
            <a:r>
              <a:rPr lang="de-DE" sz="900" dirty="0"/>
              <a:t> G et al. Oral </a:t>
            </a:r>
            <a:r>
              <a:rPr lang="de-DE" sz="900" dirty="0" err="1"/>
              <a:t>Presentation</a:t>
            </a:r>
            <a:r>
              <a:rPr lang="de-DE" sz="900" dirty="0"/>
              <a:t> at ECCO 2022. </a:t>
            </a:r>
          </a:p>
        </p:txBody>
      </p:sp>
      <p:graphicFrame>
        <p:nvGraphicFramePr>
          <p:cNvPr id="36" name="Content Placeholder 6" hidden="1">
            <a:extLst>
              <a:ext uri="{FF2B5EF4-FFF2-40B4-BE49-F238E27FC236}">
                <a16:creationId xmlns="" xmlns:a16="http://schemas.microsoft.com/office/drawing/2014/main" id="{4DAEBFD3-08F3-4A36-BEAF-5A86C47C892D}"/>
              </a:ext>
            </a:extLst>
          </p:cNvPr>
          <p:cNvGraphicFramePr>
            <a:graphicFrameLocks/>
          </p:cNvGraphicFramePr>
          <p:nvPr>
            <p:extLst>
              <p:ext uri="{D42A27DB-BD31-4B8C-83A1-F6EECF244321}">
                <p14:modId xmlns:p14="http://schemas.microsoft.com/office/powerpoint/2010/main" val="602584064"/>
              </p:ext>
            </p:extLst>
          </p:nvPr>
        </p:nvGraphicFramePr>
        <p:xfrm>
          <a:off x="6037684" y="1894622"/>
          <a:ext cx="5742728" cy="36200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ontent Placeholder 6" hidden="1">
            <a:extLst>
              <a:ext uri="{FF2B5EF4-FFF2-40B4-BE49-F238E27FC236}">
                <a16:creationId xmlns="" xmlns:a16="http://schemas.microsoft.com/office/drawing/2014/main" id="{31F3BEE9-F0E8-4C99-801D-EF819D4C5C16}"/>
              </a:ext>
            </a:extLst>
          </p:cNvPr>
          <p:cNvGraphicFramePr>
            <a:graphicFrameLocks/>
          </p:cNvGraphicFramePr>
          <p:nvPr>
            <p:extLst>
              <p:ext uri="{D42A27DB-BD31-4B8C-83A1-F6EECF244321}">
                <p14:modId xmlns:p14="http://schemas.microsoft.com/office/powerpoint/2010/main" val="96716055"/>
              </p:ext>
            </p:extLst>
          </p:nvPr>
        </p:nvGraphicFramePr>
        <p:xfrm>
          <a:off x="487242" y="1881069"/>
          <a:ext cx="5742728" cy="3620064"/>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hidden="1">
            <a:extLst>
              <a:ext uri="{FF2B5EF4-FFF2-40B4-BE49-F238E27FC236}">
                <a16:creationId xmlns="" xmlns:a16="http://schemas.microsoft.com/office/drawing/2014/main" id="{2A3A4813-68F6-42C5-998F-27F630691E28}"/>
              </a:ext>
            </a:extLst>
          </p:cNvPr>
          <p:cNvCxnSpPr>
            <a:cxnSpLocks/>
          </p:cNvCxnSpPr>
          <p:nvPr/>
        </p:nvCxnSpPr>
        <p:spPr>
          <a:xfrm>
            <a:off x="10154236" y="2329237"/>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hidden="1">
            <a:extLst>
              <a:ext uri="{FF2B5EF4-FFF2-40B4-BE49-F238E27FC236}">
                <a16:creationId xmlns="" xmlns:a16="http://schemas.microsoft.com/office/drawing/2014/main" id="{E68A0EFE-E6FA-454B-8500-5EC926449112}"/>
              </a:ext>
            </a:extLst>
          </p:cNvPr>
          <p:cNvCxnSpPr>
            <a:cxnSpLocks/>
          </p:cNvCxnSpPr>
          <p:nvPr/>
        </p:nvCxnSpPr>
        <p:spPr>
          <a:xfrm flipV="1">
            <a:off x="10154236" y="2329237"/>
            <a:ext cx="0" cy="8732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hidden="1">
            <a:extLst>
              <a:ext uri="{FF2B5EF4-FFF2-40B4-BE49-F238E27FC236}">
                <a16:creationId xmlns="" xmlns:a16="http://schemas.microsoft.com/office/drawing/2014/main" id="{7FF030EE-0396-4813-87F3-0D2AABD8833D}"/>
              </a:ext>
            </a:extLst>
          </p:cNvPr>
          <p:cNvCxnSpPr>
            <a:cxnSpLocks/>
          </p:cNvCxnSpPr>
          <p:nvPr/>
        </p:nvCxnSpPr>
        <p:spPr>
          <a:xfrm flipV="1">
            <a:off x="10670790" y="2329237"/>
            <a:ext cx="0" cy="8732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hidden="1">
            <a:extLst>
              <a:ext uri="{FF2B5EF4-FFF2-40B4-BE49-F238E27FC236}">
                <a16:creationId xmlns="" xmlns:a16="http://schemas.microsoft.com/office/drawing/2014/main" id="{5C980555-101A-4AB0-B8F2-2A8544D46F45}"/>
              </a:ext>
            </a:extLst>
          </p:cNvPr>
          <p:cNvCxnSpPr>
            <a:cxnSpLocks/>
          </p:cNvCxnSpPr>
          <p:nvPr/>
        </p:nvCxnSpPr>
        <p:spPr>
          <a:xfrm>
            <a:off x="7666100" y="2329238"/>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hidden="1">
            <a:extLst>
              <a:ext uri="{FF2B5EF4-FFF2-40B4-BE49-F238E27FC236}">
                <a16:creationId xmlns="" xmlns:a16="http://schemas.microsoft.com/office/drawing/2014/main" id="{63C7B361-A093-499A-A9BE-C0DE23A2A72D}"/>
              </a:ext>
            </a:extLst>
          </p:cNvPr>
          <p:cNvCxnSpPr>
            <a:cxnSpLocks/>
          </p:cNvCxnSpPr>
          <p:nvPr/>
        </p:nvCxnSpPr>
        <p:spPr>
          <a:xfrm flipV="1">
            <a:off x="7666100" y="2329238"/>
            <a:ext cx="0" cy="8732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hidden="1">
            <a:extLst>
              <a:ext uri="{FF2B5EF4-FFF2-40B4-BE49-F238E27FC236}">
                <a16:creationId xmlns="" xmlns:a16="http://schemas.microsoft.com/office/drawing/2014/main" id="{7D485418-63E6-4E36-956E-3E038F668C7E}"/>
              </a:ext>
            </a:extLst>
          </p:cNvPr>
          <p:cNvCxnSpPr>
            <a:cxnSpLocks/>
          </p:cNvCxnSpPr>
          <p:nvPr/>
        </p:nvCxnSpPr>
        <p:spPr>
          <a:xfrm flipV="1">
            <a:off x="8182654" y="2329238"/>
            <a:ext cx="0" cy="8732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hidden="1">
            <a:extLst>
              <a:ext uri="{FF2B5EF4-FFF2-40B4-BE49-F238E27FC236}">
                <a16:creationId xmlns="" xmlns:a16="http://schemas.microsoft.com/office/drawing/2014/main" id="{B001B324-0CCB-4F59-B13C-29AEE12E5BFD}"/>
              </a:ext>
            </a:extLst>
          </p:cNvPr>
          <p:cNvCxnSpPr>
            <a:cxnSpLocks/>
          </p:cNvCxnSpPr>
          <p:nvPr/>
        </p:nvCxnSpPr>
        <p:spPr>
          <a:xfrm>
            <a:off x="3291932" y="2329235"/>
            <a:ext cx="9610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hidden="1">
            <a:extLst>
              <a:ext uri="{FF2B5EF4-FFF2-40B4-BE49-F238E27FC236}">
                <a16:creationId xmlns="" xmlns:a16="http://schemas.microsoft.com/office/drawing/2014/main" id="{583A3899-E9C7-41AA-AA59-CAF317BE0732}"/>
              </a:ext>
            </a:extLst>
          </p:cNvPr>
          <p:cNvCxnSpPr>
            <a:cxnSpLocks/>
          </p:cNvCxnSpPr>
          <p:nvPr/>
        </p:nvCxnSpPr>
        <p:spPr>
          <a:xfrm flipV="1">
            <a:off x="3291932" y="2329235"/>
            <a:ext cx="0" cy="8732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hidden="1">
            <a:extLst>
              <a:ext uri="{FF2B5EF4-FFF2-40B4-BE49-F238E27FC236}">
                <a16:creationId xmlns="" xmlns:a16="http://schemas.microsoft.com/office/drawing/2014/main" id="{979FAFB6-51EA-4AEC-8190-0D75B0785AF2}"/>
              </a:ext>
            </a:extLst>
          </p:cNvPr>
          <p:cNvCxnSpPr>
            <a:cxnSpLocks/>
          </p:cNvCxnSpPr>
          <p:nvPr/>
        </p:nvCxnSpPr>
        <p:spPr>
          <a:xfrm flipV="1">
            <a:off x="4252986" y="2329235"/>
            <a:ext cx="0" cy="8732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hidden="1">
            <a:extLst>
              <a:ext uri="{FF2B5EF4-FFF2-40B4-BE49-F238E27FC236}">
                <a16:creationId xmlns="" xmlns:a16="http://schemas.microsoft.com/office/drawing/2014/main" id="{70FC6672-726B-479D-AFD4-9D43931A6C23}"/>
              </a:ext>
            </a:extLst>
          </p:cNvPr>
          <p:cNvCxnSpPr>
            <a:cxnSpLocks/>
          </p:cNvCxnSpPr>
          <p:nvPr/>
        </p:nvCxnSpPr>
        <p:spPr>
          <a:xfrm>
            <a:off x="705619" y="5595434"/>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hidden="1">
            <a:extLst>
              <a:ext uri="{FF2B5EF4-FFF2-40B4-BE49-F238E27FC236}">
                <a16:creationId xmlns="" xmlns:a16="http://schemas.microsoft.com/office/drawing/2014/main" id="{EE1789A2-FBD8-4E46-BDAD-1A33BEA5DABB}"/>
              </a:ext>
            </a:extLst>
          </p:cNvPr>
          <p:cNvCxnSpPr>
            <a:cxnSpLocks/>
          </p:cNvCxnSpPr>
          <p:nvPr/>
        </p:nvCxnSpPr>
        <p:spPr>
          <a:xfrm>
            <a:off x="705619" y="5928138"/>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9895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hidden="1"/>
          <p:cNvSpPr>
            <a:spLocks noGrp="1"/>
          </p:cNvSpPr>
          <p:nvPr>
            <p:ph type="title"/>
          </p:nvPr>
        </p:nvSpPr>
        <p:spPr/>
        <p:txBody>
          <a:bodyPr/>
          <a:lstStyle/>
          <a:p>
            <a:pPr rtl="0"/>
            <a:r>
              <a:rPr lang="de-DE" dirty="0"/>
              <a:t>Klinisches Ansprechen in Woche 12</a:t>
            </a:r>
            <a:r>
              <a:rPr lang="en-US" sz="1600" dirty="0"/>
              <a:t/>
            </a:r>
            <a:br>
              <a:rPr lang="en-US" sz="1600" dirty="0"/>
            </a:br>
            <a:r>
              <a:rPr lang="de-DE" sz="1800" dirty="0">
                <a:solidFill>
                  <a:schemeClr val="tx1"/>
                </a:solidFill>
              </a:rPr>
              <a:t>Induktionsphase, </a:t>
            </a:r>
            <a:r>
              <a:rPr lang="de-DE" sz="1800" dirty="0" err="1">
                <a:solidFill>
                  <a:schemeClr val="tx1"/>
                </a:solidFill>
              </a:rPr>
              <a:t>mITT</a:t>
            </a:r>
            <a:r>
              <a:rPr lang="de-DE" sz="1800" dirty="0">
                <a:solidFill>
                  <a:schemeClr val="tx1"/>
                </a:solidFill>
              </a:rPr>
              <a:t>-Population (</a:t>
            </a:r>
            <a:r>
              <a:rPr lang="de-DE" sz="1800" b="1" dirty="0">
                <a:solidFill>
                  <a:schemeClr val="tx1"/>
                </a:solidFill>
              </a:rPr>
              <a:t>LUCENT-1</a:t>
            </a:r>
            <a:r>
              <a:rPr lang="de-DE" sz="1800" dirty="0">
                <a:solidFill>
                  <a:schemeClr val="tx1"/>
                </a:solidFill>
              </a:rPr>
              <a:t>), NRI</a:t>
            </a:r>
          </a:p>
        </p:txBody>
      </p:sp>
      <p:sp>
        <p:nvSpPr>
          <p:cNvPr id="32" name="TextBox 31" hidden="1">
            <a:extLst>
              <a:ext uri="{FF2B5EF4-FFF2-40B4-BE49-F238E27FC236}">
                <a16:creationId xmlns="" xmlns:a16="http://schemas.microsoft.com/office/drawing/2014/main" id="{E15B4FC9-EE90-48D6-8CF7-3122FB98BF57}"/>
              </a:ext>
            </a:extLst>
          </p:cNvPr>
          <p:cNvSpPr txBox="1"/>
          <p:nvPr/>
        </p:nvSpPr>
        <p:spPr>
          <a:xfrm>
            <a:off x="8125043" y="1111090"/>
            <a:ext cx="3560576" cy="811367"/>
          </a:xfrm>
          <a:prstGeom prst="rect">
            <a:avLst/>
          </a:prstGeom>
          <a:solidFill>
            <a:schemeClr val="bg1">
              <a:lumMod val="85000"/>
            </a:schemeClr>
          </a:solidFill>
        </p:spPr>
        <p:txBody>
          <a:bodyPr wrap="square" lIns="36000" tIns="36000" rIns="36000" bIns="36000">
            <a:spAutoFit/>
          </a:bodyPr>
          <a:lstStyle/>
          <a:p>
            <a:pPr marL="0" marR="0" lvl="0" indent="0" algn="l" defTabSz="457200" rtl="0" eaLnBrk="1" fontAlgn="auto" latinLnBrk="0" hangingPunct="1">
              <a:lnSpc>
                <a:spcPct val="100000"/>
              </a:lnSpc>
              <a:spcBef>
                <a:spcPts val="0"/>
              </a:spcBef>
              <a:spcAft>
                <a:spcPts val="0"/>
              </a:spcAft>
              <a:buClr>
                <a:srgbClr val="D52B17"/>
              </a:buClr>
              <a:buSzTx/>
              <a:buFontTx/>
              <a:buNone/>
              <a:tabLst/>
              <a:defRPr/>
            </a:pPr>
            <a:r>
              <a:rPr kumimoji="0" lang="de-DE"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Klinisches Ansprechen: </a:t>
            </a:r>
            <a:endParaRPr kumimoji="0" lang="pl-PL"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
                <a:srgbClr val="D52B17"/>
              </a:buClr>
              <a:buSzTx/>
              <a:buFontTx/>
              <a:buNone/>
              <a:tabLst/>
              <a:defRPr/>
            </a:pPr>
            <a:r>
              <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≥2 Punkte und ≥30% Abnahme des MMS gegenüber Baseline; RB = 0 oder 1 oder eine Abnahme um ≥1 Punkt gegenüber Baseline</a:t>
            </a:r>
          </a:p>
        </p:txBody>
      </p:sp>
      <p:sp>
        <p:nvSpPr>
          <p:cNvPr id="7" name="TextBox 53" hidden="1">
            <a:extLst>
              <a:ext uri="{FF2B5EF4-FFF2-40B4-BE49-F238E27FC236}">
                <a16:creationId xmlns="" xmlns:a16="http://schemas.microsoft.com/office/drawing/2014/main" id="{AAD25000-1599-66D8-E974-7D904CBCD5CC}"/>
              </a:ext>
            </a:extLst>
          </p:cNvPr>
          <p:cNvSpPr txBox="1"/>
          <p:nvPr/>
        </p:nvSpPr>
        <p:spPr>
          <a:xfrm>
            <a:off x="5237760" y="1437866"/>
            <a:ext cx="505514" cy="318924"/>
          </a:xfrm>
          <a:prstGeom prst="rect">
            <a:avLst/>
          </a:prstGeom>
          <a:no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PBO</a:t>
            </a:r>
          </a:p>
        </p:txBody>
      </p:sp>
      <p:sp>
        <p:nvSpPr>
          <p:cNvPr id="11" name="TextBox 65" hidden="1">
            <a:extLst>
              <a:ext uri="{FF2B5EF4-FFF2-40B4-BE49-F238E27FC236}">
                <a16:creationId xmlns="" xmlns:a16="http://schemas.microsoft.com/office/drawing/2014/main" id="{7DF392DD-7847-7FE8-D25D-8AC435C30AAA}"/>
              </a:ext>
            </a:extLst>
          </p:cNvPr>
          <p:cNvSpPr txBox="1"/>
          <p:nvPr/>
        </p:nvSpPr>
        <p:spPr>
          <a:xfrm>
            <a:off x="6148109" y="1437866"/>
            <a:ext cx="1249307" cy="318924"/>
          </a:xfrm>
          <a:prstGeom prst="rect">
            <a:avLst/>
          </a:prstGeom>
          <a:no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MIRI 300 mg</a:t>
            </a:r>
          </a:p>
        </p:txBody>
      </p:sp>
      <p:sp>
        <p:nvSpPr>
          <p:cNvPr id="5" name="Rectangle 52" hidden="1">
            <a:extLst>
              <a:ext uri="{FF2B5EF4-FFF2-40B4-BE49-F238E27FC236}">
                <a16:creationId xmlns="" xmlns:a16="http://schemas.microsoft.com/office/drawing/2014/main" id="{2DB5CDA9-299B-5F61-9218-59F14FD5EE15}"/>
              </a:ext>
            </a:extLst>
          </p:cNvPr>
          <p:cNvSpPr/>
          <p:nvPr/>
        </p:nvSpPr>
        <p:spPr>
          <a:xfrm>
            <a:off x="5085223" y="1552328"/>
            <a:ext cx="90000" cy="90000"/>
          </a:xfrm>
          <a:prstGeom prst="rect">
            <a:avLst/>
          </a:prstGeom>
          <a:solidFill>
            <a:srgbClr val="D5D2CA"/>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0" name="Rectangle 64" hidden="1">
            <a:extLst>
              <a:ext uri="{FF2B5EF4-FFF2-40B4-BE49-F238E27FC236}">
                <a16:creationId xmlns="" xmlns:a16="http://schemas.microsoft.com/office/drawing/2014/main" id="{762106F7-F3EB-54D3-0E00-8687FD63E47D}"/>
              </a:ext>
            </a:extLst>
          </p:cNvPr>
          <p:cNvSpPr/>
          <p:nvPr/>
        </p:nvSpPr>
        <p:spPr>
          <a:xfrm>
            <a:off x="5995572" y="1552328"/>
            <a:ext cx="90000" cy="90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61" name="TextBox 60" hidden="1">
            <a:extLst>
              <a:ext uri="{FF2B5EF4-FFF2-40B4-BE49-F238E27FC236}">
                <a16:creationId xmlns="" xmlns:a16="http://schemas.microsoft.com/office/drawing/2014/main" id="{29F39523-872D-4563-AEBF-9A59A09B62C3}"/>
              </a:ext>
            </a:extLst>
          </p:cNvPr>
          <p:cNvSpPr txBox="1"/>
          <p:nvPr/>
        </p:nvSpPr>
        <p:spPr>
          <a:xfrm>
            <a:off x="3253690" y="2103120"/>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p&lt;0,00001</a:t>
            </a:r>
          </a:p>
        </p:txBody>
      </p:sp>
      <p:sp>
        <p:nvSpPr>
          <p:cNvPr id="56" name="TextBox 55" hidden="1">
            <a:extLst>
              <a:ext uri="{FF2B5EF4-FFF2-40B4-BE49-F238E27FC236}">
                <a16:creationId xmlns="" xmlns:a16="http://schemas.microsoft.com/office/drawing/2014/main" id="{ECC3B8C0-DA94-4CD7-8CA5-2EE7CA0E8EB5}"/>
              </a:ext>
            </a:extLst>
          </p:cNvPr>
          <p:cNvSpPr txBox="1"/>
          <p:nvPr/>
        </p:nvSpPr>
        <p:spPr>
          <a:xfrm>
            <a:off x="7475758" y="2103120"/>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 p&lt;0,001</a:t>
            </a:r>
          </a:p>
        </p:txBody>
      </p:sp>
      <p:sp>
        <p:nvSpPr>
          <p:cNvPr id="44" name="TextBox 43" hidden="1">
            <a:extLst>
              <a:ext uri="{FF2B5EF4-FFF2-40B4-BE49-F238E27FC236}">
                <a16:creationId xmlns="" xmlns:a16="http://schemas.microsoft.com/office/drawing/2014/main" id="{572426F4-A657-4D14-84FC-E2280042D568}"/>
              </a:ext>
            </a:extLst>
          </p:cNvPr>
          <p:cNvSpPr txBox="1"/>
          <p:nvPr/>
        </p:nvSpPr>
        <p:spPr>
          <a:xfrm>
            <a:off x="9963894" y="2103120"/>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 p&lt;0,001</a:t>
            </a: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 </a:t>
            </a:r>
          </a:p>
        </p:txBody>
      </p:sp>
      <p:sp>
        <p:nvSpPr>
          <p:cNvPr id="40" name="TextBox 39" hidden="1">
            <a:extLst>
              <a:ext uri="{FF2B5EF4-FFF2-40B4-BE49-F238E27FC236}">
                <a16:creationId xmlns="" xmlns:a16="http://schemas.microsoft.com/office/drawing/2014/main" id="{4C2B6700-8792-41D0-9A55-FA11CBD34941}"/>
              </a:ext>
            </a:extLst>
          </p:cNvPr>
          <p:cNvSpPr txBox="1"/>
          <p:nvPr/>
        </p:nvSpPr>
        <p:spPr>
          <a:xfrm>
            <a:off x="7852267" y="2677150"/>
            <a:ext cx="67967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70,1</a:t>
            </a:r>
          </a:p>
        </p:txBody>
      </p:sp>
      <p:sp>
        <p:nvSpPr>
          <p:cNvPr id="47" name="TextBox 46" hidden="1">
            <a:extLst>
              <a:ext uri="{FF2B5EF4-FFF2-40B4-BE49-F238E27FC236}">
                <a16:creationId xmlns="" xmlns:a16="http://schemas.microsoft.com/office/drawing/2014/main" id="{23860A1C-A16F-493A-BE5C-9E3D86C6670B}"/>
              </a:ext>
            </a:extLst>
          </p:cNvPr>
          <p:cNvSpPr txBox="1"/>
          <p:nvPr/>
        </p:nvSpPr>
        <p:spPr>
          <a:xfrm>
            <a:off x="3880711" y="2856122"/>
            <a:ext cx="7784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63,5</a:t>
            </a:r>
          </a:p>
        </p:txBody>
      </p:sp>
      <p:sp>
        <p:nvSpPr>
          <p:cNvPr id="35" name="TextBox 34" hidden="1">
            <a:extLst>
              <a:ext uri="{FF2B5EF4-FFF2-40B4-BE49-F238E27FC236}">
                <a16:creationId xmlns="" xmlns:a16="http://schemas.microsoft.com/office/drawing/2014/main" id="{129C08D0-4FA5-4815-8294-59AA5F25410B}"/>
              </a:ext>
            </a:extLst>
          </p:cNvPr>
          <p:cNvSpPr txBox="1"/>
          <p:nvPr/>
        </p:nvSpPr>
        <p:spPr>
          <a:xfrm>
            <a:off x="9987614" y="3043241"/>
            <a:ext cx="144369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54,6</a:t>
            </a:r>
          </a:p>
        </p:txBody>
      </p:sp>
      <p:sp>
        <p:nvSpPr>
          <p:cNvPr id="42" name="TextBox 41" hidden="1">
            <a:extLst>
              <a:ext uri="{FF2B5EF4-FFF2-40B4-BE49-F238E27FC236}">
                <a16:creationId xmlns="" xmlns:a16="http://schemas.microsoft.com/office/drawing/2014/main" id="{36E8317E-C700-4E35-818C-05369D4D2D55}"/>
              </a:ext>
            </a:extLst>
          </p:cNvPr>
          <p:cNvSpPr txBox="1"/>
          <p:nvPr/>
        </p:nvSpPr>
        <p:spPr>
          <a:xfrm>
            <a:off x="7397416" y="3132695"/>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50,3</a:t>
            </a:r>
          </a:p>
        </p:txBody>
      </p:sp>
      <p:sp>
        <p:nvSpPr>
          <p:cNvPr id="34" name="TextBox 33" hidden="1">
            <a:extLst>
              <a:ext uri="{FF2B5EF4-FFF2-40B4-BE49-F238E27FC236}">
                <a16:creationId xmlns="" xmlns:a16="http://schemas.microsoft.com/office/drawing/2014/main" id="{16AA72FA-FFC5-47CF-977D-3F0E6E0A0614}"/>
              </a:ext>
            </a:extLst>
          </p:cNvPr>
          <p:cNvSpPr txBox="1"/>
          <p:nvPr/>
        </p:nvSpPr>
        <p:spPr>
          <a:xfrm>
            <a:off x="2944282" y="3335176"/>
            <a:ext cx="62392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42,2</a:t>
            </a:r>
          </a:p>
        </p:txBody>
      </p:sp>
      <p:sp>
        <p:nvSpPr>
          <p:cNvPr id="48" name="TextBox 47" hidden="1">
            <a:extLst>
              <a:ext uri="{FF2B5EF4-FFF2-40B4-BE49-F238E27FC236}">
                <a16:creationId xmlns="" xmlns:a16="http://schemas.microsoft.com/office/drawing/2014/main" id="{DB73F2CD-081C-4279-AA15-B9D347317352}"/>
              </a:ext>
            </a:extLst>
          </p:cNvPr>
          <p:cNvSpPr txBox="1"/>
          <p:nvPr/>
        </p:nvSpPr>
        <p:spPr>
          <a:xfrm rot="16200000">
            <a:off x="4603065"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Ansprechrate (95 %-KI)</a:t>
            </a:r>
          </a:p>
        </p:txBody>
      </p:sp>
      <p:sp>
        <p:nvSpPr>
          <p:cNvPr id="49" name="TextBox 48" hidden="1">
            <a:extLst>
              <a:ext uri="{FF2B5EF4-FFF2-40B4-BE49-F238E27FC236}">
                <a16:creationId xmlns="" xmlns:a16="http://schemas.microsoft.com/office/drawing/2014/main" id="{8994D3B3-A854-467E-B5A0-0D6463FA4B68}"/>
              </a:ext>
            </a:extLst>
          </p:cNvPr>
          <p:cNvSpPr txBox="1"/>
          <p:nvPr/>
        </p:nvSpPr>
        <p:spPr>
          <a:xfrm rot="16200000">
            <a:off x="-882204"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Ansprechrate (99,875 %-KI)</a:t>
            </a:r>
          </a:p>
        </p:txBody>
      </p:sp>
      <p:sp>
        <p:nvSpPr>
          <p:cNvPr id="43" name="TextBox 42" hidden="1">
            <a:extLst>
              <a:ext uri="{FF2B5EF4-FFF2-40B4-BE49-F238E27FC236}">
                <a16:creationId xmlns="" xmlns:a16="http://schemas.microsoft.com/office/drawing/2014/main" id="{3EF8F527-DA0B-4EF6-A677-97FDACEA7F31}"/>
              </a:ext>
            </a:extLst>
          </p:cNvPr>
          <p:cNvSpPr txBox="1"/>
          <p:nvPr/>
        </p:nvSpPr>
        <p:spPr>
          <a:xfrm>
            <a:off x="9918523" y="3708549"/>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29,7</a:t>
            </a:r>
          </a:p>
        </p:txBody>
      </p:sp>
      <p:sp>
        <p:nvSpPr>
          <p:cNvPr id="8" name="Text Placeholder 5" hidden="1"/>
          <p:cNvSpPr txBox="1">
            <a:spLocks/>
          </p:cNvSpPr>
          <p:nvPr/>
        </p:nvSpPr>
        <p:spPr>
          <a:xfrm>
            <a:off x="609600" y="4748247"/>
            <a:ext cx="9817101" cy="60797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50" name="Rectangle 49" hidden="1">
            <a:extLst>
              <a:ext uri="{FF2B5EF4-FFF2-40B4-BE49-F238E27FC236}">
                <a16:creationId xmlns="" xmlns:a16="http://schemas.microsoft.com/office/drawing/2014/main" id="{3A73D849-52EC-4EEF-8B6D-F2A49445A9B6}"/>
              </a:ext>
            </a:extLst>
          </p:cNvPr>
          <p:cNvSpPr/>
          <p:nvPr/>
        </p:nvSpPr>
        <p:spPr>
          <a:xfrm>
            <a:off x="5961484" y="5067300"/>
            <a:ext cx="376927" cy="288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76" name="Rectangle 75" hidden="1">
            <a:extLst>
              <a:ext uri="{FF2B5EF4-FFF2-40B4-BE49-F238E27FC236}">
                <a16:creationId xmlns="" xmlns:a16="http://schemas.microsoft.com/office/drawing/2014/main" id="{5B307858-B0DF-46D6-BE15-AD940B49EE43}"/>
              </a:ext>
            </a:extLst>
          </p:cNvPr>
          <p:cNvSpPr/>
          <p:nvPr/>
        </p:nvSpPr>
        <p:spPr>
          <a:xfrm>
            <a:off x="5961484" y="5334424"/>
            <a:ext cx="376927" cy="310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85" name="TextBox 84" hidden="1">
            <a:extLst>
              <a:ext uri="{FF2B5EF4-FFF2-40B4-BE49-F238E27FC236}">
                <a16:creationId xmlns="" xmlns:a16="http://schemas.microsoft.com/office/drawing/2014/main" id="{711F4159-D8E9-42D8-BE8B-64B8231311E8}"/>
              </a:ext>
            </a:extLst>
          </p:cNvPr>
          <p:cNvSpPr txBox="1"/>
          <p:nvPr/>
        </p:nvSpPr>
        <p:spPr>
          <a:xfrm>
            <a:off x="10495617" y="5589584"/>
            <a:ext cx="6886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361</a:t>
            </a:r>
          </a:p>
        </p:txBody>
      </p:sp>
      <p:sp>
        <p:nvSpPr>
          <p:cNvPr id="84" name="TextBox 83" hidden="1">
            <a:extLst>
              <a:ext uri="{FF2B5EF4-FFF2-40B4-BE49-F238E27FC236}">
                <a16:creationId xmlns="" xmlns:a16="http://schemas.microsoft.com/office/drawing/2014/main" id="{188B396C-64E7-4964-B968-43BCC57A6094}"/>
              </a:ext>
            </a:extLst>
          </p:cNvPr>
          <p:cNvSpPr txBox="1"/>
          <p:nvPr/>
        </p:nvSpPr>
        <p:spPr>
          <a:xfrm>
            <a:off x="9987614" y="5589584"/>
            <a:ext cx="50800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118</a:t>
            </a:r>
          </a:p>
        </p:txBody>
      </p:sp>
      <p:sp>
        <p:nvSpPr>
          <p:cNvPr id="83" name="TextBox 82" hidden="1">
            <a:extLst>
              <a:ext uri="{FF2B5EF4-FFF2-40B4-BE49-F238E27FC236}">
                <a16:creationId xmlns="" xmlns:a16="http://schemas.microsoft.com/office/drawing/2014/main" id="{B65C2957-2579-4DF9-AE0A-4802D5EC73C6}"/>
              </a:ext>
            </a:extLst>
          </p:cNvPr>
          <p:cNvSpPr txBox="1"/>
          <p:nvPr/>
        </p:nvSpPr>
        <p:spPr>
          <a:xfrm>
            <a:off x="7986405" y="5589584"/>
            <a:ext cx="58709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492</a:t>
            </a:r>
          </a:p>
        </p:txBody>
      </p:sp>
      <p:sp>
        <p:nvSpPr>
          <p:cNvPr id="82" name="TextBox 81" hidden="1">
            <a:extLst>
              <a:ext uri="{FF2B5EF4-FFF2-40B4-BE49-F238E27FC236}">
                <a16:creationId xmlns="" xmlns:a16="http://schemas.microsoft.com/office/drawing/2014/main" id="{853581DE-BC42-4BDC-944A-5803C4EA02B6}"/>
              </a:ext>
            </a:extLst>
          </p:cNvPr>
          <p:cNvSpPr txBox="1"/>
          <p:nvPr/>
        </p:nvSpPr>
        <p:spPr>
          <a:xfrm>
            <a:off x="7478402" y="5589584"/>
            <a:ext cx="8231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171</a:t>
            </a:r>
          </a:p>
        </p:txBody>
      </p:sp>
      <p:sp>
        <p:nvSpPr>
          <p:cNvPr id="81" name="TextBox 80" hidden="1">
            <a:extLst>
              <a:ext uri="{FF2B5EF4-FFF2-40B4-BE49-F238E27FC236}">
                <a16:creationId xmlns="" xmlns:a16="http://schemas.microsoft.com/office/drawing/2014/main" id="{F5A4125D-2A0D-40F8-8363-E3F7AC165438}"/>
              </a:ext>
            </a:extLst>
          </p:cNvPr>
          <p:cNvSpPr txBox="1"/>
          <p:nvPr/>
        </p:nvSpPr>
        <p:spPr>
          <a:xfrm>
            <a:off x="4061758" y="5589584"/>
            <a:ext cx="6518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868</a:t>
            </a:r>
          </a:p>
        </p:txBody>
      </p:sp>
      <p:sp>
        <p:nvSpPr>
          <p:cNvPr id="80" name="TextBox 79" hidden="1">
            <a:extLst>
              <a:ext uri="{FF2B5EF4-FFF2-40B4-BE49-F238E27FC236}">
                <a16:creationId xmlns="" xmlns:a16="http://schemas.microsoft.com/office/drawing/2014/main" id="{4B48056E-BF4E-4906-86F0-3A0ADEF60859}"/>
              </a:ext>
            </a:extLst>
          </p:cNvPr>
          <p:cNvSpPr txBox="1"/>
          <p:nvPr/>
        </p:nvSpPr>
        <p:spPr>
          <a:xfrm>
            <a:off x="705620" y="5589584"/>
            <a:ext cx="508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N</a:t>
            </a:r>
          </a:p>
        </p:txBody>
      </p:sp>
      <p:sp>
        <p:nvSpPr>
          <p:cNvPr id="77" name="TextBox 76" hidden="1">
            <a:extLst>
              <a:ext uri="{FF2B5EF4-FFF2-40B4-BE49-F238E27FC236}">
                <a16:creationId xmlns="" xmlns:a16="http://schemas.microsoft.com/office/drawing/2014/main" id="{9BD726AF-960A-494E-9888-19A468A7382E}"/>
              </a:ext>
            </a:extLst>
          </p:cNvPr>
          <p:cNvSpPr txBox="1"/>
          <p:nvPr/>
        </p:nvSpPr>
        <p:spPr>
          <a:xfrm>
            <a:off x="2944282" y="5589584"/>
            <a:ext cx="6518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294</a:t>
            </a:r>
          </a:p>
        </p:txBody>
      </p:sp>
      <p:sp>
        <p:nvSpPr>
          <p:cNvPr id="2" name="TextBox 1" hidden="1">
            <a:extLst>
              <a:ext uri="{FF2B5EF4-FFF2-40B4-BE49-F238E27FC236}">
                <a16:creationId xmlns="" xmlns:a16="http://schemas.microsoft.com/office/drawing/2014/main" id="{969B08EB-CCBA-BC3D-1ACF-A947A239C1DD}"/>
              </a:ext>
            </a:extLst>
          </p:cNvPr>
          <p:cNvSpPr txBox="1"/>
          <p:nvPr/>
        </p:nvSpPr>
        <p:spPr>
          <a:xfrm rot="16200000">
            <a:off x="11258319" y="5887674"/>
            <a:ext cx="1600403" cy="257369"/>
          </a:xfrm>
          <a:prstGeom prst="rect">
            <a:avLst/>
          </a:prstGeom>
          <a:solidFill>
            <a:schemeClr val="bg1"/>
          </a:solid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Calibri" panose="020F0502020204030204" pitchFamily="34" charset="0"/>
                <a:cs typeface="+mn-cs"/>
              </a:rPr>
              <a:t>INT-LI-AT-0001</a:t>
            </a:r>
            <a:endPar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 name="TextBox 4" hidden="1">
            <a:extLst>
              <a:ext uri="{FF2B5EF4-FFF2-40B4-BE49-F238E27FC236}">
                <a16:creationId xmlns="" xmlns:a16="http://schemas.microsoft.com/office/drawing/2014/main" id="{68D4BB7D-EA72-B632-53E4-5B09940E29E3}"/>
              </a:ext>
            </a:extLst>
          </p:cNvPr>
          <p:cNvSpPr txBox="1"/>
          <p:nvPr/>
        </p:nvSpPr>
        <p:spPr>
          <a:xfrm>
            <a:off x="457200" y="6171605"/>
            <a:ext cx="8835031" cy="476250"/>
          </a:xfrm>
          <a:prstGeom prst="rect">
            <a:avLst/>
          </a:prstGeom>
          <a:noFill/>
        </p:spPr>
        <p:txBody>
          <a:bodyPr wrap="square" lIns="0" tIns="0" rIns="0" bIns="0" rtlCol="0" anchor="b">
            <a:noAutofit/>
          </a:bodyPr>
          <a:lstStyle/>
          <a:p>
            <a:r>
              <a:rPr lang="de-DE" sz="900" baseline="30000" dirty="0" err="1">
                <a:solidFill>
                  <a:srgbClr val="000000"/>
                </a:solidFill>
              </a:rPr>
              <a:t>a</a:t>
            </a:r>
            <a:r>
              <a:rPr lang="de-DE" sz="900" dirty="0" err="1">
                <a:solidFill>
                  <a:srgbClr val="000000"/>
                </a:solidFill>
              </a:rPr>
              <a:t>Einschließlich</a:t>
            </a:r>
            <a:r>
              <a:rPr lang="de-DE" sz="900" dirty="0">
                <a:solidFill>
                  <a:srgbClr val="000000"/>
                </a:solidFill>
              </a:rPr>
              <a:t> Patienten mit </a:t>
            </a:r>
            <a:r>
              <a:rPr lang="de-DE" sz="900" dirty="0" err="1">
                <a:solidFill>
                  <a:srgbClr val="000000"/>
                </a:solidFill>
              </a:rPr>
              <a:t>Tofacitinib</a:t>
            </a:r>
            <a:r>
              <a:rPr lang="de-DE" sz="900" dirty="0">
                <a:solidFill>
                  <a:srgbClr val="000000"/>
                </a:solidFill>
              </a:rPr>
              <a:t>-Versagen. MMS=Modifizierter Mayo-Score; RB=</a:t>
            </a:r>
            <a:r>
              <a:rPr lang="de-DE" sz="900" dirty="0" err="1">
                <a:solidFill>
                  <a:srgbClr val="000000"/>
                </a:solidFill>
              </a:rPr>
              <a:t>Subscore</a:t>
            </a:r>
            <a:r>
              <a:rPr lang="de-DE" sz="900" dirty="0">
                <a:solidFill>
                  <a:srgbClr val="000000"/>
                </a:solidFill>
              </a:rPr>
              <a:t> für rektale Blutungen.</a:t>
            </a:r>
            <a:r>
              <a:rPr lang="en-US" sz="900" noProof="0" dirty="0">
                <a:solidFill>
                  <a:srgbClr val="000000"/>
                </a:solidFill>
              </a:rPr>
              <a:t/>
            </a:r>
            <a:br>
              <a:rPr lang="en-US" sz="900" noProof="0" dirty="0">
                <a:solidFill>
                  <a:srgbClr val="000000"/>
                </a:solidFill>
              </a:rPr>
            </a:br>
            <a:r>
              <a:rPr lang="de-DE" sz="900" dirty="0" err="1"/>
              <a:t>D‘Haens</a:t>
            </a:r>
            <a:r>
              <a:rPr lang="de-DE" sz="900" dirty="0"/>
              <a:t> G et al. Oral </a:t>
            </a:r>
            <a:r>
              <a:rPr lang="de-DE" sz="900" dirty="0" err="1"/>
              <a:t>Presentation</a:t>
            </a:r>
            <a:r>
              <a:rPr lang="de-DE" sz="900" dirty="0"/>
              <a:t> at ECCO 2022. </a:t>
            </a:r>
          </a:p>
        </p:txBody>
      </p:sp>
      <p:graphicFrame>
        <p:nvGraphicFramePr>
          <p:cNvPr id="36" name="Content Placeholder 6" hidden="1">
            <a:extLst>
              <a:ext uri="{FF2B5EF4-FFF2-40B4-BE49-F238E27FC236}">
                <a16:creationId xmlns="" xmlns:a16="http://schemas.microsoft.com/office/drawing/2014/main" id="{4DAEBFD3-08F3-4A36-BEAF-5A86C47C892D}"/>
              </a:ext>
            </a:extLst>
          </p:cNvPr>
          <p:cNvGraphicFramePr>
            <a:graphicFrameLocks/>
          </p:cNvGraphicFramePr>
          <p:nvPr>
            <p:extLst>
              <p:ext uri="{D42A27DB-BD31-4B8C-83A1-F6EECF244321}">
                <p14:modId xmlns:p14="http://schemas.microsoft.com/office/powerpoint/2010/main" val="166671780"/>
              </p:ext>
            </p:extLst>
          </p:nvPr>
        </p:nvGraphicFramePr>
        <p:xfrm>
          <a:off x="5961484" y="1859513"/>
          <a:ext cx="5742728" cy="36748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ontent Placeholder 6" hidden="1">
            <a:extLst>
              <a:ext uri="{FF2B5EF4-FFF2-40B4-BE49-F238E27FC236}">
                <a16:creationId xmlns="" xmlns:a16="http://schemas.microsoft.com/office/drawing/2014/main" id="{31F3BEE9-F0E8-4C99-801D-EF819D4C5C16}"/>
              </a:ext>
            </a:extLst>
          </p:cNvPr>
          <p:cNvGraphicFramePr>
            <a:graphicFrameLocks/>
          </p:cNvGraphicFramePr>
          <p:nvPr>
            <p:extLst>
              <p:ext uri="{D42A27DB-BD31-4B8C-83A1-F6EECF244321}">
                <p14:modId xmlns:p14="http://schemas.microsoft.com/office/powerpoint/2010/main" val="3986878407"/>
              </p:ext>
            </p:extLst>
          </p:nvPr>
        </p:nvGraphicFramePr>
        <p:xfrm>
          <a:off x="487242" y="1859513"/>
          <a:ext cx="5742728" cy="3649915"/>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hidden="1">
            <a:extLst>
              <a:ext uri="{FF2B5EF4-FFF2-40B4-BE49-F238E27FC236}">
                <a16:creationId xmlns="" xmlns:a16="http://schemas.microsoft.com/office/drawing/2014/main" id="{2A3A4813-68F6-42C5-998F-27F630691E28}"/>
              </a:ext>
            </a:extLst>
          </p:cNvPr>
          <p:cNvCxnSpPr>
            <a:cxnSpLocks/>
          </p:cNvCxnSpPr>
          <p:nvPr/>
        </p:nvCxnSpPr>
        <p:spPr>
          <a:xfrm>
            <a:off x="10154236" y="2398433"/>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hidden="1">
            <a:extLst>
              <a:ext uri="{FF2B5EF4-FFF2-40B4-BE49-F238E27FC236}">
                <a16:creationId xmlns="" xmlns:a16="http://schemas.microsoft.com/office/drawing/2014/main" id="{E68A0EFE-E6FA-454B-8500-5EC926449112}"/>
              </a:ext>
            </a:extLst>
          </p:cNvPr>
          <p:cNvCxnSpPr>
            <a:cxnSpLocks/>
          </p:cNvCxnSpPr>
          <p:nvPr/>
        </p:nvCxnSpPr>
        <p:spPr>
          <a:xfrm flipV="1">
            <a:off x="10154236"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hidden="1">
            <a:extLst>
              <a:ext uri="{FF2B5EF4-FFF2-40B4-BE49-F238E27FC236}">
                <a16:creationId xmlns="" xmlns:a16="http://schemas.microsoft.com/office/drawing/2014/main" id="{7FF030EE-0396-4813-87F3-0D2AABD8833D}"/>
              </a:ext>
            </a:extLst>
          </p:cNvPr>
          <p:cNvCxnSpPr>
            <a:cxnSpLocks/>
          </p:cNvCxnSpPr>
          <p:nvPr/>
        </p:nvCxnSpPr>
        <p:spPr>
          <a:xfrm flipV="1">
            <a:off x="10670790"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hidden="1">
            <a:extLst>
              <a:ext uri="{FF2B5EF4-FFF2-40B4-BE49-F238E27FC236}">
                <a16:creationId xmlns="" xmlns:a16="http://schemas.microsoft.com/office/drawing/2014/main" id="{5C980555-101A-4AB0-B8F2-2A8544D46F45}"/>
              </a:ext>
            </a:extLst>
          </p:cNvPr>
          <p:cNvCxnSpPr>
            <a:cxnSpLocks/>
          </p:cNvCxnSpPr>
          <p:nvPr/>
        </p:nvCxnSpPr>
        <p:spPr>
          <a:xfrm>
            <a:off x="7666100" y="2398433"/>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hidden="1">
            <a:extLst>
              <a:ext uri="{FF2B5EF4-FFF2-40B4-BE49-F238E27FC236}">
                <a16:creationId xmlns="" xmlns:a16="http://schemas.microsoft.com/office/drawing/2014/main" id="{63C7B361-A093-499A-A9BE-C0DE23A2A72D}"/>
              </a:ext>
            </a:extLst>
          </p:cNvPr>
          <p:cNvCxnSpPr>
            <a:cxnSpLocks/>
          </p:cNvCxnSpPr>
          <p:nvPr/>
        </p:nvCxnSpPr>
        <p:spPr>
          <a:xfrm flipV="1">
            <a:off x="7666100"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hidden="1">
            <a:extLst>
              <a:ext uri="{FF2B5EF4-FFF2-40B4-BE49-F238E27FC236}">
                <a16:creationId xmlns="" xmlns:a16="http://schemas.microsoft.com/office/drawing/2014/main" id="{7D485418-63E6-4E36-956E-3E038F668C7E}"/>
              </a:ext>
            </a:extLst>
          </p:cNvPr>
          <p:cNvCxnSpPr>
            <a:cxnSpLocks/>
          </p:cNvCxnSpPr>
          <p:nvPr/>
        </p:nvCxnSpPr>
        <p:spPr>
          <a:xfrm flipV="1">
            <a:off x="8182654"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hidden="1">
            <a:extLst>
              <a:ext uri="{FF2B5EF4-FFF2-40B4-BE49-F238E27FC236}">
                <a16:creationId xmlns="" xmlns:a16="http://schemas.microsoft.com/office/drawing/2014/main" id="{B001B324-0CCB-4F59-B13C-29AEE12E5BFD}"/>
              </a:ext>
            </a:extLst>
          </p:cNvPr>
          <p:cNvCxnSpPr>
            <a:cxnSpLocks/>
          </p:cNvCxnSpPr>
          <p:nvPr/>
        </p:nvCxnSpPr>
        <p:spPr>
          <a:xfrm>
            <a:off x="3270845" y="2398433"/>
            <a:ext cx="9610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hidden="1">
            <a:extLst>
              <a:ext uri="{FF2B5EF4-FFF2-40B4-BE49-F238E27FC236}">
                <a16:creationId xmlns="" xmlns:a16="http://schemas.microsoft.com/office/drawing/2014/main" id="{583A3899-E9C7-41AA-AA59-CAF317BE0732}"/>
              </a:ext>
            </a:extLst>
          </p:cNvPr>
          <p:cNvCxnSpPr>
            <a:cxnSpLocks/>
          </p:cNvCxnSpPr>
          <p:nvPr/>
        </p:nvCxnSpPr>
        <p:spPr>
          <a:xfrm flipV="1">
            <a:off x="3270845"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hidden="1">
            <a:extLst>
              <a:ext uri="{FF2B5EF4-FFF2-40B4-BE49-F238E27FC236}">
                <a16:creationId xmlns="" xmlns:a16="http://schemas.microsoft.com/office/drawing/2014/main" id="{979FAFB6-51EA-4AEC-8190-0D75B0785AF2}"/>
              </a:ext>
            </a:extLst>
          </p:cNvPr>
          <p:cNvCxnSpPr>
            <a:cxnSpLocks/>
          </p:cNvCxnSpPr>
          <p:nvPr/>
        </p:nvCxnSpPr>
        <p:spPr>
          <a:xfrm flipV="1">
            <a:off x="4231899"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hidden="1">
            <a:extLst>
              <a:ext uri="{FF2B5EF4-FFF2-40B4-BE49-F238E27FC236}">
                <a16:creationId xmlns="" xmlns:a16="http://schemas.microsoft.com/office/drawing/2014/main" id="{08F87938-D9C7-41F5-B9BE-25772529F66F}"/>
              </a:ext>
            </a:extLst>
          </p:cNvPr>
          <p:cNvCxnSpPr>
            <a:cxnSpLocks/>
          </p:cNvCxnSpPr>
          <p:nvPr/>
        </p:nvCxnSpPr>
        <p:spPr>
          <a:xfrm>
            <a:off x="705619" y="5595434"/>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hidden="1">
            <a:extLst>
              <a:ext uri="{FF2B5EF4-FFF2-40B4-BE49-F238E27FC236}">
                <a16:creationId xmlns="" xmlns:a16="http://schemas.microsoft.com/office/drawing/2014/main" id="{7B2D61EF-B591-48C3-A635-0496DEEE8899}"/>
              </a:ext>
            </a:extLst>
          </p:cNvPr>
          <p:cNvCxnSpPr>
            <a:cxnSpLocks/>
          </p:cNvCxnSpPr>
          <p:nvPr/>
        </p:nvCxnSpPr>
        <p:spPr>
          <a:xfrm>
            <a:off x="705619" y="5928138"/>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0286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58F69E-292F-4151-9E3E-ED40455C6784}"/>
              </a:ext>
            </a:extLst>
          </p:cNvPr>
          <p:cNvSpPr>
            <a:spLocks noGrp="1"/>
          </p:cNvSpPr>
          <p:nvPr>
            <p:ph type="ctrTitle"/>
          </p:nvPr>
        </p:nvSpPr>
        <p:spPr>
          <a:xfrm>
            <a:off x="471027" y="2434069"/>
            <a:ext cx="7668702" cy="1210280"/>
          </a:xfrm>
        </p:spPr>
        <p:txBody>
          <a:bodyPr/>
          <a:lstStyle/>
          <a:p>
            <a:r>
              <a:rPr lang="en-US" dirty="0"/>
              <a:t>ULCERATIVE COLITIS: </a:t>
            </a:r>
            <a:br>
              <a:rPr lang="en-US" dirty="0"/>
            </a:br>
            <a:r>
              <a:rPr lang="en-US" dirty="0"/>
              <a:t>Unmet Need</a:t>
            </a:r>
          </a:p>
        </p:txBody>
      </p:sp>
      <p:sp>
        <p:nvSpPr>
          <p:cNvPr id="3" name="Rectangle 2"/>
          <p:cNvSpPr/>
          <p:nvPr/>
        </p:nvSpPr>
        <p:spPr>
          <a:xfrm>
            <a:off x="-101241" y="-369332"/>
            <a:ext cx="2916183" cy="369332"/>
          </a:xfrm>
          <a:prstGeom prst="rect">
            <a:avLst/>
          </a:prstGeom>
        </p:spPr>
        <p:txBody>
          <a:bodyPr wrap="none">
            <a:spAutoFit/>
          </a:bodyPr>
          <a:lstStyle/>
          <a:p>
            <a:r>
              <a:rPr lang="en-US" dirty="0"/>
              <a:t>Disease State Background</a:t>
            </a:r>
          </a:p>
        </p:txBody>
      </p:sp>
    </p:spTree>
    <p:extLst>
      <p:ext uri="{BB962C8B-B14F-4D97-AF65-F5344CB8AC3E}">
        <p14:creationId xmlns:p14="http://schemas.microsoft.com/office/powerpoint/2010/main" val="1072074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hidden="1"/>
          <p:cNvSpPr>
            <a:spLocks noGrp="1"/>
          </p:cNvSpPr>
          <p:nvPr>
            <p:ph type="title"/>
          </p:nvPr>
        </p:nvSpPr>
        <p:spPr/>
        <p:txBody>
          <a:bodyPr/>
          <a:lstStyle/>
          <a:p>
            <a:pPr rtl="0"/>
            <a:r>
              <a:rPr lang="de-DE" dirty="0"/>
              <a:t>Endoskopische Remission in Woche 12</a:t>
            </a:r>
            <a:r>
              <a:rPr lang="en-US" sz="1600" dirty="0"/>
              <a:t/>
            </a:r>
            <a:br>
              <a:rPr lang="en-US" sz="1600" dirty="0"/>
            </a:br>
            <a:r>
              <a:rPr lang="de-DE" sz="1800" dirty="0">
                <a:solidFill>
                  <a:schemeClr val="tx1"/>
                </a:solidFill>
              </a:rPr>
              <a:t>Induktionsphase, </a:t>
            </a:r>
            <a:r>
              <a:rPr lang="de-DE" sz="1800" dirty="0" err="1">
                <a:solidFill>
                  <a:schemeClr val="tx1"/>
                </a:solidFill>
              </a:rPr>
              <a:t>mITT</a:t>
            </a:r>
            <a:r>
              <a:rPr lang="de-DE" sz="1800" dirty="0">
                <a:solidFill>
                  <a:schemeClr val="tx1"/>
                </a:solidFill>
              </a:rPr>
              <a:t>-Population (</a:t>
            </a:r>
            <a:r>
              <a:rPr lang="de-DE" sz="1800" b="1" dirty="0">
                <a:solidFill>
                  <a:schemeClr val="tx1"/>
                </a:solidFill>
              </a:rPr>
              <a:t>LUCENT-1</a:t>
            </a:r>
            <a:r>
              <a:rPr lang="de-DE" sz="1800" dirty="0">
                <a:solidFill>
                  <a:schemeClr val="tx1"/>
                </a:solidFill>
              </a:rPr>
              <a:t>), NRI</a:t>
            </a:r>
          </a:p>
        </p:txBody>
      </p:sp>
      <p:sp>
        <p:nvSpPr>
          <p:cNvPr id="48" name="TextBox 47" hidden="1">
            <a:extLst>
              <a:ext uri="{FF2B5EF4-FFF2-40B4-BE49-F238E27FC236}">
                <a16:creationId xmlns="" xmlns:a16="http://schemas.microsoft.com/office/drawing/2014/main" id="{57693D90-7481-46EE-AB0D-A4C03BB15AB8}"/>
              </a:ext>
            </a:extLst>
          </p:cNvPr>
          <p:cNvSpPr txBox="1"/>
          <p:nvPr/>
        </p:nvSpPr>
        <p:spPr>
          <a:xfrm>
            <a:off x="8407359" y="1315961"/>
            <a:ext cx="3219924" cy="626701"/>
          </a:xfrm>
          <a:prstGeom prst="rect">
            <a:avLst/>
          </a:prstGeom>
          <a:solidFill>
            <a:schemeClr val="bg1">
              <a:lumMod val="85000"/>
            </a:schemeClr>
          </a:solidFill>
        </p:spPr>
        <p:txBody>
          <a:bodyPr wrap="square" lIns="36000" tIns="36000" rIns="36000" bIns="36000">
            <a:spAutoFit/>
          </a:bodyPr>
          <a:lstStyle/>
          <a:p>
            <a:pPr marL="0" marR="0" lvl="0" indent="0" algn="l" defTabSz="457200" rtl="0" eaLnBrk="1" fontAlgn="auto" latinLnBrk="0" hangingPunct="1">
              <a:lnSpc>
                <a:spcPct val="100000"/>
              </a:lnSpc>
              <a:spcBef>
                <a:spcPts val="0"/>
              </a:spcBef>
              <a:spcAft>
                <a:spcPts val="0"/>
              </a:spcAft>
              <a:buClr>
                <a:srgbClr val="D52B17"/>
              </a:buClr>
              <a:buSzTx/>
              <a:buFontTx/>
              <a:buNone/>
              <a:tabLst/>
              <a:defRPr/>
            </a:pPr>
            <a:r>
              <a:rPr kumimoji="0" lang="de-DE"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Endoskopische Remission:</a:t>
            </a: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a:r>
            <a:b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br>
            <a:r>
              <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ES = 0 oder 1 (ohne Schleimhautvulnerabilität)</a:t>
            </a:r>
          </a:p>
        </p:txBody>
      </p:sp>
      <p:sp>
        <p:nvSpPr>
          <p:cNvPr id="54" name="TextBox 53" hidden="1">
            <a:extLst>
              <a:ext uri="{FF2B5EF4-FFF2-40B4-BE49-F238E27FC236}">
                <a16:creationId xmlns="" xmlns:a16="http://schemas.microsoft.com/office/drawing/2014/main" id="{998E831D-8BDA-45C9-8285-D15EC376D736}"/>
              </a:ext>
            </a:extLst>
          </p:cNvPr>
          <p:cNvSpPr txBox="1"/>
          <p:nvPr/>
        </p:nvSpPr>
        <p:spPr>
          <a:xfrm>
            <a:off x="5237760" y="1437866"/>
            <a:ext cx="505514" cy="318924"/>
          </a:xfrm>
          <a:prstGeom prst="rect">
            <a:avLst/>
          </a:prstGeom>
          <a:no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PBO</a:t>
            </a:r>
          </a:p>
        </p:txBody>
      </p:sp>
      <p:sp>
        <p:nvSpPr>
          <p:cNvPr id="66" name="TextBox 65" hidden="1">
            <a:extLst>
              <a:ext uri="{FF2B5EF4-FFF2-40B4-BE49-F238E27FC236}">
                <a16:creationId xmlns="" xmlns:a16="http://schemas.microsoft.com/office/drawing/2014/main" id="{B1BD44C4-4A8D-4CD1-A30D-536BCB50674E}"/>
              </a:ext>
            </a:extLst>
          </p:cNvPr>
          <p:cNvSpPr txBox="1"/>
          <p:nvPr/>
        </p:nvSpPr>
        <p:spPr>
          <a:xfrm>
            <a:off x="6148109" y="1437866"/>
            <a:ext cx="1249307" cy="318924"/>
          </a:xfrm>
          <a:prstGeom prst="rect">
            <a:avLst/>
          </a:prstGeom>
          <a:no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MIRI 300 mg</a:t>
            </a:r>
          </a:p>
        </p:txBody>
      </p:sp>
      <p:sp>
        <p:nvSpPr>
          <p:cNvPr id="53" name="Rectangle 52" hidden="1">
            <a:extLst>
              <a:ext uri="{FF2B5EF4-FFF2-40B4-BE49-F238E27FC236}">
                <a16:creationId xmlns="" xmlns:a16="http://schemas.microsoft.com/office/drawing/2014/main" id="{A71799E8-7D3D-4800-8922-F3CDEA56DEBD}"/>
              </a:ext>
            </a:extLst>
          </p:cNvPr>
          <p:cNvSpPr/>
          <p:nvPr/>
        </p:nvSpPr>
        <p:spPr>
          <a:xfrm>
            <a:off x="5085223" y="1552328"/>
            <a:ext cx="90000" cy="90000"/>
          </a:xfrm>
          <a:prstGeom prst="rect">
            <a:avLst/>
          </a:prstGeom>
          <a:solidFill>
            <a:srgbClr val="D5D2CA"/>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65" name="Rectangle 64" hidden="1">
            <a:extLst>
              <a:ext uri="{FF2B5EF4-FFF2-40B4-BE49-F238E27FC236}">
                <a16:creationId xmlns="" xmlns:a16="http://schemas.microsoft.com/office/drawing/2014/main" id="{92B7981E-B640-45C5-8951-C5661C046F35}"/>
              </a:ext>
            </a:extLst>
          </p:cNvPr>
          <p:cNvSpPr/>
          <p:nvPr/>
        </p:nvSpPr>
        <p:spPr>
          <a:xfrm>
            <a:off x="5995572" y="1552328"/>
            <a:ext cx="90000" cy="90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61" name="TextBox 60" hidden="1">
            <a:extLst>
              <a:ext uri="{FF2B5EF4-FFF2-40B4-BE49-F238E27FC236}">
                <a16:creationId xmlns="" xmlns:a16="http://schemas.microsoft.com/office/drawing/2014/main" id="{29F39523-872D-4563-AEBF-9A59A09B62C3}"/>
              </a:ext>
            </a:extLst>
          </p:cNvPr>
          <p:cNvSpPr txBox="1"/>
          <p:nvPr/>
        </p:nvSpPr>
        <p:spPr>
          <a:xfrm>
            <a:off x="3262926" y="2103120"/>
            <a:ext cx="122037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p&lt;0,00001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56" name="TextBox 55" hidden="1">
            <a:extLst>
              <a:ext uri="{FF2B5EF4-FFF2-40B4-BE49-F238E27FC236}">
                <a16:creationId xmlns="" xmlns:a16="http://schemas.microsoft.com/office/drawing/2014/main" id="{ECC3B8C0-DA94-4CD7-8CA5-2EE7CA0E8EB5}"/>
              </a:ext>
            </a:extLst>
          </p:cNvPr>
          <p:cNvSpPr txBox="1"/>
          <p:nvPr/>
        </p:nvSpPr>
        <p:spPr>
          <a:xfrm>
            <a:off x="7512702" y="2103120"/>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p&lt;0,001</a:t>
            </a:r>
          </a:p>
        </p:txBody>
      </p:sp>
      <p:sp>
        <p:nvSpPr>
          <p:cNvPr id="44" name="TextBox 43" hidden="1">
            <a:extLst>
              <a:ext uri="{FF2B5EF4-FFF2-40B4-BE49-F238E27FC236}">
                <a16:creationId xmlns="" xmlns:a16="http://schemas.microsoft.com/office/drawing/2014/main" id="{572426F4-A657-4D14-84FC-E2280042D568}"/>
              </a:ext>
            </a:extLst>
          </p:cNvPr>
          <p:cNvSpPr txBox="1"/>
          <p:nvPr/>
        </p:nvSpPr>
        <p:spPr>
          <a:xfrm>
            <a:off x="10000838" y="2103120"/>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p&lt;0,001</a:t>
            </a:r>
          </a:p>
        </p:txBody>
      </p:sp>
      <p:sp>
        <p:nvSpPr>
          <p:cNvPr id="40" name="TextBox 39" hidden="1">
            <a:extLst>
              <a:ext uri="{FF2B5EF4-FFF2-40B4-BE49-F238E27FC236}">
                <a16:creationId xmlns="" xmlns:a16="http://schemas.microsoft.com/office/drawing/2014/main" id="{4C2B6700-8792-41D0-9A55-FA11CBD34941}"/>
              </a:ext>
            </a:extLst>
          </p:cNvPr>
          <p:cNvSpPr txBox="1"/>
          <p:nvPr/>
        </p:nvSpPr>
        <p:spPr>
          <a:xfrm>
            <a:off x="7852267" y="3365522"/>
            <a:ext cx="67967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45,4</a:t>
            </a:r>
          </a:p>
        </p:txBody>
      </p:sp>
      <p:sp>
        <p:nvSpPr>
          <p:cNvPr id="49" name="TextBox 48" hidden="1">
            <a:extLst>
              <a:ext uri="{FF2B5EF4-FFF2-40B4-BE49-F238E27FC236}">
                <a16:creationId xmlns="" xmlns:a16="http://schemas.microsoft.com/office/drawing/2014/main" id="{BFB519FF-416E-4908-A197-7086FC967293}"/>
              </a:ext>
            </a:extLst>
          </p:cNvPr>
          <p:cNvSpPr txBox="1"/>
          <p:nvPr/>
        </p:nvSpPr>
        <p:spPr>
          <a:xfrm rot="16200000">
            <a:off x="4603065"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Ansprechrate (95 %-KI)</a:t>
            </a:r>
          </a:p>
        </p:txBody>
      </p:sp>
      <p:sp>
        <p:nvSpPr>
          <p:cNvPr id="50" name="TextBox 49" hidden="1">
            <a:extLst>
              <a:ext uri="{FF2B5EF4-FFF2-40B4-BE49-F238E27FC236}">
                <a16:creationId xmlns="" xmlns:a16="http://schemas.microsoft.com/office/drawing/2014/main" id="{D8379C02-AD0B-442D-B824-3E4E8996B7F1}"/>
              </a:ext>
            </a:extLst>
          </p:cNvPr>
          <p:cNvSpPr txBox="1"/>
          <p:nvPr/>
        </p:nvSpPr>
        <p:spPr>
          <a:xfrm rot="16200000">
            <a:off x="-882204"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Ansprechrate (99,875 %-KI)</a:t>
            </a:r>
          </a:p>
        </p:txBody>
      </p:sp>
      <p:sp>
        <p:nvSpPr>
          <p:cNvPr id="47" name="TextBox 46" hidden="1">
            <a:extLst>
              <a:ext uri="{FF2B5EF4-FFF2-40B4-BE49-F238E27FC236}">
                <a16:creationId xmlns="" xmlns:a16="http://schemas.microsoft.com/office/drawing/2014/main" id="{23860A1C-A16F-493A-BE5C-9E3D86C6670B}"/>
              </a:ext>
            </a:extLst>
          </p:cNvPr>
          <p:cNvSpPr txBox="1"/>
          <p:nvPr/>
        </p:nvSpPr>
        <p:spPr>
          <a:xfrm>
            <a:off x="3856050" y="3585203"/>
            <a:ext cx="7784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36,3</a:t>
            </a:r>
          </a:p>
        </p:txBody>
      </p:sp>
      <p:sp>
        <p:nvSpPr>
          <p:cNvPr id="42" name="TextBox 41" hidden="1">
            <a:extLst>
              <a:ext uri="{FF2B5EF4-FFF2-40B4-BE49-F238E27FC236}">
                <a16:creationId xmlns="" xmlns:a16="http://schemas.microsoft.com/office/drawing/2014/main" id="{36E8317E-C700-4E35-818C-05369D4D2D55}"/>
              </a:ext>
            </a:extLst>
          </p:cNvPr>
          <p:cNvSpPr txBox="1"/>
          <p:nvPr/>
        </p:nvSpPr>
        <p:spPr>
          <a:xfrm>
            <a:off x="7397416" y="3892980"/>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28,4</a:t>
            </a:r>
          </a:p>
        </p:txBody>
      </p:sp>
      <p:sp>
        <p:nvSpPr>
          <p:cNvPr id="34" name="TextBox 33" hidden="1">
            <a:extLst>
              <a:ext uri="{FF2B5EF4-FFF2-40B4-BE49-F238E27FC236}">
                <a16:creationId xmlns="" xmlns:a16="http://schemas.microsoft.com/office/drawing/2014/main" id="{16AA72FA-FFC5-47CF-977D-3F0E6E0A0614}"/>
              </a:ext>
            </a:extLst>
          </p:cNvPr>
          <p:cNvSpPr txBox="1"/>
          <p:nvPr/>
        </p:nvSpPr>
        <p:spPr>
          <a:xfrm>
            <a:off x="2944282" y="3909513"/>
            <a:ext cx="62392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21,1</a:t>
            </a:r>
          </a:p>
        </p:txBody>
      </p:sp>
      <p:sp>
        <p:nvSpPr>
          <p:cNvPr id="35" name="TextBox 34" hidden="1">
            <a:extLst>
              <a:ext uri="{FF2B5EF4-FFF2-40B4-BE49-F238E27FC236}">
                <a16:creationId xmlns="" xmlns:a16="http://schemas.microsoft.com/office/drawing/2014/main" id="{129C08D0-4FA5-4815-8294-59AA5F25410B}"/>
              </a:ext>
            </a:extLst>
          </p:cNvPr>
          <p:cNvSpPr txBox="1"/>
          <p:nvPr/>
        </p:nvSpPr>
        <p:spPr>
          <a:xfrm>
            <a:off x="9987614" y="3988463"/>
            <a:ext cx="144369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23,5</a:t>
            </a:r>
          </a:p>
        </p:txBody>
      </p:sp>
      <p:sp>
        <p:nvSpPr>
          <p:cNvPr id="43" name="TextBox 42" hidden="1">
            <a:extLst>
              <a:ext uri="{FF2B5EF4-FFF2-40B4-BE49-F238E27FC236}">
                <a16:creationId xmlns="" xmlns:a16="http://schemas.microsoft.com/office/drawing/2014/main" id="{3EF8F527-DA0B-4EF6-A677-97FDACEA7F31}"/>
              </a:ext>
            </a:extLst>
          </p:cNvPr>
          <p:cNvSpPr txBox="1"/>
          <p:nvPr/>
        </p:nvSpPr>
        <p:spPr>
          <a:xfrm>
            <a:off x="9918523" y="4345542"/>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10,2</a:t>
            </a:r>
          </a:p>
        </p:txBody>
      </p:sp>
      <p:sp>
        <p:nvSpPr>
          <p:cNvPr id="8" name="Text Placeholder 5" hidden="1"/>
          <p:cNvSpPr txBox="1">
            <a:spLocks/>
          </p:cNvSpPr>
          <p:nvPr/>
        </p:nvSpPr>
        <p:spPr>
          <a:xfrm>
            <a:off x="609600" y="4748247"/>
            <a:ext cx="9817101" cy="60797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51" name="Rectangle 50" hidden="1">
            <a:extLst>
              <a:ext uri="{FF2B5EF4-FFF2-40B4-BE49-F238E27FC236}">
                <a16:creationId xmlns="" xmlns:a16="http://schemas.microsoft.com/office/drawing/2014/main" id="{99FE7181-FA52-4ED7-8371-4054E9D9D0E0}"/>
              </a:ext>
            </a:extLst>
          </p:cNvPr>
          <p:cNvSpPr/>
          <p:nvPr/>
        </p:nvSpPr>
        <p:spPr>
          <a:xfrm>
            <a:off x="5961484" y="5067300"/>
            <a:ext cx="376927" cy="288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67" name="Rectangle 66" hidden="1">
            <a:extLst>
              <a:ext uri="{FF2B5EF4-FFF2-40B4-BE49-F238E27FC236}">
                <a16:creationId xmlns="" xmlns:a16="http://schemas.microsoft.com/office/drawing/2014/main" id="{20FDB402-EB7B-4035-BBEB-277E4FD085BA}"/>
              </a:ext>
            </a:extLst>
          </p:cNvPr>
          <p:cNvSpPr/>
          <p:nvPr/>
        </p:nvSpPr>
        <p:spPr>
          <a:xfrm>
            <a:off x="5961484" y="5334424"/>
            <a:ext cx="376927" cy="310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75" name="TextBox 74" hidden="1">
            <a:extLst>
              <a:ext uri="{FF2B5EF4-FFF2-40B4-BE49-F238E27FC236}">
                <a16:creationId xmlns="" xmlns:a16="http://schemas.microsoft.com/office/drawing/2014/main" id="{8A52A8CC-9703-4B44-A262-DD2F1B45573A}"/>
              </a:ext>
            </a:extLst>
          </p:cNvPr>
          <p:cNvSpPr txBox="1"/>
          <p:nvPr/>
        </p:nvSpPr>
        <p:spPr>
          <a:xfrm>
            <a:off x="9949339" y="5575098"/>
            <a:ext cx="6886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118</a:t>
            </a:r>
          </a:p>
        </p:txBody>
      </p:sp>
      <p:sp>
        <p:nvSpPr>
          <p:cNvPr id="68" name="TextBox 67" hidden="1">
            <a:extLst>
              <a:ext uri="{FF2B5EF4-FFF2-40B4-BE49-F238E27FC236}">
                <a16:creationId xmlns="" xmlns:a16="http://schemas.microsoft.com/office/drawing/2014/main" id="{74104333-DCDE-49A8-A73F-078C70B7107B}"/>
              </a:ext>
            </a:extLst>
          </p:cNvPr>
          <p:cNvSpPr txBox="1"/>
          <p:nvPr/>
        </p:nvSpPr>
        <p:spPr>
          <a:xfrm>
            <a:off x="2944282" y="5589584"/>
            <a:ext cx="6518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294</a:t>
            </a:r>
          </a:p>
        </p:txBody>
      </p:sp>
      <p:sp>
        <p:nvSpPr>
          <p:cNvPr id="71" name="TextBox 70" hidden="1">
            <a:extLst>
              <a:ext uri="{FF2B5EF4-FFF2-40B4-BE49-F238E27FC236}">
                <a16:creationId xmlns="" xmlns:a16="http://schemas.microsoft.com/office/drawing/2014/main" id="{69EFB068-B5FA-4EE2-A548-449EDDE9287F}"/>
              </a:ext>
            </a:extLst>
          </p:cNvPr>
          <p:cNvSpPr txBox="1"/>
          <p:nvPr/>
        </p:nvSpPr>
        <p:spPr>
          <a:xfrm>
            <a:off x="705620" y="5589584"/>
            <a:ext cx="508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N</a:t>
            </a:r>
          </a:p>
        </p:txBody>
      </p:sp>
      <p:sp>
        <p:nvSpPr>
          <p:cNvPr id="72" name="TextBox 71" hidden="1">
            <a:extLst>
              <a:ext uri="{FF2B5EF4-FFF2-40B4-BE49-F238E27FC236}">
                <a16:creationId xmlns="" xmlns:a16="http://schemas.microsoft.com/office/drawing/2014/main" id="{7FBA93A6-14E4-4C28-A7EF-77B2D020B459}"/>
              </a:ext>
            </a:extLst>
          </p:cNvPr>
          <p:cNvSpPr txBox="1"/>
          <p:nvPr/>
        </p:nvSpPr>
        <p:spPr>
          <a:xfrm>
            <a:off x="4061758" y="5589584"/>
            <a:ext cx="6518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868</a:t>
            </a:r>
          </a:p>
        </p:txBody>
      </p:sp>
      <p:sp>
        <p:nvSpPr>
          <p:cNvPr id="73" name="TextBox 72" hidden="1">
            <a:extLst>
              <a:ext uri="{FF2B5EF4-FFF2-40B4-BE49-F238E27FC236}">
                <a16:creationId xmlns="" xmlns:a16="http://schemas.microsoft.com/office/drawing/2014/main" id="{EE897151-B730-40CD-B383-ABE165865BCA}"/>
              </a:ext>
            </a:extLst>
          </p:cNvPr>
          <p:cNvSpPr txBox="1"/>
          <p:nvPr/>
        </p:nvSpPr>
        <p:spPr>
          <a:xfrm>
            <a:off x="7478402" y="5589584"/>
            <a:ext cx="8231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176</a:t>
            </a:r>
          </a:p>
        </p:txBody>
      </p:sp>
      <p:sp>
        <p:nvSpPr>
          <p:cNvPr id="74" name="TextBox 73" hidden="1">
            <a:extLst>
              <a:ext uri="{FF2B5EF4-FFF2-40B4-BE49-F238E27FC236}">
                <a16:creationId xmlns="" xmlns:a16="http://schemas.microsoft.com/office/drawing/2014/main" id="{643CF62B-679C-48DD-8645-CE83ABA8AC34}"/>
              </a:ext>
            </a:extLst>
          </p:cNvPr>
          <p:cNvSpPr txBox="1"/>
          <p:nvPr/>
        </p:nvSpPr>
        <p:spPr>
          <a:xfrm>
            <a:off x="7986405" y="5589584"/>
            <a:ext cx="58709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507</a:t>
            </a:r>
          </a:p>
        </p:txBody>
      </p:sp>
      <p:sp>
        <p:nvSpPr>
          <p:cNvPr id="76" name="TextBox 75" hidden="1">
            <a:extLst>
              <a:ext uri="{FF2B5EF4-FFF2-40B4-BE49-F238E27FC236}">
                <a16:creationId xmlns="" xmlns:a16="http://schemas.microsoft.com/office/drawing/2014/main" id="{01118F44-D7D9-450F-BC58-3EA4E471A423}"/>
              </a:ext>
            </a:extLst>
          </p:cNvPr>
          <p:cNvSpPr txBox="1"/>
          <p:nvPr/>
        </p:nvSpPr>
        <p:spPr>
          <a:xfrm>
            <a:off x="10495617" y="5589584"/>
            <a:ext cx="6886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361</a:t>
            </a:r>
          </a:p>
        </p:txBody>
      </p:sp>
      <p:sp>
        <p:nvSpPr>
          <p:cNvPr id="2" name="TextBox 1" hidden="1">
            <a:extLst>
              <a:ext uri="{FF2B5EF4-FFF2-40B4-BE49-F238E27FC236}">
                <a16:creationId xmlns="" xmlns:a16="http://schemas.microsoft.com/office/drawing/2014/main" id="{E2D6BCF2-83FC-7F6B-97D0-E8DB7221E2A2}"/>
              </a:ext>
            </a:extLst>
          </p:cNvPr>
          <p:cNvSpPr txBox="1"/>
          <p:nvPr/>
        </p:nvSpPr>
        <p:spPr>
          <a:xfrm rot="16200000">
            <a:off x="11258319" y="5887674"/>
            <a:ext cx="1600403" cy="257369"/>
          </a:xfrm>
          <a:prstGeom prst="rect">
            <a:avLst/>
          </a:prstGeom>
          <a:solidFill>
            <a:schemeClr val="bg1"/>
          </a:solid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Calibri" panose="020F0502020204030204" pitchFamily="34" charset="0"/>
                <a:cs typeface="+mn-cs"/>
              </a:rPr>
              <a:t>INT-LI-AT-0001</a:t>
            </a:r>
            <a:endPar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 name="TextBox 4" hidden="1">
            <a:extLst>
              <a:ext uri="{FF2B5EF4-FFF2-40B4-BE49-F238E27FC236}">
                <a16:creationId xmlns="" xmlns:a16="http://schemas.microsoft.com/office/drawing/2014/main" id="{9F4A25C4-D009-FAEE-DC7B-7756734B29CD}"/>
              </a:ext>
            </a:extLst>
          </p:cNvPr>
          <p:cNvSpPr txBox="1"/>
          <p:nvPr/>
        </p:nvSpPr>
        <p:spPr>
          <a:xfrm>
            <a:off x="487242" y="6171605"/>
            <a:ext cx="8835031" cy="476250"/>
          </a:xfrm>
          <a:prstGeom prst="rect">
            <a:avLst/>
          </a:prstGeom>
          <a:noFill/>
        </p:spPr>
        <p:txBody>
          <a:bodyPr wrap="square" lIns="0" tIns="0" rIns="0" bIns="0" rtlCol="0" anchor="b">
            <a:noAutofit/>
          </a:bodyPr>
          <a:lstStyle/>
          <a:p>
            <a:r>
              <a:rPr lang="de-DE" sz="900" baseline="30000" dirty="0" err="1">
                <a:solidFill>
                  <a:srgbClr val="000000"/>
                </a:solidFill>
              </a:rPr>
              <a:t>a</a:t>
            </a:r>
            <a:r>
              <a:rPr lang="de-DE" sz="900" dirty="0" err="1">
                <a:solidFill>
                  <a:srgbClr val="000000"/>
                </a:solidFill>
              </a:rPr>
              <a:t>Einschließlich</a:t>
            </a:r>
            <a:r>
              <a:rPr lang="de-DE" sz="900" dirty="0">
                <a:solidFill>
                  <a:srgbClr val="000000"/>
                </a:solidFill>
              </a:rPr>
              <a:t> Patienten mit </a:t>
            </a:r>
            <a:r>
              <a:rPr lang="de-DE" sz="900" dirty="0" err="1">
                <a:solidFill>
                  <a:srgbClr val="000000"/>
                </a:solidFill>
              </a:rPr>
              <a:t>Tofacitinib</a:t>
            </a:r>
            <a:r>
              <a:rPr lang="de-DE" sz="900" dirty="0">
                <a:solidFill>
                  <a:srgbClr val="000000"/>
                </a:solidFill>
              </a:rPr>
              <a:t>-Versagen. ES=Endoskopischer </a:t>
            </a:r>
            <a:r>
              <a:rPr lang="de-DE" sz="900" dirty="0" err="1">
                <a:solidFill>
                  <a:srgbClr val="000000"/>
                </a:solidFill>
              </a:rPr>
              <a:t>Subscore</a:t>
            </a:r>
            <a:r>
              <a:rPr lang="de-DE" sz="900" dirty="0">
                <a:solidFill>
                  <a:srgbClr val="000000"/>
                </a:solidFill>
              </a:rPr>
              <a:t>. </a:t>
            </a:r>
            <a:r>
              <a:rPr lang="de-DE" sz="900" dirty="0" err="1"/>
              <a:t>D‘Haens</a:t>
            </a:r>
            <a:r>
              <a:rPr lang="de-DE" sz="900" dirty="0"/>
              <a:t> G et al. Oral </a:t>
            </a:r>
            <a:r>
              <a:rPr lang="de-DE" sz="900" dirty="0" err="1"/>
              <a:t>Presentation</a:t>
            </a:r>
            <a:r>
              <a:rPr lang="de-DE" sz="900" dirty="0"/>
              <a:t> at ECCO 2022. </a:t>
            </a:r>
            <a:br>
              <a:rPr lang="de-DE" sz="900" dirty="0"/>
            </a:br>
            <a:r>
              <a:rPr lang="de-DE" sz="900" dirty="0"/>
              <a:t>Data on File bei Eli Lilly and Company. </a:t>
            </a:r>
          </a:p>
        </p:txBody>
      </p:sp>
      <p:graphicFrame>
        <p:nvGraphicFramePr>
          <p:cNvPr id="36" name="Content Placeholder 6" hidden="1">
            <a:extLst>
              <a:ext uri="{FF2B5EF4-FFF2-40B4-BE49-F238E27FC236}">
                <a16:creationId xmlns="" xmlns:a16="http://schemas.microsoft.com/office/drawing/2014/main" id="{4DAEBFD3-08F3-4A36-BEAF-5A86C47C892D}"/>
              </a:ext>
            </a:extLst>
          </p:cNvPr>
          <p:cNvGraphicFramePr>
            <a:graphicFrameLocks/>
          </p:cNvGraphicFramePr>
          <p:nvPr>
            <p:extLst>
              <p:ext uri="{D42A27DB-BD31-4B8C-83A1-F6EECF244321}">
                <p14:modId xmlns:p14="http://schemas.microsoft.com/office/powerpoint/2010/main" val="3851340418"/>
              </p:ext>
            </p:extLst>
          </p:nvPr>
        </p:nvGraphicFramePr>
        <p:xfrm>
          <a:off x="5961484" y="1859513"/>
          <a:ext cx="5742728" cy="36748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ontent Placeholder 6" hidden="1">
            <a:extLst>
              <a:ext uri="{FF2B5EF4-FFF2-40B4-BE49-F238E27FC236}">
                <a16:creationId xmlns="" xmlns:a16="http://schemas.microsoft.com/office/drawing/2014/main" id="{31F3BEE9-F0E8-4C99-801D-EF819D4C5C16}"/>
              </a:ext>
            </a:extLst>
          </p:cNvPr>
          <p:cNvGraphicFramePr>
            <a:graphicFrameLocks/>
          </p:cNvGraphicFramePr>
          <p:nvPr>
            <p:extLst>
              <p:ext uri="{D42A27DB-BD31-4B8C-83A1-F6EECF244321}">
                <p14:modId xmlns:p14="http://schemas.microsoft.com/office/powerpoint/2010/main" val="1190584086"/>
              </p:ext>
            </p:extLst>
          </p:nvPr>
        </p:nvGraphicFramePr>
        <p:xfrm>
          <a:off x="487242" y="1859513"/>
          <a:ext cx="5742728" cy="3649915"/>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hidden="1">
            <a:extLst>
              <a:ext uri="{FF2B5EF4-FFF2-40B4-BE49-F238E27FC236}">
                <a16:creationId xmlns="" xmlns:a16="http://schemas.microsoft.com/office/drawing/2014/main" id="{2A3A4813-68F6-42C5-998F-27F630691E28}"/>
              </a:ext>
            </a:extLst>
          </p:cNvPr>
          <p:cNvCxnSpPr>
            <a:cxnSpLocks/>
          </p:cNvCxnSpPr>
          <p:nvPr/>
        </p:nvCxnSpPr>
        <p:spPr>
          <a:xfrm>
            <a:off x="10154236" y="2398433"/>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hidden="1">
            <a:extLst>
              <a:ext uri="{FF2B5EF4-FFF2-40B4-BE49-F238E27FC236}">
                <a16:creationId xmlns="" xmlns:a16="http://schemas.microsoft.com/office/drawing/2014/main" id="{E68A0EFE-E6FA-454B-8500-5EC926449112}"/>
              </a:ext>
            </a:extLst>
          </p:cNvPr>
          <p:cNvCxnSpPr>
            <a:cxnSpLocks/>
          </p:cNvCxnSpPr>
          <p:nvPr/>
        </p:nvCxnSpPr>
        <p:spPr>
          <a:xfrm flipV="1">
            <a:off x="10154236"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hidden="1">
            <a:extLst>
              <a:ext uri="{FF2B5EF4-FFF2-40B4-BE49-F238E27FC236}">
                <a16:creationId xmlns="" xmlns:a16="http://schemas.microsoft.com/office/drawing/2014/main" id="{7FF030EE-0396-4813-87F3-0D2AABD8833D}"/>
              </a:ext>
            </a:extLst>
          </p:cNvPr>
          <p:cNvCxnSpPr>
            <a:cxnSpLocks/>
          </p:cNvCxnSpPr>
          <p:nvPr/>
        </p:nvCxnSpPr>
        <p:spPr>
          <a:xfrm flipV="1">
            <a:off x="10670790"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hidden="1">
            <a:extLst>
              <a:ext uri="{FF2B5EF4-FFF2-40B4-BE49-F238E27FC236}">
                <a16:creationId xmlns="" xmlns:a16="http://schemas.microsoft.com/office/drawing/2014/main" id="{5C980555-101A-4AB0-B8F2-2A8544D46F45}"/>
              </a:ext>
            </a:extLst>
          </p:cNvPr>
          <p:cNvCxnSpPr>
            <a:cxnSpLocks/>
          </p:cNvCxnSpPr>
          <p:nvPr/>
        </p:nvCxnSpPr>
        <p:spPr>
          <a:xfrm>
            <a:off x="7666100" y="2398433"/>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hidden="1">
            <a:extLst>
              <a:ext uri="{FF2B5EF4-FFF2-40B4-BE49-F238E27FC236}">
                <a16:creationId xmlns="" xmlns:a16="http://schemas.microsoft.com/office/drawing/2014/main" id="{63C7B361-A093-499A-A9BE-C0DE23A2A72D}"/>
              </a:ext>
            </a:extLst>
          </p:cNvPr>
          <p:cNvCxnSpPr>
            <a:cxnSpLocks/>
          </p:cNvCxnSpPr>
          <p:nvPr/>
        </p:nvCxnSpPr>
        <p:spPr>
          <a:xfrm flipV="1">
            <a:off x="7666100"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hidden="1">
            <a:extLst>
              <a:ext uri="{FF2B5EF4-FFF2-40B4-BE49-F238E27FC236}">
                <a16:creationId xmlns="" xmlns:a16="http://schemas.microsoft.com/office/drawing/2014/main" id="{7D485418-63E6-4E36-956E-3E038F668C7E}"/>
              </a:ext>
            </a:extLst>
          </p:cNvPr>
          <p:cNvCxnSpPr>
            <a:cxnSpLocks/>
          </p:cNvCxnSpPr>
          <p:nvPr/>
        </p:nvCxnSpPr>
        <p:spPr>
          <a:xfrm flipV="1">
            <a:off x="8182654"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hidden="1">
            <a:extLst>
              <a:ext uri="{FF2B5EF4-FFF2-40B4-BE49-F238E27FC236}">
                <a16:creationId xmlns="" xmlns:a16="http://schemas.microsoft.com/office/drawing/2014/main" id="{B001B324-0CCB-4F59-B13C-29AEE12E5BFD}"/>
              </a:ext>
            </a:extLst>
          </p:cNvPr>
          <p:cNvCxnSpPr>
            <a:cxnSpLocks/>
          </p:cNvCxnSpPr>
          <p:nvPr/>
        </p:nvCxnSpPr>
        <p:spPr>
          <a:xfrm>
            <a:off x="3270845" y="2398433"/>
            <a:ext cx="9610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hidden="1">
            <a:extLst>
              <a:ext uri="{FF2B5EF4-FFF2-40B4-BE49-F238E27FC236}">
                <a16:creationId xmlns="" xmlns:a16="http://schemas.microsoft.com/office/drawing/2014/main" id="{583A3899-E9C7-41AA-AA59-CAF317BE0732}"/>
              </a:ext>
            </a:extLst>
          </p:cNvPr>
          <p:cNvCxnSpPr>
            <a:cxnSpLocks/>
          </p:cNvCxnSpPr>
          <p:nvPr/>
        </p:nvCxnSpPr>
        <p:spPr>
          <a:xfrm flipV="1">
            <a:off x="3270845"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hidden="1">
            <a:extLst>
              <a:ext uri="{FF2B5EF4-FFF2-40B4-BE49-F238E27FC236}">
                <a16:creationId xmlns="" xmlns:a16="http://schemas.microsoft.com/office/drawing/2014/main" id="{979FAFB6-51EA-4AEC-8190-0D75B0785AF2}"/>
              </a:ext>
            </a:extLst>
          </p:cNvPr>
          <p:cNvCxnSpPr>
            <a:cxnSpLocks/>
          </p:cNvCxnSpPr>
          <p:nvPr/>
        </p:nvCxnSpPr>
        <p:spPr>
          <a:xfrm flipV="1">
            <a:off x="4231899" y="2398433"/>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hidden="1">
            <a:extLst>
              <a:ext uri="{FF2B5EF4-FFF2-40B4-BE49-F238E27FC236}">
                <a16:creationId xmlns="" xmlns:a16="http://schemas.microsoft.com/office/drawing/2014/main" id="{2A04EAC4-2779-4D70-98B3-8F5B9AE15D6C}"/>
              </a:ext>
            </a:extLst>
          </p:cNvPr>
          <p:cNvCxnSpPr>
            <a:cxnSpLocks/>
          </p:cNvCxnSpPr>
          <p:nvPr/>
        </p:nvCxnSpPr>
        <p:spPr>
          <a:xfrm>
            <a:off x="705619" y="5595434"/>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hidden="1">
            <a:extLst>
              <a:ext uri="{FF2B5EF4-FFF2-40B4-BE49-F238E27FC236}">
                <a16:creationId xmlns="" xmlns:a16="http://schemas.microsoft.com/office/drawing/2014/main" id="{EB3541E1-174C-4386-96D9-A323EF8694DF}"/>
              </a:ext>
            </a:extLst>
          </p:cNvPr>
          <p:cNvCxnSpPr>
            <a:cxnSpLocks/>
          </p:cNvCxnSpPr>
          <p:nvPr/>
        </p:nvCxnSpPr>
        <p:spPr>
          <a:xfrm>
            <a:off x="705619" y="5928138"/>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5290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 xmlns:a16="http://schemas.microsoft.com/office/drawing/2014/main" id="{968DF4F4-96A9-4364-B356-3898D2E06114}"/>
              </a:ext>
            </a:extLst>
          </p:cNvPr>
          <p:cNvSpPr txBox="1"/>
          <p:nvPr/>
        </p:nvSpPr>
        <p:spPr>
          <a:xfrm>
            <a:off x="9914628" y="311098"/>
            <a:ext cx="2277372" cy="369332"/>
          </a:xfrm>
          <a:prstGeom prst="rect">
            <a:avLst/>
          </a:prstGeom>
          <a:noFill/>
        </p:spPr>
        <p:txBody>
          <a:bodyPr wrap="square">
            <a:spAutoFit/>
          </a:bodyPr>
          <a:lstStyle/>
          <a:p>
            <a:pPr algn="r"/>
            <a:r>
              <a:rPr lang="en-US">
                <a:solidFill>
                  <a:schemeClr val="bg1"/>
                </a:solidFill>
              </a:rPr>
              <a:t>INDUCTION STUDY</a:t>
            </a:r>
          </a:p>
        </p:txBody>
      </p:sp>
      <p:sp>
        <p:nvSpPr>
          <p:cNvPr id="2" name="Title 1">
            <a:extLst>
              <a:ext uri="{FF2B5EF4-FFF2-40B4-BE49-F238E27FC236}">
                <a16:creationId xmlns="" xmlns:a16="http://schemas.microsoft.com/office/drawing/2014/main" id="{1F817BA1-66D9-4DAE-BDB0-B9A87FE97B8E}"/>
              </a:ext>
            </a:extLst>
          </p:cNvPr>
          <p:cNvSpPr>
            <a:spLocks noGrp="1"/>
          </p:cNvSpPr>
          <p:nvPr>
            <p:ph type="title"/>
          </p:nvPr>
        </p:nvSpPr>
        <p:spPr>
          <a:xfrm>
            <a:off x="458724" y="466004"/>
            <a:ext cx="7543800" cy="988686"/>
          </a:xfrm>
        </p:spPr>
        <p:txBody>
          <a:bodyPr>
            <a:noAutofit/>
          </a:bodyPr>
          <a:lstStyle/>
          <a:p>
            <a:r>
              <a:rPr lang="en-CA" dirty="0" err="1"/>
              <a:t>Omvoh</a:t>
            </a:r>
            <a:r>
              <a:rPr lang="en-CA" dirty="0"/>
              <a:t> provided rapid relief of UC symptoms as early as Week 2</a:t>
            </a:r>
            <a:r>
              <a:rPr lang="en-CA" baseline="30000" dirty="0"/>
              <a:t>1</a:t>
            </a:r>
            <a:endParaRPr lang="en-US" baseline="30000" dirty="0"/>
          </a:p>
        </p:txBody>
      </p:sp>
      <p:sp>
        <p:nvSpPr>
          <p:cNvPr id="15" name="Text Placeholder 11">
            <a:extLst>
              <a:ext uri="{FF2B5EF4-FFF2-40B4-BE49-F238E27FC236}">
                <a16:creationId xmlns="" xmlns:a16="http://schemas.microsoft.com/office/drawing/2014/main" id="{0D36603C-2204-83E6-6472-0D72C28DB6FA}"/>
              </a:ext>
            </a:extLst>
          </p:cNvPr>
          <p:cNvSpPr txBox="1">
            <a:spLocks/>
          </p:cNvSpPr>
          <p:nvPr/>
        </p:nvSpPr>
        <p:spPr>
          <a:xfrm>
            <a:off x="805110" y="1723235"/>
            <a:ext cx="5150764" cy="269205"/>
          </a:xfrm>
          <a:prstGeom prst="rect">
            <a:avLst/>
          </a:prstGeom>
        </p:spPr>
        <p:txBody>
          <a:bodyPr anchor="ct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b="1" dirty="0"/>
              <a:t>Stool Frequency </a:t>
            </a:r>
            <a:r>
              <a:rPr lang="en-US" sz="1400" b="1" dirty="0" err="1"/>
              <a:t>Subscore</a:t>
            </a:r>
            <a:r>
              <a:rPr lang="en-US" sz="1400" b="1" dirty="0"/>
              <a:t> </a:t>
            </a:r>
          </a:p>
          <a:p>
            <a:pPr algn="ctr">
              <a:lnSpc>
                <a:spcPct val="100000"/>
              </a:lnSpc>
              <a:spcBef>
                <a:spcPts val="0"/>
              </a:spcBef>
            </a:pPr>
            <a:r>
              <a:rPr lang="en-US" sz="1400" b="1" dirty="0"/>
              <a:t>Through Week 12</a:t>
            </a:r>
            <a:r>
              <a:rPr lang="en-US" sz="1400" b="1" baseline="30000" dirty="0"/>
              <a:t>2a</a:t>
            </a:r>
          </a:p>
        </p:txBody>
      </p:sp>
      <p:sp>
        <p:nvSpPr>
          <p:cNvPr id="18" name="Text Placeholder 16">
            <a:extLst>
              <a:ext uri="{FF2B5EF4-FFF2-40B4-BE49-F238E27FC236}">
                <a16:creationId xmlns="" xmlns:a16="http://schemas.microsoft.com/office/drawing/2014/main" id="{DBC22561-7AED-9421-12A2-344E01519E9A}"/>
              </a:ext>
            </a:extLst>
          </p:cNvPr>
          <p:cNvSpPr txBox="1">
            <a:spLocks/>
          </p:cNvSpPr>
          <p:nvPr/>
        </p:nvSpPr>
        <p:spPr>
          <a:xfrm>
            <a:off x="6603405" y="1723235"/>
            <a:ext cx="5175465" cy="291002"/>
          </a:xfrm>
          <a:prstGeom prst="rect">
            <a:avLst/>
          </a:prstGeom>
        </p:spPr>
        <p:txBody>
          <a:bodyPr anchor="ct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b="1" dirty="0"/>
              <a:t>Rectal Bleeding </a:t>
            </a:r>
            <a:r>
              <a:rPr lang="en-US" sz="1400" b="1" dirty="0" err="1"/>
              <a:t>Subscore</a:t>
            </a:r>
            <a:r>
              <a:rPr lang="en-US" sz="1400" b="1" dirty="0"/>
              <a:t> </a:t>
            </a:r>
          </a:p>
          <a:p>
            <a:pPr algn="ctr">
              <a:lnSpc>
                <a:spcPct val="100000"/>
              </a:lnSpc>
              <a:spcBef>
                <a:spcPts val="0"/>
              </a:spcBef>
            </a:pPr>
            <a:r>
              <a:rPr lang="en-US" sz="1400" b="1" dirty="0"/>
              <a:t>Through Week 12</a:t>
            </a:r>
            <a:r>
              <a:rPr lang="en-US" sz="1400" b="1" baseline="30000" dirty="0"/>
              <a:t>3a</a:t>
            </a:r>
          </a:p>
        </p:txBody>
      </p:sp>
      <p:sp>
        <p:nvSpPr>
          <p:cNvPr id="6" name="TextBox 5">
            <a:extLst>
              <a:ext uri="{FF2B5EF4-FFF2-40B4-BE49-F238E27FC236}">
                <a16:creationId xmlns="" xmlns:a16="http://schemas.microsoft.com/office/drawing/2014/main" id="{9131E5BD-0636-4FF7-ED0F-A13EC92E018C}"/>
              </a:ext>
            </a:extLst>
          </p:cNvPr>
          <p:cNvSpPr txBox="1"/>
          <p:nvPr/>
        </p:nvSpPr>
        <p:spPr>
          <a:xfrm>
            <a:off x="458724" y="5726730"/>
            <a:ext cx="2054988" cy="230380"/>
          </a:xfrm>
          <a:prstGeom prst="rect">
            <a:avLst/>
          </a:prstGeom>
          <a:noFill/>
        </p:spPr>
        <p:txBody>
          <a:bodyPr wrap="square" lIns="0" tIns="0" rIns="0" bIns="0" rtlCol="0">
            <a:noAutofit/>
          </a:bodyPr>
          <a:lstStyle/>
          <a:p>
            <a:pPr algn="l"/>
            <a:r>
              <a:rPr lang="en-US" sz="1200" dirty="0"/>
              <a:t>See study design on slide 11.</a:t>
            </a:r>
          </a:p>
        </p:txBody>
      </p:sp>
      <p:sp>
        <p:nvSpPr>
          <p:cNvPr id="4" name="TextBox 3">
            <a:extLst>
              <a:ext uri="{FF2B5EF4-FFF2-40B4-BE49-F238E27FC236}">
                <a16:creationId xmlns="" xmlns:a16="http://schemas.microsoft.com/office/drawing/2014/main" id="{D6D84632-74C8-BD55-52BD-5B3C32E27B00}"/>
              </a:ext>
            </a:extLst>
          </p:cNvPr>
          <p:cNvSpPr txBox="1"/>
          <p:nvPr/>
        </p:nvSpPr>
        <p:spPr>
          <a:xfrm>
            <a:off x="458724" y="5885855"/>
            <a:ext cx="8890593" cy="762000"/>
          </a:xfrm>
          <a:prstGeom prst="rect">
            <a:avLst/>
          </a:prstGeom>
          <a:noFill/>
        </p:spPr>
        <p:txBody>
          <a:bodyPr wrap="square" lIns="0" tIns="0" rIns="0" bIns="0" rtlCol="0" anchor="b">
            <a:noAutofit/>
          </a:bodyPr>
          <a:lstStyle/>
          <a:p>
            <a:pPr indent="44450"/>
            <a:r>
              <a:rPr lang="en-US" sz="900" i="0" u="none" strike="noStrike" baseline="0" dirty="0"/>
              <a:t>Primary endpoint was clinical remission at Week 12 in LUCENT-1 and Week 40 in LUCENT-2. Clinical remission based on MMS is defined as: SF=0 or 1 with a ≥1-point decrease from baseline, and RB=0, and ES=0 or 1 (excluding friability).</a:t>
            </a:r>
            <a:r>
              <a:rPr lang="en-US" sz="900" i="0" u="none" strike="noStrike" baseline="30000" dirty="0"/>
              <a:t>1 </a:t>
            </a:r>
            <a:r>
              <a:rPr lang="en-US" sz="900" i="0" u="none" strike="noStrike" baseline="30000" dirty="0" err="1"/>
              <a:t>a</a:t>
            </a:r>
            <a:r>
              <a:rPr lang="en-US" sz="900" i="0" u="none" strike="noStrike" dirty="0" err="1"/>
              <a:t>Prespecified</a:t>
            </a:r>
            <a:r>
              <a:rPr lang="en-US" sz="900" i="0" u="none" strike="noStrike" dirty="0"/>
              <a:t> analysis not controlled for multiplicity. </a:t>
            </a:r>
            <a:r>
              <a:rPr lang="en-CA" sz="900" i="0" u="none" strike="noStrike" baseline="0" dirty="0"/>
              <a:t>ES=endoscopic </a:t>
            </a:r>
            <a:r>
              <a:rPr lang="en-CA" sz="900" i="0" u="none" strike="noStrike" baseline="0" dirty="0" err="1"/>
              <a:t>subscore</a:t>
            </a:r>
            <a:r>
              <a:rPr lang="en-CA" sz="900" i="0" u="none" strike="noStrike" baseline="0" dirty="0"/>
              <a:t>; IV</a:t>
            </a:r>
            <a:r>
              <a:rPr lang="en-CA" sz="900" dirty="0"/>
              <a:t>=</a:t>
            </a:r>
            <a:r>
              <a:rPr lang="en-CA" sz="900" i="0" u="none" strike="noStrike" baseline="0" dirty="0"/>
              <a:t>intravenous; LSM=least squares mean; MMS=modified Mayo score; Q4W</a:t>
            </a:r>
            <a:r>
              <a:rPr lang="en-CA" sz="900" dirty="0"/>
              <a:t>=</a:t>
            </a:r>
            <a:r>
              <a:rPr lang="en-CA" sz="900" i="0" u="none" strike="noStrike" baseline="0" dirty="0"/>
              <a:t>every 4 weeks; RB=rectal bleeding </a:t>
            </a:r>
            <a:r>
              <a:rPr lang="en-CA" sz="900" i="0" u="none" strike="noStrike" baseline="0" dirty="0" err="1"/>
              <a:t>subscore</a:t>
            </a:r>
            <a:r>
              <a:rPr lang="en-CA" sz="900" i="0" u="none" strike="noStrike" baseline="0" dirty="0"/>
              <a:t>; SF=stool frequency </a:t>
            </a:r>
            <a:r>
              <a:rPr lang="en-CA" sz="900" i="0" u="none" strike="noStrike" baseline="0" dirty="0" err="1"/>
              <a:t>subscore</a:t>
            </a:r>
            <a:r>
              <a:rPr lang="en-CA" sz="900" i="0" u="none" strike="noStrike" baseline="0" dirty="0"/>
              <a:t>; UC</a:t>
            </a:r>
            <a:r>
              <a:rPr lang="en-CA" sz="900" dirty="0"/>
              <a:t>=</a:t>
            </a:r>
            <a:r>
              <a:rPr lang="en-CA" sz="900" i="0" u="none" strike="noStrike" baseline="0" dirty="0"/>
              <a:t>ulcerative colitis. </a:t>
            </a:r>
            <a:endParaRPr lang="en-CA" sz="900" dirty="0"/>
          </a:p>
        </p:txBody>
      </p:sp>
      <p:pic>
        <p:nvPicPr>
          <p:cNvPr id="19" name="Picture 18">
            <a:extLst>
              <a:ext uri="{FF2B5EF4-FFF2-40B4-BE49-F238E27FC236}">
                <a16:creationId xmlns="" xmlns:a16="http://schemas.microsoft.com/office/drawing/2014/main" id="{45A63CBC-F35B-CF8A-053B-F7F58539C51E}"/>
              </a:ext>
            </a:extLst>
          </p:cNvPr>
          <p:cNvPicPr>
            <a:picLocks noChangeAspect="1"/>
          </p:cNvPicPr>
          <p:nvPr/>
        </p:nvPicPr>
        <p:blipFill>
          <a:blip r:embed="rId3"/>
          <a:srcRect/>
          <a:stretch/>
        </p:blipFill>
        <p:spPr>
          <a:xfrm>
            <a:off x="434982" y="2095555"/>
            <a:ext cx="5167610" cy="3233365"/>
          </a:xfrm>
          <a:prstGeom prst="rect">
            <a:avLst/>
          </a:prstGeom>
        </p:spPr>
      </p:pic>
      <p:pic>
        <p:nvPicPr>
          <p:cNvPr id="32" name="Picture 31">
            <a:extLst>
              <a:ext uri="{FF2B5EF4-FFF2-40B4-BE49-F238E27FC236}">
                <a16:creationId xmlns="" xmlns:a16="http://schemas.microsoft.com/office/drawing/2014/main" id="{699A9781-E5A7-4D89-3BEC-271DA82E2FE7}"/>
              </a:ext>
            </a:extLst>
          </p:cNvPr>
          <p:cNvPicPr>
            <a:picLocks noChangeAspect="1"/>
          </p:cNvPicPr>
          <p:nvPr/>
        </p:nvPicPr>
        <p:blipFill>
          <a:blip r:embed="rId4"/>
          <a:srcRect/>
          <a:stretch/>
        </p:blipFill>
        <p:spPr>
          <a:xfrm>
            <a:off x="6372764" y="2095555"/>
            <a:ext cx="5173381" cy="3236976"/>
          </a:xfrm>
          <a:prstGeom prst="rect">
            <a:avLst/>
          </a:prstGeom>
        </p:spPr>
      </p:pic>
    </p:spTree>
    <p:extLst>
      <p:ext uri="{BB962C8B-B14F-4D97-AF65-F5344CB8AC3E}">
        <p14:creationId xmlns:p14="http://schemas.microsoft.com/office/powerpoint/2010/main" val="570729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 xmlns:a16="http://schemas.microsoft.com/office/drawing/2014/main" id="{968DF4F4-96A9-4364-B356-3898D2E06114}"/>
              </a:ext>
            </a:extLst>
          </p:cNvPr>
          <p:cNvSpPr txBox="1"/>
          <p:nvPr/>
        </p:nvSpPr>
        <p:spPr>
          <a:xfrm>
            <a:off x="9914628" y="311098"/>
            <a:ext cx="2277372" cy="369332"/>
          </a:xfrm>
          <a:prstGeom prst="rect">
            <a:avLst/>
          </a:prstGeom>
          <a:noFill/>
        </p:spPr>
        <p:txBody>
          <a:bodyPr wrap="square">
            <a:spAutoFit/>
          </a:bodyPr>
          <a:lstStyle/>
          <a:p>
            <a:pPr algn="r"/>
            <a:r>
              <a:rPr lang="en-US">
                <a:solidFill>
                  <a:schemeClr val="bg1"/>
                </a:solidFill>
              </a:rPr>
              <a:t>INDUCTION STUDY</a:t>
            </a:r>
          </a:p>
        </p:txBody>
      </p:sp>
      <p:sp>
        <p:nvSpPr>
          <p:cNvPr id="2" name="Title 1">
            <a:extLst>
              <a:ext uri="{FF2B5EF4-FFF2-40B4-BE49-F238E27FC236}">
                <a16:creationId xmlns="" xmlns:a16="http://schemas.microsoft.com/office/drawing/2014/main" id="{1F817BA1-66D9-4DAE-BDB0-B9A87FE97B8E}"/>
              </a:ext>
            </a:extLst>
          </p:cNvPr>
          <p:cNvSpPr>
            <a:spLocks noGrp="1"/>
          </p:cNvSpPr>
          <p:nvPr>
            <p:ph type="title"/>
          </p:nvPr>
        </p:nvSpPr>
        <p:spPr/>
        <p:txBody>
          <a:bodyPr>
            <a:noAutofit/>
          </a:bodyPr>
          <a:lstStyle/>
          <a:p>
            <a:r>
              <a:rPr lang="en-CA" dirty="0" err="1"/>
              <a:t>Omvoh</a:t>
            </a:r>
            <a:r>
              <a:rPr lang="en-CA" dirty="0"/>
              <a:t> provided rapid relief of UC symptoms as early as Week 2</a:t>
            </a:r>
            <a:r>
              <a:rPr lang="en-CA" baseline="30000" dirty="0"/>
              <a:t>1</a:t>
            </a:r>
            <a:endParaRPr lang="en-US" baseline="30000" dirty="0"/>
          </a:p>
        </p:txBody>
      </p:sp>
      <p:sp>
        <p:nvSpPr>
          <p:cNvPr id="15" name="Text Placeholder 11">
            <a:extLst>
              <a:ext uri="{FF2B5EF4-FFF2-40B4-BE49-F238E27FC236}">
                <a16:creationId xmlns="" xmlns:a16="http://schemas.microsoft.com/office/drawing/2014/main" id="{0D36603C-2204-83E6-6472-0D72C28DB6FA}"/>
              </a:ext>
            </a:extLst>
          </p:cNvPr>
          <p:cNvSpPr txBox="1">
            <a:spLocks/>
          </p:cNvSpPr>
          <p:nvPr/>
        </p:nvSpPr>
        <p:spPr>
          <a:xfrm>
            <a:off x="914992" y="2014474"/>
            <a:ext cx="2880000" cy="269205"/>
          </a:xfrm>
          <a:prstGeom prst="rect">
            <a:avLst/>
          </a:prstGeom>
        </p:spPr>
        <p:txBody>
          <a:bodyPr anchor="t"/>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b="1" dirty="0"/>
              <a:t>Stool Frequency </a:t>
            </a:r>
            <a:r>
              <a:rPr lang="en-US" sz="1400" b="1" dirty="0" err="1"/>
              <a:t>Subscore</a:t>
            </a:r>
            <a:r>
              <a:rPr lang="en-US" sz="1400" b="1" dirty="0"/>
              <a:t> Through Week 12</a:t>
            </a:r>
            <a:r>
              <a:rPr lang="en-US" sz="1400" b="1" baseline="30000" dirty="0"/>
              <a:t>2a</a:t>
            </a:r>
          </a:p>
        </p:txBody>
      </p:sp>
      <p:sp>
        <p:nvSpPr>
          <p:cNvPr id="18" name="Text Placeholder 16">
            <a:extLst>
              <a:ext uri="{FF2B5EF4-FFF2-40B4-BE49-F238E27FC236}">
                <a16:creationId xmlns="" xmlns:a16="http://schemas.microsoft.com/office/drawing/2014/main" id="{DBC22561-7AED-9421-12A2-344E01519E9A}"/>
              </a:ext>
            </a:extLst>
          </p:cNvPr>
          <p:cNvSpPr txBox="1">
            <a:spLocks/>
          </p:cNvSpPr>
          <p:nvPr/>
        </p:nvSpPr>
        <p:spPr>
          <a:xfrm>
            <a:off x="4937497" y="2014474"/>
            <a:ext cx="2880000" cy="291002"/>
          </a:xfrm>
          <a:prstGeom prst="rect">
            <a:avLst/>
          </a:prstGeom>
        </p:spPr>
        <p:txBody>
          <a:bodyPr anchor="t"/>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b="1" dirty="0"/>
              <a:t>Rectal Bleeding </a:t>
            </a:r>
            <a:r>
              <a:rPr lang="en-US" sz="1400" b="1" dirty="0" err="1"/>
              <a:t>Subscore</a:t>
            </a:r>
            <a:r>
              <a:rPr lang="en-US" sz="1400" b="1" dirty="0"/>
              <a:t> Through Week 12</a:t>
            </a:r>
            <a:r>
              <a:rPr lang="en-US" sz="1400" b="1" baseline="30000" dirty="0"/>
              <a:t>3a</a:t>
            </a:r>
          </a:p>
        </p:txBody>
      </p:sp>
      <p:sp>
        <p:nvSpPr>
          <p:cNvPr id="7" name="TextBox 6">
            <a:extLst>
              <a:ext uri="{FF2B5EF4-FFF2-40B4-BE49-F238E27FC236}">
                <a16:creationId xmlns="" xmlns:a16="http://schemas.microsoft.com/office/drawing/2014/main" id="{D01391B4-726E-7F22-517F-48CBE9C0543B}"/>
              </a:ext>
            </a:extLst>
          </p:cNvPr>
          <p:cNvSpPr txBox="1"/>
          <p:nvPr/>
        </p:nvSpPr>
        <p:spPr>
          <a:xfrm>
            <a:off x="8833851" y="2014474"/>
            <a:ext cx="2880000" cy="401456"/>
          </a:xfrm>
          <a:prstGeom prst="rect">
            <a:avLst/>
          </a:prstGeom>
        </p:spPr>
        <p:txBody>
          <a:bodyPr vert="horz" lIns="0" tIns="0" rIns="0" bIns="0" rtlCol="0" anchor="t">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0"/>
              </a:spcBef>
            </a:pPr>
            <a:r>
              <a:rPr lang="en-US" b="1" dirty="0">
                <a:solidFill>
                  <a:schemeClr val="tx1"/>
                </a:solidFill>
                <a:sym typeface="Avenir Heavy"/>
              </a:rPr>
              <a:t>Change in Bowel Urgency Severity</a:t>
            </a:r>
            <a:r>
              <a:rPr lang="en-US" b="1" baseline="30000" dirty="0">
                <a:solidFill>
                  <a:schemeClr val="tx1"/>
                </a:solidFill>
                <a:sym typeface="Avenir Heavy"/>
              </a:rPr>
              <a:t>1,2b</a:t>
            </a:r>
          </a:p>
        </p:txBody>
      </p:sp>
      <p:sp>
        <p:nvSpPr>
          <p:cNvPr id="4" name="TextBox 3">
            <a:extLst>
              <a:ext uri="{FF2B5EF4-FFF2-40B4-BE49-F238E27FC236}">
                <a16:creationId xmlns="" xmlns:a16="http://schemas.microsoft.com/office/drawing/2014/main" id="{D6D84632-74C8-BD55-52BD-5B3C32E27B00}"/>
              </a:ext>
            </a:extLst>
          </p:cNvPr>
          <p:cNvSpPr txBox="1"/>
          <p:nvPr/>
        </p:nvSpPr>
        <p:spPr>
          <a:xfrm>
            <a:off x="490159" y="5885855"/>
            <a:ext cx="9578573" cy="762000"/>
          </a:xfrm>
          <a:prstGeom prst="rect">
            <a:avLst/>
          </a:prstGeom>
          <a:noFill/>
        </p:spPr>
        <p:txBody>
          <a:bodyPr wrap="square" lIns="0" tIns="0" rIns="0" bIns="0" rtlCol="0" anchor="b">
            <a:noAutofit/>
          </a:bodyPr>
          <a:lstStyle/>
          <a:p>
            <a:pPr indent="44450"/>
            <a:r>
              <a:rPr lang="en-US" sz="900" i="0" u="none" strike="noStrike" baseline="0" dirty="0"/>
              <a:t>Primary endpoint was clinical remission at Week 12 in LUCENT-1 and Week 40 in LUCENT-2. Clinical remission based on MMS is defined as: SF=0 or 1 with a ≥1-point decrease from baseline, and RB=0, and ES=0 or 1 (excluding friability).</a:t>
            </a:r>
            <a:r>
              <a:rPr lang="en-US" sz="900" i="0" u="none" strike="noStrike" baseline="30000" dirty="0"/>
              <a:t>1 </a:t>
            </a:r>
            <a:r>
              <a:rPr lang="en-US" sz="900" i="0" u="none" strike="noStrike" baseline="30000" dirty="0" err="1"/>
              <a:t>a</a:t>
            </a:r>
            <a:r>
              <a:rPr lang="en-US" sz="900" i="0" u="none" strike="noStrike" dirty="0" err="1"/>
              <a:t>Prespecified</a:t>
            </a:r>
            <a:r>
              <a:rPr lang="en-US" sz="900" i="0" u="none" strike="noStrike" dirty="0"/>
              <a:t> analysis not controlled for multiplicity. </a:t>
            </a:r>
            <a:r>
              <a:rPr lang="en-US" sz="900" i="0" u="none" strike="noStrike" baseline="30000" dirty="0" err="1"/>
              <a:t>b</a:t>
            </a:r>
            <a:r>
              <a:rPr lang="en-US" sz="900" i="0" u="none" strike="noStrike" dirty="0" err="1"/>
              <a:t>Bowel</a:t>
            </a:r>
            <a:r>
              <a:rPr lang="en-US" sz="900" i="0" u="none" strike="noStrike" dirty="0"/>
              <a:t> urgency severity estimated by LSM change from baseline in the UNRS score (0 indicates no urgency, 10 indicates worst possible urgency).1,3 </a:t>
            </a:r>
            <a:r>
              <a:rPr lang="en-CA" sz="900" i="0" u="none" strike="noStrike" baseline="0" dirty="0"/>
              <a:t>ES=endoscopic </a:t>
            </a:r>
            <a:r>
              <a:rPr lang="en-CA" sz="900" i="0" u="none" strike="noStrike" baseline="0" dirty="0" err="1"/>
              <a:t>subscore</a:t>
            </a:r>
            <a:r>
              <a:rPr lang="en-CA" sz="900" i="0" u="none" strike="noStrike" baseline="0" dirty="0"/>
              <a:t>; IV</a:t>
            </a:r>
            <a:r>
              <a:rPr lang="en-CA" sz="900" dirty="0"/>
              <a:t>=</a:t>
            </a:r>
            <a:r>
              <a:rPr lang="en-CA" sz="900" i="0" u="none" strike="noStrike" baseline="0" dirty="0"/>
              <a:t>intravenous; LSM=least squares mean; MMS=modified Mayo score; Q4W</a:t>
            </a:r>
            <a:r>
              <a:rPr lang="en-CA" sz="900" dirty="0"/>
              <a:t>=</a:t>
            </a:r>
            <a:r>
              <a:rPr lang="en-CA" sz="900" i="0" u="none" strike="noStrike" baseline="0" dirty="0"/>
              <a:t>every 4 weeks; RB=rectal bleeding </a:t>
            </a:r>
            <a:r>
              <a:rPr lang="en-CA" sz="900" i="0" u="none" strike="noStrike" baseline="0" dirty="0" err="1"/>
              <a:t>subscore</a:t>
            </a:r>
            <a:r>
              <a:rPr lang="en-CA" sz="900" i="0" u="none" strike="noStrike" baseline="0" dirty="0"/>
              <a:t>; SF=stool frequency </a:t>
            </a:r>
            <a:r>
              <a:rPr lang="en-CA" sz="900" i="0" u="none" strike="noStrike" baseline="0" dirty="0" err="1"/>
              <a:t>subscore</a:t>
            </a:r>
            <a:r>
              <a:rPr lang="en-CA" sz="900" i="0" u="none" strike="noStrike" baseline="0" dirty="0"/>
              <a:t>; UC</a:t>
            </a:r>
            <a:r>
              <a:rPr lang="en-CA" sz="900" dirty="0"/>
              <a:t>=</a:t>
            </a:r>
            <a:r>
              <a:rPr lang="en-CA" sz="900" i="0" u="none" strike="noStrike" baseline="0" dirty="0"/>
              <a:t>ulcerative colitis; </a:t>
            </a:r>
            <a:r>
              <a:rPr lang="en-US" sz="900" i="0" u="none" strike="noStrike" dirty="0"/>
              <a:t>UNRS=Urgency Numeric Rating Scale.</a:t>
            </a:r>
            <a:r>
              <a:rPr lang="en-CA" sz="900" i="0" u="none" strike="noStrike" baseline="0" dirty="0"/>
              <a:t> </a:t>
            </a:r>
            <a:endParaRPr lang="en-CA" sz="900" dirty="0"/>
          </a:p>
        </p:txBody>
      </p:sp>
      <p:pic>
        <p:nvPicPr>
          <p:cNvPr id="19" name="Picture 18">
            <a:extLst>
              <a:ext uri="{FF2B5EF4-FFF2-40B4-BE49-F238E27FC236}">
                <a16:creationId xmlns="" xmlns:a16="http://schemas.microsoft.com/office/drawing/2014/main" id="{45A63CBC-F35B-CF8A-053B-F7F58539C51E}"/>
              </a:ext>
            </a:extLst>
          </p:cNvPr>
          <p:cNvPicPr>
            <a:picLocks noChangeAspect="1"/>
          </p:cNvPicPr>
          <p:nvPr/>
        </p:nvPicPr>
        <p:blipFill>
          <a:blip r:embed="rId3"/>
          <a:srcRect/>
          <a:stretch/>
        </p:blipFill>
        <p:spPr>
          <a:xfrm>
            <a:off x="168727" y="2549453"/>
            <a:ext cx="3906317" cy="2444176"/>
          </a:xfrm>
          <a:prstGeom prst="rect">
            <a:avLst/>
          </a:prstGeom>
        </p:spPr>
      </p:pic>
      <p:pic>
        <p:nvPicPr>
          <p:cNvPr id="32" name="Picture 31">
            <a:extLst>
              <a:ext uri="{FF2B5EF4-FFF2-40B4-BE49-F238E27FC236}">
                <a16:creationId xmlns="" xmlns:a16="http://schemas.microsoft.com/office/drawing/2014/main" id="{699A9781-E5A7-4D89-3BEC-271DA82E2FE7}"/>
              </a:ext>
            </a:extLst>
          </p:cNvPr>
          <p:cNvPicPr>
            <a:picLocks noChangeAspect="1"/>
          </p:cNvPicPr>
          <p:nvPr/>
        </p:nvPicPr>
        <p:blipFill>
          <a:blip r:embed="rId4"/>
          <a:srcRect/>
          <a:stretch/>
        </p:blipFill>
        <p:spPr>
          <a:xfrm>
            <a:off x="4126627" y="2529163"/>
            <a:ext cx="3938746" cy="2464466"/>
          </a:xfrm>
          <a:prstGeom prst="rect">
            <a:avLst/>
          </a:prstGeom>
        </p:spPr>
      </p:pic>
      <p:pic>
        <p:nvPicPr>
          <p:cNvPr id="5" name="Picture 4">
            <a:extLst>
              <a:ext uri="{FF2B5EF4-FFF2-40B4-BE49-F238E27FC236}">
                <a16:creationId xmlns="" xmlns:a16="http://schemas.microsoft.com/office/drawing/2014/main" id="{44ACB843-6302-2306-5573-05CD4A00B25B}"/>
              </a:ext>
            </a:extLst>
          </p:cNvPr>
          <p:cNvPicPr>
            <a:picLocks noChangeAspect="1"/>
          </p:cNvPicPr>
          <p:nvPr/>
        </p:nvPicPr>
        <p:blipFill>
          <a:blip r:embed="rId5"/>
          <a:srcRect/>
          <a:stretch/>
        </p:blipFill>
        <p:spPr>
          <a:xfrm>
            <a:off x="8180555" y="2529163"/>
            <a:ext cx="3938746" cy="2525606"/>
          </a:xfrm>
          <a:prstGeom prst="rect">
            <a:avLst/>
          </a:prstGeom>
        </p:spPr>
      </p:pic>
    </p:spTree>
    <p:extLst>
      <p:ext uri="{BB962C8B-B14F-4D97-AF65-F5344CB8AC3E}">
        <p14:creationId xmlns:p14="http://schemas.microsoft.com/office/powerpoint/2010/main" val="1970769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021AA972-C857-480A-8740-A246CAA590C2}"/>
              </a:ext>
            </a:extLst>
          </p:cNvPr>
          <p:cNvSpPr>
            <a:spLocks noGrp="1"/>
          </p:cNvSpPr>
          <p:nvPr>
            <p:ph type="ctrTitle"/>
          </p:nvPr>
        </p:nvSpPr>
        <p:spPr/>
        <p:txBody>
          <a:bodyPr/>
          <a:lstStyle/>
          <a:p>
            <a:r>
              <a:rPr lang="en-US" dirty="0"/>
              <a:t>LUCENT-2 </a:t>
            </a:r>
            <a:br>
              <a:rPr lang="en-US" dirty="0"/>
            </a:br>
            <a:r>
              <a:rPr lang="en-US" dirty="0"/>
              <a:t>MAINTENANCE TRIAL</a:t>
            </a:r>
          </a:p>
        </p:txBody>
      </p:sp>
      <p:sp>
        <p:nvSpPr>
          <p:cNvPr id="2" name="Rectangle 1"/>
          <p:cNvSpPr/>
          <p:nvPr/>
        </p:nvSpPr>
        <p:spPr>
          <a:xfrm>
            <a:off x="-81279" y="-369332"/>
            <a:ext cx="1971694" cy="369332"/>
          </a:xfrm>
          <a:prstGeom prst="rect">
            <a:avLst/>
          </a:prstGeom>
        </p:spPr>
        <p:txBody>
          <a:bodyPr wrap="none">
            <a:spAutoFit/>
          </a:bodyPr>
          <a:lstStyle/>
          <a:p>
            <a:r>
              <a:rPr lang="en-US" dirty="0"/>
              <a:t>52-Week Efficacy</a:t>
            </a:r>
          </a:p>
        </p:txBody>
      </p:sp>
    </p:spTree>
    <p:extLst>
      <p:ext uri="{BB962C8B-B14F-4D97-AF65-F5344CB8AC3E}">
        <p14:creationId xmlns:p14="http://schemas.microsoft.com/office/powerpoint/2010/main" val="2534832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ED39C7-9C0D-9EBE-CEE7-14EDD68DE25E}"/>
              </a:ext>
            </a:extLst>
          </p:cNvPr>
          <p:cNvSpPr>
            <a:spLocks noGrp="1"/>
          </p:cNvSpPr>
          <p:nvPr>
            <p:ph type="title"/>
          </p:nvPr>
        </p:nvSpPr>
        <p:spPr>
          <a:xfrm>
            <a:off x="458724" y="466004"/>
            <a:ext cx="9860933" cy="988686"/>
          </a:xfrm>
        </p:spPr>
        <p:txBody>
          <a:bodyPr/>
          <a:lstStyle/>
          <a:p>
            <a:r>
              <a:rPr lang="en-US" dirty="0">
                <a:solidFill>
                  <a:schemeClr val="accent1"/>
                </a:solidFill>
              </a:rPr>
              <a:t>Responders from the LUCENT-1 trial were </a:t>
            </a:r>
            <a:br>
              <a:rPr lang="en-US" dirty="0">
                <a:solidFill>
                  <a:schemeClr val="accent1"/>
                </a:solidFill>
              </a:rPr>
            </a:br>
            <a:r>
              <a:rPr lang="en-US" dirty="0">
                <a:solidFill>
                  <a:schemeClr val="accent1"/>
                </a:solidFill>
              </a:rPr>
              <a:t>re-randomized for LUCENT-2, the maintenance study</a:t>
            </a:r>
            <a:r>
              <a:rPr lang="en-US" baseline="30000" dirty="0">
                <a:solidFill>
                  <a:schemeClr val="accent1"/>
                </a:solidFill>
              </a:rPr>
              <a:t>1,2</a:t>
            </a:r>
          </a:p>
        </p:txBody>
      </p:sp>
      <p:sp>
        <p:nvSpPr>
          <p:cNvPr id="18" name="TextBox 17">
            <a:extLst>
              <a:ext uri="{FF2B5EF4-FFF2-40B4-BE49-F238E27FC236}">
                <a16:creationId xmlns="" xmlns:a16="http://schemas.microsoft.com/office/drawing/2014/main" id="{C67308F7-45D4-E06D-D34D-2AE500913D66}"/>
              </a:ext>
            </a:extLst>
          </p:cNvPr>
          <p:cNvSpPr txBox="1"/>
          <p:nvPr/>
        </p:nvSpPr>
        <p:spPr>
          <a:xfrm>
            <a:off x="458724" y="6104128"/>
            <a:ext cx="8835031" cy="543727"/>
          </a:xfrm>
          <a:prstGeom prst="rect">
            <a:avLst/>
          </a:prstGeom>
          <a:noFill/>
        </p:spPr>
        <p:txBody>
          <a:bodyPr wrap="square" lIns="0" tIns="0" rIns="0" bIns="0" rtlCol="0" anchor="b">
            <a:noAutofit/>
          </a:bodyPr>
          <a:lstStyle/>
          <a:p>
            <a:r>
              <a:rPr kumimoji="0" lang="en-US" sz="900" i="0" u="none" strike="noStrike" kern="1200" cap="none" spc="0" normalizeH="0" baseline="0" noProof="0" dirty="0">
                <a:ln>
                  <a:noFill/>
                </a:ln>
                <a:solidFill>
                  <a:srgbClr val="201E21"/>
                </a:solidFill>
                <a:effectLst/>
                <a:uLnTx/>
                <a:uFillTx/>
                <a:latin typeface="Avenir Next LT Pro"/>
                <a:ea typeface="+mn-ea"/>
                <a:cs typeface="+mn-cs"/>
              </a:rPr>
              <a:t>IV</a:t>
            </a:r>
            <a:r>
              <a:rPr lang="en-US" sz="900" dirty="0">
                <a:solidFill>
                  <a:srgbClr val="201E21"/>
                </a:solidFill>
                <a:latin typeface="Avenir Next LT Pro"/>
              </a:rPr>
              <a:t>=</a:t>
            </a:r>
            <a:r>
              <a:rPr kumimoji="0" lang="en-US" sz="900" i="0" u="none" strike="noStrike" kern="1200" cap="none" spc="0" normalizeH="0" baseline="0" noProof="0" dirty="0">
                <a:ln>
                  <a:noFill/>
                </a:ln>
                <a:solidFill>
                  <a:srgbClr val="201E21"/>
                </a:solidFill>
                <a:effectLst/>
                <a:uLnTx/>
                <a:uFillTx/>
                <a:latin typeface="Avenir Next LT Pro"/>
                <a:ea typeface="+mn-ea"/>
                <a:cs typeface="+mn-cs"/>
              </a:rPr>
              <a:t>intravenous</a:t>
            </a:r>
            <a:r>
              <a:rPr lang="en-US" sz="900" dirty="0">
                <a:solidFill>
                  <a:srgbClr val="201E21"/>
                </a:solidFill>
                <a:latin typeface="Avenir Next LT Pro"/>
              </a:rPr>
              <a:t>; </a:t>
            </a:r>
            <a:r>
              <a:rPr kumimoji="0" lang="en-US" sz="900" i="0" u="none" strike="noStrike" kern="1200" cap="none" spc="0" normalizeH="0" baseline="0" noProof="0" dirty="0">
                <a:ln>
                  <a:noFill/>
                </a:ln>
                <a:solidFill>
                  <a:srgbClr val="201E21"/>
                </a:solidFill>
                <a:effectLst/>
                <a:uLnTx/>
                <a:uFillTx/>
                <a:latin typeface="Avenir Next LT Pro"/>
                <a:ea typeface="+mn-ea"/>
                <a:cs typeface="+mn-cs"/>
              </a:rPr>
              <a:t>Q4W</a:t>
            </a:r>
            <a:r>
              <a:rPr lang="en-US" sz="900" dirty="0">
                <a:solidFill>
                  <a:srgbClr val="201E21"/>
                </a:solidFill>
                <a:latin typeface="Avenir Next LT Pro"/>
              </a:rPr>
              <a:t>=</a:t>
            </a:r>
            <a:r>
              <a:rPr kumimoji="0" lang="en-US" sz="900" i="0" u="none" strike="noStrike" kern="1200" cap="none" spc="0" normalizeH="0" baseline="0" noProof="0" dirty="0">
                <a:ln>
                  <a:noFill/>
                </a:ln>
                <a:solidFill>
                  <a:srgbClr val="201E21"/>
                </a:solidFill>
                <a:effectLst/>
                <a:uLnTx/>
                <a:uFillTx/>
                <a:latin typeface="Avenir Next LT Pro"/>
                <a:ea typeface="+mn-ea"/>
                <a:cs typeface="+mn-cs"/>
              </a:rPr>
              <a:t>every 4 weeks; SC</a:t>
            </a:r>
            <a:r>
              <a:rPr lang="en-US" sz="900" dirty="0">
                <a:solidFill>
                  <a:srgbClr val="201E21"/>
                </a:solidFill>
                <a:latin typeface="Avenir Next LT Pro"/>
              </a:rPr>
              <a:t>=</a:t>
            </a:r>
            <a:r>
              <a:rPr kumimoji="0" lang="en-US" sz="900" i="0" u="none" strike="noStrike" kern="1200" cap="none" spc="0" normalizeH="0" baseline="0" noProof="0" dirty="0">
                <a:ln>
                  <a:noFill/>
                </a:ln>
                <a:solidFill>
                  <a:srgbClr val="201E21"/>
                </a:solidFill>
                <a:effectLst/>
                <a:uLnTx/>
                <a:uFillTx/>
                <a:latin typeface="Avenir Next LT Pro"/>
                <a:ea typeface="+mn-ea"/>
                <a:cs typeface="+mn-cs"/>
              </a:rPr>
              <a:t>subcutaneous.</a:t>
            </a:r>
            <a:endParaRPr lang="en-US" sz="900" dirty="0"/>
          </a:p>
        </p:txBody>
      </p:sp>
      <p:pic>
        <p:nvPicPr>
          <p:cNvPr id="9" name="Picture 8" descr="A picture containing graphical user interface&#10;&#10;Description automatically generated">
            <a:extLst>
              <a:ext uri="{FF2B5EF4-FFF2-40B4-BE49-F238E27FC236}">
                <a16:creationId xmlns="" xmlns:a16="http://schemas.microsoft.com/office/drawing/2014/main" id="{12566128-2253-C67C-76F9-ADE830DD7039}"/>
              </a:ext>
            </a:extLst>
          </p:cNvPr>
          <p:cNvPicPr>
            <a:picLocks noChangeAspect="1"/>
          </p:cNvPicPr>
          <p:nvPr/>
        </p:nvPicPr>
        <p:blipFill>
          <a:blip r:embed="rId3"/>
          <a:stretch>
            <a:fillRect/>
          </a:stretch>
        </p:blipFill>
        <p:spPr>
          <a:xfrm>
            <a:off x="2373292" y="1836560"/>
            <a:ext cx="7445417" cy="4030838"/>
          </a:xfrm>
          <a:prstGeom prst="rect">
            <a:avLst/>
          </a:prstGeom>
        </p:spPr>
      </p:pic>
    </p:spTree>
    <p:extLst>
      <p:ext uri="{BB962C8B-B14F-4D97-AF65-F5344CB8AC3E}">
        <p14:creationId xmlns:p14="http://schemas.microsoft.com/office/powerpoint/2010/main" val="1787546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 xmlns:a16="http://schemas.microsoft.com/office/drawing/2014/main" id="{84F96BD2-4EBA-45EC-8AC1-E49CE0619FCD}"/>
              </a:ext>
            </a:extLst>
          </p:cNvPr>
          <p:cNvSpPr txBox="1"/>
          <p:nvPr/>
        </p:nvSpPr>
        <p:spPr>
          <a:xfrm>
            <a:off x="9444943" y="281338"/>
            <a:ext cx="2747058" cy="369332"/>
          </a:xfrm>
          <a:prstGeom prst="rect">
            <a:avLst/>
          </a:prstGeom>
          <a:noFill/>
        </p:spPr>
        <p:txBody>
          <a:bodyPr wrap="square">
            <a:spAutoFit/>
          </a:bodyPr>
          <a:lstStyle/>
          <a:p>
            <a:pPr algn="r"/>
            <a:r>
              <a:rPr lang="en-CA" dirty="0">
                <a:solidFill>
                  <a:schemeClr val="bg1"/>
                </a:solidFill>
              </a:rPr>
              <a:t>MAINTENANCE STUDY</a:t>
            </a:r>
            <a:endParaRPr lang="en-US" dirty="0">
              <a:solidFill>
                <a:schemeClr val="bg1"/>
              </a:solidFill>
            </a:endParaRPr>
          </a:p>
        </p:txBody>
      </p:sp>
      <p:sp>
        <p:nvSpPr>
          <p:cNvPr id="16" name="Title 9">
            <a:extLst>
              <a:ext uri="{FF2B5EF4-FFF2-40B4-BE49-F238E27FC236}">
                <a16:creationId xmlns="" xmlns:a16="http://schemas.microsoft.com/office/drawing/2014/main" id="{A20785C0-8DDA-C266-C2E3-77C903380623}"/>
              </a:ext>
            </a:extLst>
          </p:cNvPr>
          <p:cNvSpPr txBox="1">
            <a:spLocks/>
          </p:cNvSpPr>
          <p:nvPr/>
        </p:nvSpPr>
        <p:spPr>
          <a:xfrm>
            <a:off x="484632" y="427904"/>
            <a:ext cx="7543800" cy="219796"/>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400" b="1" i="0" kern="1200" cap="none" normalizeH="0" baseline="0">
                <a:solidFill>
                  <a:schemeClr val="tx2"/>
                </a:solidFill>
                <a:latin typeface="+mj-lt"/>
                <a:ea typeface="+mj-ea"/>
                <a:cs typeface="Arial" panose="020B0604020202020204" pitchFamily="34" charset="0"/>
              </a:defRPr>
            </a:lvl1pPr>
          </a:lstStyle>
          <a:p>
            <a:pPr>
              <a:lnSpc>
                <a:spcPct val="100000"/>
              </a:lnSpc>
            </a:pPr>
            <a:r>
              <a:rPr lang="en-US" sz="1200" dirty="0">
                <a:solidFill>
                  <a:schemeClr val="tx1"/>
                </a:solidFill>
              </a:rPr>
              <a:t>Among patients who achieved clinical response with </a:t>
            </a:r>
            <a:r>
              <a:rPr lang="en-US" sz="1200" dirty="0" err="1">
                <a:solidFill>
                  <a:schemeClr val="tx1"/>
                </a:solidFill>
              </a:rPr>
              <a:t>Omvoh</a:t>
            </a:r>
            <a:r>
              <a:rPr lang="en-US" sz="1200" dirty="0">
                <a:solidFill>
                  <a:schemeClr val="tx1"/>
                </a:solidFill>
              </a:rPr>
              <a:t> in LUCENT-1</a:t>
            </a:r>
            <a:endParaRPr lang="en-US" sz="1200" dirty="0"/>
          </a:p>
        </p:txBody>
      </p:sp>
      <p:sp>
        <p:nvSpPr>
          <p:cNvPr id="7" name="Title 6">
            <a:extLst>
              <a:ext uri="{FF2B5EF4-FFF2-40B4-BE49-F238E27FC236}">
                <a16:creationId xmlns="" xmlns:a16="http://schemas.microsoft.com/office/drawing/2014/main" id="{48C8F320-7D0B-F072-1559-FAE043D011F7}"/>
              </a:ext>
            </a:extLst>
          </p:cNvPr>
          <p:cNvSpPr>
            <a:spLocks noGrp="1"/>
          </p:cNvSpPr>
          <p:nvPr>
            <p:ph type="title"/>
          </p:nvPr>
        </p:nvSpPr>
        <p:spPr>
          <a:xfrm>
            <a:off x="458724" y="643234"/>
            <a:ext cx="7543800" cy="988686"/>
          </a:xfrm>
        </p:spPr>
        <p:txBody>
          <a:bodyPr/>
          <a:lstStyle/>
          <a:p>
            <a:r>
              <a:rPr lang="en-CA" dirty="0" err="1"/>
              <a:t>Omvoh</a:t>
            </a:r>
            <a:r>
              <a:rPr lang="en-CA" dirty="0"/>
              <a:t> provided sustained clinical remission at Week 52</a:t>
            </a:r>
            <a:r>
              <a:rPr lang="en-CA" baseline="30000" dirty="0"/>
              <a:t>1</a:t>
            </a:r>
            <a:endParaRPr lang="en-US" baseline="30000" dirty="0"/>
          </a:p>
        </p:txBody>
      </p:sp>
      <p:pic>
        <p:nvPicPr>
          <p:cNvPr id="13" name="Picture 12" descr="Icon&#10;&#10;Description automatically generated">
            <a:extLst>
              <a:ext uri="{FF2B5EF4-FFF2-40B4-BE49-F238E27FC236}">
                <a16:creationId xmlns="" xmlns:a16="http://schemas.microsoft.com/office/drawing/2014/main" id="{2DA2E1D7-BB94-8C2E-1A30-2E8893A77B3B}"/>
              </a:ext>
            </a:extLst>
          </p:cNvPr>
          <p:cNvPicPr>
            <a:picLocks noChangeAspect="1"/>
          </p:cNvPicPr>
          <p:nvPr/>
        </p:nvPicPr>
        <p:blipFill>
          <a:blip r:embed="rId3"/>
          <a:stretch>
            <a:fillRect/>
          </a:stretch>
        </p:blipFill>
        <p:spPr>
          <a:xfrm>
            <a:off x="6944275" y="1785080"/>
            <a:ext cx="4536826" cy="1622015"/>
          </a:xfrm>
          <a:prstGeom prst="rect">
            <a:avLst/>
          </a:prstGeom>
        </p:spPr>
      </p:pic>
      <p:sp>
        <p:nvSpPr>
          <p:cNvPr id="10" name="TextBox 9">
            <a:extLst>
              <a:ext uri="{FF2B5EF4-FFF2-40B4-BE49-F238E27FC236}">
                <a16:creationId xmlns="" xmlns:a16="http://schemas.microsoft.com/office/drawing/2014/main" id="{B6623327-0E03-D843-B446-E7D5C99C6269}"/>
              </a:ext>
            </a:extLst>
          </p:cNvPr>
          <p:cNvSpPr txBox="1"/>
          <p:nvPr/>
        </p:nvSpPr>
        <p:spPr>
          <a:xfrm>
            <a:off x="706763" y="1785080"/>
            <a:ext cx="6121400" cy="251950"/>
          </a:xfrm>
          <a:prstGeom prst="rect">
            <a:avLst/>
          </a:prstGeom>
        </p:spPr>
        <p:txBody>
          <a:bodyPr vert="horz" lIns="0" tIns="0" rIns="0" bIns="0" rtlCol="0">
            <a:noAutofit/>
          </a:bodyPr>
          <a:lstStyle>
            <a:lvl1pPr indent="0">
              <a:lnSpc>
                <a:spcPts val="1600"/>
              </a:lnSpc>
              <a:spcBef>
                <a:spcPts val="1000"/>
              </a:spcBef>
              <a:buFont typeface="Arial" panose="020B0604020202020204" pitchFamily="34" charset="0"/>
              <a:buNone/>
              <a:defRPr sz="1400" b="1"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dirty="0">
                <a:solidFill>
                  <a:schemeClr val="tx1"/>
                </a:solidFill>
              </a:rPr>
              <a:t>Patients Achieving Clinical </a:t>
            </a:r>
            <a:r>
              <a:rPr lang="en-US" dirty="0" err="1">
                <a:solidFill>
                  <a:schemeClr val="tx1"/>
                </a:solidFill>
              </a:rPr>
              <a:t>Remission</a:t>
            </a:r>
            <a:r>
              <a:rPr lang="en-US" baseline="30000" dirty="0" err="1">
                <a:solidFill>
                  <a:schemeClr val="tx1"/>
                </a:solidFill>
              </a:rPr>
              <a:t>a</a:t>
            </a:r>
            <a:r>
              <a:rPr lang="en-US" baseline="30000" dirty="0">
                <a:solidFill>
                  <a:schemeClr val="tx1"/>
                </a:solidFill>
              </a:rPr>
              <a:t> </a:t>
            </a:r>
            <a:r>
              <a:rPr lang="en-US" dirty="0">
                <a:solidFill>
                  <a:schemeClr val="tx1"/>
                </a:solidFill>
              </a:rPr>
              <a:t>at Week 52</a:t>
            </a:r>
            <a:r>
              <a:rPr lang="en-US" baseline="30000" dirty="0">
                <a:solidFill>
                  <a:schemeClr val="tx1"/>
                </a:solidFill>
              </a:rPr>
              <a:t>1</a:t>
            </a:r>
          </a:p>
        </p:txBody>
      </p:sp>
      <p:sp>
        <p:nvSpPr>
          <p:cNvPr id="2" name="TextBox 1">
            <a:extLst>
              <a:ext uri="{FF2B5EF4-FFF2-40B4-BE49-F238E27FC236}">
                <a16:creationId xmlns="" xmlns:a16="http://schemas.microsoft.com/office/drawing/2014/main" id="{2AB9687E-A4C8-BF84-F825-D11F44419A74}"/>
              </a:ext>
            </a:extLst>
          </p:cNvPr>
          <p:cNvSpPr txBox="1"/>
          <p:nvPr/>
        </p:nvSpPr>
        <p:spPr>
          <a:xfrm>
            <a:off x="12679680" y="3072384"/>
            <a:ext cx="0" cy="0"/>
          </a:xfrm>
          <a:prstGeom prst="rect">
            <a:avLst/>
          </a:prstGeom>
          <a:noFill/>
        </p:spPr>
        <p:txBody>
          <a:bodyPr wrap="none" lIns="0" tIns="0" rIns="0" bIns="0" rtlCol="0">
            <a:noAutofit/>
          </a:bodyPr>
          <a:lstStyle/>
          <a:p>
            <a:pPr algn="l"/>
            <a:endParaRPr lang="en-US" sz="1600" dirty="0"/>
          </a:p>
        </p:txBody>
      </p:sp>
      <p:sp>
        <p:nvSpPr>
          <p:cNvPr id="3" name="Rounded Rectangle">
            <a:extLst>
              <a:ext uri="{FF2B5EF4-FFF2-40B4-BE49-F238E27FC236}">
                <a16:creationId xmlns="" xmlns:a16="http://schemas.microsoft.com/office/drawing/2014/main" id="{0D6FE32B-E8E4-8B0F-ABCD-9640E8240A2D}"/>
              </a:ext>
            </a:extLst>
          </p:cNvPr>
          <p:cNvSpPr/>
          <p:nvPr/>
        </p:nvSpPr>
        <p:spPr>
          <a:xfrm flipH="1">
            <a:off x="6944275" y="3658553"/>
            <a:ext cx="4536826" cy="1249727"/>
          </a:xfrm>
          <a:prstGeom prst="snip2DiagRect">
            <a:avLst/>
          </a:prstGeom>
          <a:solidFill>
            <a:schemeClr val="accent6">
              <a:hueOff val="-14400000"/>
              <a:satOff val="-3703"/>
              <a:lumOff val="5294"/>
            </a:schemeClr>
          </a:solidFill>
          <a:ln w="38100">
            <a:solidFill>
              <a:schemeClr val="accent2"/>
            </a:solidFill>
            <a:miter/>
          </a:ln>
          <a:effectLst/>
        </p:spPr>
        <p:txBody>
          <a:bodyPr lIns="45719" rIns="45719" anchor="ctr"/>
          <a:lstStyle/>
          <a:p>
            <a:endParaRPr sz="2000" dirty="0"/>
          </a:p>
        </p:txBody>
      </p:sp>
      <p:sp>
        <p:nvSpPr>
          <p:cNvPr id="5" name="TextBox 7">
            <a:extLst>
              <a:ext uri="{FF2B5EF4-FFF2-40B4-BE49-F238E27FC236}">
                <a16:creationId xmlns="" xmlns:a16="http://schemas.microsoft.com/office/drawing/2014/main" id="{92E3238A-5BC8-C798-4A66-2DC0B70C8B04}"/>
              </a:ext>
            </a:extLst>
          </p:cNvPr>
          <p:cNvSpPr txBox="1"/>
          <p:nvPr/>
        </p:nvSpPr>
        <p:spPr>
          <a:xfrm>
            <a:off x="7136238" y="3852529"/>
            <a:ext cx="4152900"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a:defRPr sz="1100"/>
            </a:pPr>
            <a:r>
              <a:rPr lang="en-US" b="1" dirty="0">
                <a:solidFill>
                  <a:schemeClr val="tx2"/>
                </a:solidFill>
              </a:rPr>
              <a:t>98%</a:t>
            </a:r>
            <a:r>
              <a:rPr lang="en-US" sz="1400" b="1" dirty="0"/>
              <a:t> of patients who achieved </a:t>
            </a:r>
            <a:r>
              <a:rPr lang="en-US" sz="1400" b="1" dirty="0">
                <a:solidFill>
                  <a:schemeClr val="accent1"/>
                </a:solidFill>
              </a:rPr>
              <a:t>clinical remission </a:t>
            </a:r>
            <a:r>
              <a:rPr lang="en-US" sz="1400" b="1" dirty="0"/>
              <a:t>after 1 year of treatment with </a:t>
            </a:r>
            <a:r>
              <a:rPr lang="en-US" sz="1400" b="1" dirty="0" err="1"/>
              <a:t>Omvoh</a:t>
            </a:r>
            <a:r>
              <a:rPr lang="en-US" sz="1400" b="1" dirty="0"/>
              <a:t> were </a:t>
            </a:r>
            <a:r>
              <a:rPr lang="en-US" sz="1400" b="1" dirty="0">
                <a:solidFill>
                  <a:schemeClr val="accent1"/>
                </a:solidFill>
              </a:rPr>
              <a:t>steroid-free </a:t>
            </a:r>
            <a:r>
              <a:rPr lang="en-US" sz="1400" b="1" dirty="0"/>
              <a:t>for at least the previous 12 weeks (n=178/182).</a:t>
            </a:r>
            <a:r>
              <a:rPr lang="en-US" sz="1400" b="1" baseline="22000" dirty="0"/>
              <a:t>2</a:t>
            </a:r>
            <a:r>
              <a:rPr lang="en-US" sz="1400" b="1" dirty="0"/>
              <a:t>*</a:t>
            </a:r>
            <a:endParaRPr sz="1400" b="1" dirty="0"/>
          </a:p>
        </p:txBody>
      </p:sp>
      <p:sp>
        <p:nvSpPr>
          <p:cNvPr id="9" name="TextBox 8">
            <a:extLst>
              <a:ext uri="{FF2B5EF4-FFF2-40B4-BE49-F238E27FC236}">
                <a16:creationId xmlns="" xmlns:a16="http://schemas.microsoft.com/office/drawing/2014/main" id="{83FB718A-3042-24B8-F84E-8295345341FC}"/>
              </a:ext>
            </a:extLst>
          </p:cNvPr>
          <p:cNvSpPr txBox="1"/>
          <p:nvPr/>
        </p:nvSpPr>
        <p:spPr>
          <a:xfrm>
            <a:off x="458724" y="5726730"/>
            <a:ext cx="2054988" cy="230380"/>
          </a:xfrm>
          <a:prstGeom prst="rect">
            <a:avLst/>
          </a:prstGeom>
          <a:noFill/>
        </p:spPr>
        <p:txBody>
          <a:bodyPr wrap="square" lIns="0" tIns="0" rIns="0" bIns="0" rtlCol="0">
            <a:noAutofit/>
          </a:bodyPr>
          <a:lstStyle/>
          <a:p>
            <a:pPr algn="l"/>
            <a:r>
              <a:rPr lang="en-US" sz="1200" dirty="0"/>
              <a:t>See study design on slide 19.</a:t>
            </a:r>
          </a:p>
        </p:txBody>
      </p:sp>
      <p:sp>
        <p:nvSpPr>
          <p:cNvPr id="11" name="TextBox 10">
            <a:extLst>
              <a:ext uri="{FF2B5EF4-FFF2-40B4-BE49-F238E27FC236}">
                <a16:creationId xmlns="" xmlns:a16="http://schemas.microsoft.com/office/drawing/2014/main" id="{74CF5E3A-944B-0CED-304C-7913F229FA35}"/>
              </a:ext>
            </a:extLst>
          </p:cNvPr>
          <p:cNvSpPr txBox="1"/>
          <p:nvPr/>
        </p:nvSpPr>
        <p:spPr>
          <a:xfrm>
            <a:off x="491349" y="5892501"/>
            <a:ext cx="9161462" cy="755354"/>
          </a:xfrm>
          <a:prstGeom prst="rect">
            <a:avLst/>
          </a:prstGeom>
          <a:noFill/>
        </p:spPr>
        <p:txBody>
          <a:bodyPr wrap="square" lIns="0" tIns="0" rIns="0" bIns="0" rtlCol="0" anchor="b">
            <a:noAutofit/>
          </a:bodyPr>
          <a:lstStyle/>
          <a:p>
            <a:r>
              <a:rPr lang="en-US" sz="900" dirty="0"/>
              <a:t>*The data presented are from a post hoc analysis.</a:t>
            </a:r>
            <a:endParaRPr lang="en-US" sz="900" baseline="30000" dirty="0"/>
          </a:p>
          <a:p>
            <a:r>
              <a:rPr lang="en-US" sz="900" baseline="30000" dirty="0"/>
              <a:t>a</a:t>
            </a:r>
            <a:r>
              <a:rPr lang="en-US" sz="900" dirty="0"/>
              <a:t>Clinical remission was defined as SF=0 or 1 with a ≥1-point decrease from baseline, and RB=0, and ES=0 or 1 (excluding friability).</a:t>
            </a:r>
            <a:r>
              <a:rPr lang="en-US" sz="900" baseline="30000" dirty="0"/>
              <a:t>1</a:t>
            </a:r>
          </a:p>
          <a:p>
            <a:pPr indent="47625"/>
            <a:r>
              <a:rPr lang="en-US" sz="900" dirty="0"/>
              <a:t>ES=endoscopic </a:t>
            </a:r>
            <a:r>
              <a:rPr lang="en-US" sz="900" dirty="0" err="1"/>
              <a:t>subscore</a:t>
            </a:r>
            <a:r>
              <a:rPr lang="en-US" sz="900" dirty="0"/>
              <a:t>; Q4W=every 4 weeks; RB=rectal bleeding </a:t>
            </a:r>
            <a:r>
              <a:rPr lang="en-US" sz="900" dirty="0" err="1"/>
              <a:t>subscore</a:t>
            </a:r>
            <a:r>
              <a:rPr lang="en-US" sz="900" dirty="0"/>
              <a:t>; SC=subcutaneous; SF=stool frequency </a:t>
            </a:r>
            <a:r>
              <a:rPr lang="en-US" sz="900" dirty="0" err="1"/>
              <a:t>subscore</a:t>
            </a:r>
            <a:r>
              <a:rPr lang="en-US" sz="900" dirty="0"/>
              <a:t>.</a:t>
            </a:r>
            <a:endParaRPr lang="en-CA" sz="900" dirty="0"/>
          </a:p>
        </p:txBody>
      </p:sp>
      <p:pic>
        <p:nvPicPr>
          <p:cNvPr id="12" name="Content Placeholder 11" descr="Chart&#10;&#10;Description automatically generated" hidden="1">
            <a:extLst>
              <a:ext uri="{FF2B5EF4-FFF2-40B4-BE49-F238E27FC236}">
                <a16:creationId xmlns="" xmlns:a16="http://schemas.microsoft.com/office/drawing/2014/main" id="{B539CE44-6F33-4DE1-AF50-88BE0DB960A3}"/>
              </a:ext>
            </a:extLst>
          </p:cNvPr>
          <p:cNvPicPr>
            <a:picLocks noGrp="1" noChangeAspect="1"/>
          </p:cNvPicPr>
          <p:nvPr>
            <p:ph idx="4294967295"/>
          </p:nvPr>
        </p:nvPicPr>
        <p:blipFill>
          <a:blip r:embed="rId4"/>
          <a:stretch>
            <a:fillRect/>
          </a:stretch>
        </p:blipFill>
        <p:spPr>
          <a:xfrm>
            <a:off x="0" y="2252663"/>
            <a:ext cx="4749800" cy="3162300"/>
          </a:xfrm>
        </p:spPr>
      </p:pic>
      <p:pic>
        <p:nvPicPr>
          <p:cNvPr id="8" name="Picture 7">
            <a:extLst>
              <a:ext uri="{FF2B5EF4-FFF2-40B4-BE49-F238E27FC236}">
                <a16:creationId xmlns="" xmlns:a16="http://schemas.microsoft.com/office/drawing/2014/main" id="{CC7E67E2-DFD8-20DC-451A-30B4B973D160}"/>
              </a:ext>
            </a:extLst>
          </p:cNvPr>
          <p:cNvPicPr>
            <a:picLocks noChangeAspect="1"/>
          </p:cNvPicPr>
          <p:nvPr/>
        </p:nvPicPr>
        <p:blipFill>
          <a:blip r:embed="rId5"/>
          <a:srcRect l="1562" r="1562"/>
          <a:stretch/>
        </p:blipFill>
        <p:spPr>
          <a:xfrm>
            <a:off x="649117" y="1598002"/>
            <a:ext cx="5986676" cy="3916741"/>
          </a:xfrm>
          <a:prstGeom prst="rect">
            <a:avLst/>
          </a:prstGeom>
        </p:spPr>
      </p:pic>
    </p:spTree>
    <p:extLst>
      <p:ext uri="{BB962C8B-B14F-4D97-AF65-F5344CB8AC3E}">
        <p14:creationId xmlns:p14="http://schemas.microsoft.com/office/powerpoint/2010/main" val="3676927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 xmlns:a16="http://schemas.microsoft.com/office/drawing/2014/main" id="{84F96BD2-4EBA-45EC-8AC1-E49CE0619FCD}"/>
              </a:ext>
            </a:extLst>
          </p:cNvPr>
          <p:cNvSpPr txBox="1"/>
          <p:nvPr/>
        </p:nvSpPr>
        <p:spPr>
          <a:xfrm>
            <a:off x="9444943" y="281338"/>
            <a:ext cx="2747058" cy="369332"/>
          </a:xfrm>
          <a:prstGeom prst="rect">
            <a:avLst/>
          </a:prstGeom>
          <a:noFill/>
        </p:spPr>
        <p:txBody>
          <a:bodyPr wrap="square">
            <a:spAutoFit/>
          </a:bodyPr>
          <a:lstStyle/>
          <a:p>
            <a:pPr algn="r"/>
            <a:r>
              <a:rPr lang="en-CA">
                <a:solidFill>
                  <a:schemeClr val="bg1"/>
                </a:solidFill>
              </a:rPr>
              <a:t>MAINTENANCE STUDY</a:t>
            </a:r>
            <a:endParaRPr lang="en-US">
              <a:solidFill>
                <a:schemeClr val="bg1"/>
              </a:solidFill>
            </a:endParaRPr>
          </a:p>
        </p:txBody>
      </p:sp>
      <p:sp>
        <p:nvSpPr>
          <p:cNvPr id="30" name="Title 9">
            <a:extLst>
              <a:ext uri="{FF2B5EF4-FFF2-40B4-BE49-F238E27FC236}">
                <a16:creationId xmlns="" xmlns:a16="http://schemas.microsoft.com/office/drawing/2014/main" id="{C40EC2E5-2075-513A-85CC-7B99A6B93386}"/>
              </a:ext>
            </a:extLst>
          </p:cNvPr>
          <p:cNvSpPr txBox="1">
            <a:spLocks/>
          </p:cNvSpPr>
          <p:nvPr/>
        </p:nvSpPr>
        <p:spPr>
          <a:xfrm>
            <a:off x="484632" y="427904"/>
            <a:ext cx="7543800" cy="219796"/>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400" b="1" i="0" kern="1200" cap="none" normalizeH="0" baseline="0">
                <a:solidFill>
                  <a:schemeClr val="tx2"/>
                </a:solidFill>
                <a:latin typeface="+mj-lt"/>
                <a:ea typeface="+mj-ea"/>
                <a:cs typeface="Arial" panose="020B0604020202020204" pitchFamily="34" charset="0"/>
              </a:defRPr>
            </a:lvl1pPr>
          </a:lstStyle>
          <a:p>
            <a:pPr>
              <a:lnSpc>
                <a:spcPct val="100000"/>
              </a:lnSpc>
            </a:pPr>
            <a:r>
              <a:rPr lang="en-US" sz="1200" dirty="0">
                <a:solidFill>
                  <a:schemeClr val="tx1"/>
                </a:solidFill>
              </a:rPr>
              <a:t>Among patients who achieved clinical response with </a:t>
            </a:r>
            <a:r>
              <a:rPr lang="en-US" sz="1200" dirty="0" err="1">
                <a:solidFill>
                  <a:schemeClr val="tx1"/>
                </a:solidFill>
              </a:rPr>
              <a:t>Omvoh</a:t>
            </a:r>
            <a:r>
              <a:rPr lang="en-US" sz="1200" dirty="0">
                <a:solidFill>
                  <a:schemeClr val="tx1"/>
                </a:solidFill>
              </a:rPr>
              <a:t> in LUCENT-1</a:t>
            </a:r>
            <a:endParaRPr lang="en-US" sz="1200" baseline="30000" dirty="0"/>
          </a:p>
        </p:txBody>
      </p:sp>
      <p:sp>
        <p:nvSpPr>
          <p:cNvPr id="29" name="Title 1">
            <a:extLst>
              <a:ext uri="{FF2B5EF4-FFF2-40B4-BE49-F238E27FC236}">
                <a16:creationId xmlns="" xmlns:a16="http://schemas.microsoft.com/office/drawing/2014/main" id="{1CFF506D-89BA-E3BE-23A1-F61EF7926ADE}"/>
              </a:ext>
            </a:extLst>
          </p:cNvPr>
          <p:cNvSpPr>
            <a:spLocks noGrp="1"/>
          </p:cNvSpPr>
          <p:nvPr>
            <p:ph type="title"/>
          </p:nvPr>
        </p:nvSpPr>
        <p:spPr>
          <a:xfrm>
            <a:off x="458724" y="635100"/>
            <a:ext cx="7543800" cy="988686"/>
          </a:xfrm>
        </p:spPr>
        <p:txBody>
          <a:bodyPr/>
          <a:lstStyle/>
          <a:p>
            <a:r>
              <a:rPr lang="en-US" dirty="0" err="1"/>
              <a:t>Omvoh</a:t>
            </a:r>
            <a:r>
              <a:rPr lang="en-US" dirty="0"/>
              <a:t> provided clinical remission at Week 52, even in bio-failed patients</a:t>
            </a:r>
            <a:r>
              <a:rPr lang="en-US" baseline="30000" dirty="0"/>
              <a:t>1</a:t>
            </a:r>
          </a:p>
        </p:txBody>
      </p:sp>
      <p:sp>
        <p:nvSpPr>
          <p:cNvPr id="17" name="TextBox 16">
            <a:extLst>
              <a:ext uri="{FF2B5EF4-FFF2-40B4-BE49-F238E27FC236}">
                <a16:creationId xmlns="" xmlns:a16="http://schemas.microsoft.com/office/drawing/2014/main" id="{BADACC8F-65E3-BBA1-9D4D-100A9C301680}"/>
              </a:ext>
            </a:extLst>
          </p:cNvPr>
          <p:cNvSpPr txBox="1"/>
          <p:nvPr/>
        </p:nvSpPr>
        <p:spPr>
          <a:xfrm>
            <a:off x="458724" y="1445041"/>
            <a:ext cx="7697585" cy="300082"/>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b="1" dirty="0">
                <a:solidFill>
                  <a:schemeClr val="tx1"/>
                </a:solidFill>
              </a:rPr>
              <a:t>Clinical </a:t>
            </a:r>
            <a:r>
              <a:rPr lang="en-US" b="1" dirty="0" err="1">
                <a:solidFill>
                  <a:schemeClr val="tx1"/>
                </a:solidFill>
              </a:rPr>
              <a:t>Remission</a:t>
            </a:r>
            <a:r>
              <a:rPr lang="en-US" b="1" baseline="30000" dirty="0" err="1">
                <a:solidFill>
                  <a:schemeClr val="tx1"/>
                </a:solidFill>
              </a:rPr>
              <a:t>a</a:t>
            </a:r>
            <a:r>
              <a:rPr lang="en-US" b="1" dirty="0">
                <a:solidFill>
                  <a:schemeClr val="tx1"/>
                </a:solidFill>
              </a:rPr>
              <a:t> in Bio-naive and Bio-failed Patients</a:t>
            </a:r>
            <a:r>
              <a:rPr lang="en-US" b="1" baseline="30000" dirty="0">
                <a:solidFill>
                  <a:schemeClr val="tx1"/>
                </a:solidFill>
              </a:rPr>
              <a:t>1</a:t>
            </a:r>
          </a:p>
        </p:txBody>
      </p:sp>
      <p:sp>
        <p:nvSpPr>
          <p:cNvPr id="10" name="TextBox 9">
            <a:extLst>
              <a:ext uri="{FF2B5EF4-FFF2-40B4-BE49-F238E27FC236}">
                <a16:creationId xmlns="" xmlns:a16="http://schemas.microsoft.com/office/drawing/2014/main" id="{B3F05A8E-A619-7818-4C00-4472226CCDAA}"/>
              </a:ext>
            </a:extLst>
          </p:cNvPr>
          <p:cNvSpPr txBox="1"/>
          <p:nvPr/>
        </p:nvSpPr>
        <p:spPr>
          <a:xfrm>
            <a:off x="7008654" y="3618241"/>
            <a:ext cx="3892989" cy="470927"/>
          </a:xfrm>
          <a:prstGeom prst="rect">
            <a:avLst/>
          </a:prstGeom>
          <a:noFill/>
        </p:spPr>
        <p:txBody>
          <a:bodyPr wrap="square" lIns="0" tIns="0" rIns="0" bIns="0" rtlCol="0">
            <a:noAutofit/>
          </a:bodyPr>
          <a:lstStyle/>
          <a:p>
            <a:pPr algn="l"/>
            <a:r>
              <a:rPr lang="en-US" sz="1400" dirty="0"/>
              <a:t>Prespecified subgroup analysis not controlled for multiplicity.</a:t>
            </a:r>
          </a:p>
        </p:txBody>
      </p:sp>
      <p:sp>
        <p:nvSpPr>
          <p:cNvPr id="20" name="Oval 19">
            <a:extLst>
              <a:ext uri="{FF2B5EF4-FFF2-40B4-BE49-F238E27FC236}">
                <a16:creationId xmlns="" xmlns:a16="http://schemas.microsoft.com/office/drawing/2014/main" id="{5C3F1035-7621-5E96-E1F6-404B6BA30229}"/>
              </a:ext>
            </a:extLst>
          </p:cNvPr>
          <p:cNvSpPr/>
          <p:nvPr/>
        </p:nvSpPr>
        <p:spPr>
          <a:xfrm>
            <a:off x="2468412" y="4112740"/>
            <a:ext cx="1439660" cy="14396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venir Next LT Pro"/>
              <a:ea typeface="+mn-ea"/>
              <a:cs typeface="+mn-cs"/>
            </a:endParaRPr>
          </a:p>
        </p:txBody>
      </p:sp>
      <p:sp>
        <p:nvSpPr>
          <p:cNvPr id="23" name="Oval 22">
            <a:extLst>
              <a:ext uri="{FF2B5EF4-FFF2-40B4-BE49-F238E27FC236}">
                <a16:creationId xmlns="" xmlns:a16="http://schemas.microsoft.com/office/drawing/2014/main" id="{AC700142-A9A4-70F3-89FE-1C439F0877A9}"/>
              </a:ext>
            </a:extLst>
          </p:cNvPr>
          <p:cNvSpPr/>
          <p:nvPr/>
        </p:nvSpPr>
        <p:spPr>
          <a:xfrm>
            <a:off x="8347429" y="4112740"/>
            <a:ext cx="1439660" cy="14396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1" name="Rectangle 20">
            <a:extLst>
              <a:ext uri="{FF2B5EF4-FFF2-40B4-BE49-F238E27FC236}">
                <a16:creationId xmlns="" xmlns:a16="http://schemas.microsoft.com/office/drawing/2014/main" id="{DF6EE168-5671-7655-BAA3-30D115DB5797}"/>
              </a:ext>
            </a:extLst>
          </p:cNvPr>
          <p:cNvSpPr/>
          <p:nvPr/>
        </p:nvSpPr>
        <p:spPr>
          <a:xfrm>
            <a:off x="2696466" y="4536844"/>
            <a:ext cx="983553" cy="570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2000" b="1" i="0" u="none" strike="noStrike" kern="1200" cap="none" spc="0" normalizeH="0" baseline="0" noProof="0" dirty="0">
                <a:ln>
                  <a:noFill/>
                </a:ln>
                <a:solidFill>
                  <a:srgbClr val="FFFFFF"/>
                </a:solidFill>
                <a:effectLst/>
                <a:uLnTx/>
                <a:uFillTx/>
                <a:latin typeface="Avenir Next LT Pro"/>
                <a:ea typeface="+mn-ea"/>
                <a:cs typeface="+mn-cs"/>
              </a:rPr>
              <a:t>Δ</a:t>
            </a:r>
            <a:r>
              <a:rPr kumimoji="0" lang="en-US" sz="2000" b="1" i="0" u="none" strike="noStrike" kern="1200" cap="none" spc="0" normalizeH="0" baseline="0" noProof="0" dirty="0">
                <a:ln>
                  <a:noFill/>
                </a:ln>
                <a:solidFill>
                  <a:srgbClr val="FFFFFF"/>
                </a:solidFill>
                <a:effectLst/>
                <a:uLnTx/>
                <a:uFillTx/>
                <a:latin typeface="Avenir Next LT Pro"/>
                <a:ea typeface="+mn-ea"/>
                <a:cs typeface="+mn-cs"/>
              </a:rPr>
              <a:t>21%</a:t>
            </a:r>
          </a:p>
        </p:txBody>
      </p:sp>
      <p:sp>
        <p:nvSpPr>
          <p:cNvPr id="24" name="Rectangle 23">
            <a:extLst>
              <a:ext uri="{FF2B5EF4-FFF2-40B4-BE49-F238E27FC236}">
                <a16:creationId xmlns="" xmlns:a16="http://schemas.microsoft.com/office/drawing/2014/main" id="{CC3E7B87-E818-FA0D-CA3F-0237104B3EC8}"/>
              </a:ext>
            </a:extLst>
          </p:cNvPr>
          <p:cNvSpPr/>
          <p:nvPr/>
        </p:nvSpPr>
        <p:spPr>
          <a:xfrm>
            <a:off x="8575483" y="4586824"/>
            <a:ext cx="983553" cy="570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2000" b="1" i="0" u="none" strike="noStrike" kern="1200" cap="none" spc="0" normalizeH="0" baseline="0" noProof="0" dirty="0">
                <a:ln>
                  <a:noFill/>
                </a:ln>
                <a:solidFill>
                  <a:srgbClr val="FFFFFF"/>
                </a:solidFill>
                <a:effectLst/>
                <a:uLnTx/>
                <a:uFillTx/>
                <a:latin typeface="Avenir Next LT Pro"/>
                <a:ea typeface="+mn-ea"/>
                <a:cs typeface="+mn-cs"/>
              </a:rPr>
              <a:t>Δ</a:t>
            </a:r>
            <a:r>
              <a:rPr kumimoji="0" lang="en-US" sz="2000" b="1" i="0" u="none" strike="noStrike" kern="1200" cap="none" spc="0" normalizeH="0" baseline="0" noProof="0" dirty="0">
                <a:ln>
                  <a:noFill/>
                </a:ln>
                <a:solidFill>
                  <a:srgbClr val="FFFFFF"/>
                </a:solidFill>
                <a:effectLst/>
                <a:uLnTx/>
                <a:uFillTx/>
                <a:latin typeface="Avenir Next LT Pro"/>
                <a:ea typeface="+mn-ea"/>
                <a:cs typeface="+mn-cs"/>
              </a:rPr>
              <a:t>30%</a:t>
            </a:r>
          </a:p>
        </p:txBody>
      </p:sp>
      <p:sp>
        <p:nvSpPr>
          <p:cNvPr id="15" name="TextBox 14">
            <a:extLst>
              <a:ext uri="{FF2B5EF4-FFF2-40B4-BE49-F238E27FC236}">
                <a16:creationId xmlns="" xmlns:a16="http://schemas.microsoft.com/office/drawing/2014/main" id="{455940C3-D245-01B5-AEF0-93BA6538F8D0}"/>
              </a:ext>
            </a:extLst>
          </p:cNvPr>
          <p:cNvSpPr txBox="1"/>
          <p:nvPr/>
        </p:nvSpPr>
        <p:spPr>
          <a:xfrm>
            <a:off x="458724" y="5835366"/>
            <a:ext cx="2054988" cy="230380"/>
          </a:xfrm>
          <a:prstGeom prst="rect">
            <a:avLst/>
          </a:prstGeom>
          <a:noFill/>
        </p:spPr>
        <p:txBody>
          <a:bodyPr wrap="square" lIns="0" tIns="0" rIns="0" bIns="0" rtlCol="0">
            <a:noAutofit/>
          </a:bodyPr>
          <a:lstStyle/>
          <a:p>
            <a:pPr algn="l"/>
            <a:r>
              <a:rPr lang="en-US" sz="1200" dirty="0"/>
              <a:t>See study design on slide 19.</a:t>
            </a:r>
          </a:p>
        </p:txBody>
      </p:sp>
      <p:sp>
        <p:nvSpPr>
          <p:cNvPr id="11" name="TextBox 10">
            <a:extLst>
              <a:ext uri="{FF2B5EF4-FFF2-40B4-BE49-F238E27FC236}">
                <a16:creationId xmlns="" xmlns:a16="http://schemas.microsoft.com/office/drawing/2014/main" id="{74CF5E3A-944B-0CED-304C-7913F229FA35}"/>
              </a:ext>
            </a:extLst>
          </p:cNvPr>
          <p:cNvSpPr txBox="1"/>
          <p:nvPr/>
        </p:nvSpPr>
        <p:spPr>
          <a:xfrm>
            <a:off x="458724" y="5892501"/>
            <a:ext cx="9398628" cy="755354"/>
          </a:xfrm>
          <a:prstGeom prst="rect">
            <a:avLst/>
          </a:prstGeom>
          <a:noFill/>
        </p:spPr>
        <p:txBody>
          <a:bodyPr wrap="square" lIns="0" tIns="0" rIns="0" bIns="0" rtlCol="0" anchor="b">
            <a:noAutofit/>
          </a:bodyPr>
          <a:lstStyle/>
          <a:p>
            <a:pPr marL="53975" indent="-53975">
              <a:defRPr/>
            </a:pPr>
            <a:r>
              <a:rPr lang="en-US" sz="900" baseline="30000" dirty="0">
                <a:latin typeface="+mj-lt"/>
              </a:rPr>
              <a:t>a</a:t>
            </a:r>
            <a:r>
              <a:rPr lang="en-US" sz="900" dirty="0">
                <a:latin typeface="+mj-lt"/>
              </a:rPr>
              <a:t>Clinical remission was defined as SF=0 or 1 with a ≥1-point decrease from baseline, and RB=0, and ES=0 or 1 (excluding friability).</a:t>
            </a:r>
            <a:r>
              <a:rPr lang="en-US" sz="900" baseline="30000" dirty="0">
                <a:latin typeface="+mj-lt"/>
              </a:rPr>
              <a:t>1  </a:t>
            </a:r>
            <a:r>
              <a:rPr kumimoji="0" lang="en-US" sz="900" i="0" u="none" strike="noStrike" kern="1200" cap="none" spc="0" normalizeH="0" baseline="30000" noProof="0" dirty="0" err="1">
                <a:ln>
                  <a:noFill/>
                </a:ln>
                <a:solidFill>
                  <a:srgbClr val="201E21"/>
                </a:solidFill>
                <a:effectLst/>
                <a:uLnTx/>
                <a:uFillTx/>
                <a:latin typeface="+mj-lt"/>
                <a:ea typeface="+mn-ea"/>
                <a:cs typeface="+mn-cs"/>
              </a:rPr>
              <a:t>b</a:t>
            </a:r>
            <a:r>
              <a:rPr kumimoji="0" lang="en-US" sz="900" i="0" u="none" strike="noStrike" kern="1200" cap="none" spc="0" normalizeH="0" baseline="0" noProof="0" dirty="0" err="1">
                <a:ln>
                  <a:noFill/>
                </a:ln>
                <a:solidFill>
                  <a:srgbClr val="201E21"/>
                </a:solidFill>
                <a:effectLst/>
                <a:uLnTx/>
                <a:uFillTx/>
                <a:latin typeface="+mj-lt"/>
                <a:ea typeface="+mn-ea"/>
                <a:cs typeface="+mn-cs"/>
              </a:rPr>
              <a:t>Bio</a:t>
            </a:r>
            <a:r>
              <a:rPr kumimoji="0" lang="en-US" sz="900" i="0" u="none" strike="noStrike" kern="1200" cap="none" spc="0" normalizeH="0" baseline="0" noProof="0" dirty="0">
                <a:ln>
                  <a:noFill/>
                </a:ln>
                <a:solidFill>
                  <a:srgbClr val="201E21"/>
                </a:solidFill>
                <a:effectLst/>
                <a:uLnTx/>
                <a:uFillTx/>
                <a:latin typeface="+mj-lt"/>
                <a:ea typeface="+mn-ea"/>
                <a:cs typeface="+mn-cs"/>
              </a:rPr>
              <a:t>-failed includes biologic-failed and tofacitinib-failed patients. An additional 1 patient on placebo and 8 patients on </a:t>
            </a:r>
            <a:r>
              <a:rPr kumimoji="0" lang="en-US" sz="900" i="0" u="none" strike="noStrike" kern="1200" cap="none" spc="0" normalizeH="0" baseline="0" noProof="0" dirty="0" err="1">
                <a:ln>
                  <a:noFill/>
                </a:ln>
                <a:solidFill>
                  <a:srgbClr val="201E21"/>
                </a:solidFill>
                <a:effectLst/>
                <a:uLnTx/>
                <a:uFillTx/>
                <a:latin typeface="+mj-lt"/>
                <a:ea typeface="+mn-ea"/>
                <a:cs typeface="+mn-cs"/>
              </a:rPr>
              <a:t>Omvoh</a:t>
            </a:r>
            <a:r>
              <a:rPr kumimoji="0" lang="en-US" sz="900" i="0" u="none" strike="noStrike" kern="1200" cap="none" spc="0" normalizeH="0" baseline="0" noProof="0" dirty="0">
                <a:ln>
                  <a:noFill/>
                </a:ln>
                <a:solidFill>
                  <a:srgbClr val="201E21"/>
                </a:solidFill>
                <a:effectLst/>
                <a:uLnTx/>
                <a:uFillTx/>
                <a:latin typeface="+mj-lt"/>
                <a:ea typeface="+mn-ea"/>
                <a:cs typeface="+mn-cs"/>
              </a:rPr>
              <a:t> were previously exposed to but did not fail a biologic or </a:t>
            </a:r>
            <a:r>
              <a:rPr kumimoji="0" lang="en-US" sz="900" i="0" u="none" strike="noStrike" kern="1200" cap="none" spc="0" normalizeH="0" baseline="0" noProof="0" dirty="0" err="1">
                <a:ln>
                  <a:noFill/>
                </a:ln>
                <a:solidFill>
                  <a:srgbClr val="201E21"/>
                </a:solidFill>
                <a:effectLst/>
                <a:uLnTx/>
                <a:uFillTx/>
                <a:latin typeface="+mj-lt"/>
                <a:ea typeface="+mn-ea"/>
                <a:cs typeface="+mn-cs"/>
              </a:rPr>
              <a:t>JAKi</a:t>
            </a:r>
            <a:r>
              <a:rPr kumimoji="0" lang="en-US" sz="900" i="0" u="none" strike="noStrike" kern="1200" cap="none" spc="0" normalizeH="0" baseline="0" noProof="0" dirty="0">
                <a:ln>
                  <a:noFill/>
                </a:ln>
                <a:solidFill>
                  <a:srgbClr val="201E21"/>
                </a:solidFill>
                <a:effectLst/>
                <a:uLnTx/>
                <a:uFillTx/>
                <a:latin typeface="+mj-lt"/>
                <a:ea typeface="+mn-ea"/>
                <a:cs typeface="+mn-cs"/>
              </a:rPr>
              <a:t>. These patients were excluded from the bio-naive/bio-failed subgroup analysis.</a:t>
            </a:r>
            <a:r>
              <a:rPr kumimoji="0" lang="en-US" sz="900" i="0" u="none" strike="noStrike" kern="1200" cap="none" spc="0" normalizeH="0" baseline="30000" noProof="0" dirty="0">
                <a:ln>
                  <a:noFill/>
                </a:ln>
                <a:solidFill>
                  <a:srgbClr val="201E21"/>
                </a:solidFill>
                <a:effectLst/>
                <a:uLnTx/>
                <a:uFillTx/>
                <a:latin typeface="+mj-lt"/>
                <a:ea typeface="+mn-ea"/>
                <a:cs typeface="+mn-cs"/>
              </a:rPr>
              <a:t>1</a:t>
            </a:r>
          </a:p>
          <a:p>
            <a:pPr marR="0" lvl="0" indent="53975" algn="l"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rgbClr val="201E21"/>
                </a:solidFill>
                <a:effectLst/>
                <a:uLnTx/>
                <a:uFillTx/>
                <a:latin typeface="+mj-lt"/>
                <a:ea typeface="+mn-ea"/>
                <a:cs typeface="+mn-cs"/>
              </a:rPr>
              <a:t>Bio-failed=biologic-failed; bio-naive=biologic-naive; </a:t>
            </a:r>
            <a:r>
              <a:rPr kumimoji="0" lang="en-US" sz="900" i="0" u="none" strike="noStrike" kern="1200" cap="none" spc="0" normalizeH="0" baseline="0" noProof="0" dirty="0" err="1">
                <a:ln>
                  <a:noFill/>
                </a:ln>
                <a:solidFill>
                  <a:srgbClr val="201E21"/>
                </a:solidFill>
                <a:effectLst/>
                <a:uLnTx/>
                <a:uFillTx/>
                <a:latin typeface="+mj-lt"/>
                <a:ea typeface="+mn-ea"/>
                <a:cs typeface="+mn-cs"/>
              </a:rPr>
              <a:t>JAKi</a:t>
            </a:r>
            <a:r>
              <a:rPr kumimoji="0" lang="en-US" sz="900" i="0" u="none" strike="noStrike" kern="1200" cap="none" spc="0" normalizeH="0" baseline="0" noProof="0" dirty="0">
                <a:ln>
                  <a:noFill/>
                </a:ln>
                <a:solidFill>
                  <a:srgbClr val="201E21"/>
                </a:solidFill>
                <a:effectLst/>
                <a:uLnTx/>
                <a:uFillTx/>
                <a:latin typeface="+mj-lt"/>
                <a:ea typeface="+mn-ea"/>
                <a:cs typeface="+mn-cs"/>
              </a:rPr>
              <a:t>=Janus kinase inhibitor; Q4W=every 4 weeks; SC=subcutaneous.</a:t>
            </a:r>
            <a:endParaRPr kumimoji="0" lang="en-US" sz="900" i="0" u="none" strike="noStrike" kern="1200" cap="none" spc="0" normalizeH="0" baseline="30000" noProof="0" dirty="0">
              <a:ln>
                <a:noFill/>
              </a:ln>
              <a:solidFill>
                <a:srgbClr val="201E21"/>
              </a:solidFill>
              <a:effectLst/>
              <a:uLnTx/>
              <a:uFillTx/>
              <a:latin typeface="+mj-lt"/>
              <a:ea typeface="+mn-ea"/>
              <a:cs typeface="+mn-cs"/>
            </a:endParaRPr>
          </a:p>
        </p:txBody>
      </p:sp>
      <p:pic>
        <p:nvPicPr>
          <p:cNvPr id="12" name="Content Placeholder 11" descr="Chart&#10;&#10;Description automatically generated" hidden="1">
            <a:extLst>
              <a:ext uri="{FF2B5EF4-FFF2-40B4-BE49-F238E27FC236}">
                <a16:creationId xmlns="" xmlns:a16="http://schemas.microsoft.com/office/drawing/2014/main" id="{B539CE44-6F33-4DE1-AF50-88BE0DB960A3}"/>
              </a:ext>
            </a:extLst>
          </p:cNvPr>
          <p:cNvPicPr>
            <a:picLocks noGrp="1" noChangeAspect="1"/>
          </p:cNvPicPr>
          <p:nvPr>
            <p:ph idx="4294967295"/>
          </p:nvPr>
        </p:nvPicPr>
        <p:blipFill>
          <a:blip r:embed="rId3"/>
          <a:stretch>
            <a:fillRect/>
          </a:stretch>
        </p:blipFill>
        <p:spPr>
          <a:xfrm>
            <a:off x="0" y="2252663"/>
            <a:ext cx="4749800" cy="3162300"/>
          </a:xfrm>
        </p:spPr>
      </p:pic>
      <p:pic>
        <p:nvPicPr>
          <p:cNvPr id="9" name="Picture 8">
            <a:extLst>
              <a:ext uri="{FF2B5EF4-FFF2-40B4-BE49-F238E27FC236}">
                <a16:creationId xmlns="" xmlns:a16="http://schemas.microsoft.com/office/drawing/2014/main" id="{DD8DEDD7-2EF5-B01F-3D7A-56C1BCDF8650}"/>
              </a:ext>
            </a:extLst>
          </p:cNvPr>
          <p:cNvPicPr>
            <a:picLocks noChangeAspect="1"/>
          </p:cNvPicPr>
          <p:nvPr/>
        </p:nvPicPr>
        <p:blipFill rotWithShape="1">
          <a:blip r:embed="rId4"/>
          <a:srcRect l="-1912" r="50132" b="21482"/>
          <a:stretch/>
        </p:blipFill>
        <p:spPr>
          <a:xfrm>
            <a:off x="1110536" y="2047890"/>
            <a:ext cx="4136910" cy="1500566"/>
          </a:xfrm>
          <a:prstGeom prst="rect">
            <a:avLst/>
          </a:prstGeom>
        </p:spPr>
      </p:pic>
      <p:cxnSp>
        <p:nvCxnSpPr>
          <p:cNvPr id="8" name="Straight Connector 7">
            <a:extLst>
              <a:ext uri="{FF2B5EF4-FFF2-40B4-BE49-F238E27FC236}">
                <a16:creationId xmlns="" xmlns:a16="http://schemas.microsoft.com/office/drawing/2014/main" id="{04E2F60A-ABB1-4051-2D0D-03DF8B94B1CF}"/>
              </a:ext>
            </a:extLst>
          </p:cNvPr>
          <p:cNvCxnSpPr>
            <a:cxnSpLocks/>
          </p:cNvCxnSpPr>
          <p:nvPr/>
        </p:nvCxnSpPr>
        <p:spPr>
          <a:xfrm flipV="1">
            <a:off x="6096000" y="1985336"/>
            <a:ext cx="0" cy="356456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 xmlns:a16="http://schemas.microsoft.com/office/drawing/2014/main" id="{D2369187-0439-10EC-B1B4-F00A16E4D725}"/>
              </a:ext>
            </a:extLst>
          </p:cNvPr>
          <p:cNvPicPr>
            <a:picLocks noChangeAspect="1"/>
          </p:cNvPicPr>
          <p:nvPr/>
        </p:nvPicPr>
        <p:blipFill rotWithShape="1">
          <a:blip r:embed="rId4"/>
          <a:srcRect l="51749" r="20" b="21482"/>
          <a:stretch/>
        </p:blipFill>
        <p:spPr>
          <a:xfrm>
            <a:off x="6967840" y="2047890"/>
            <a:ext cx="3853382" cy="1500566"/>
          </a:xfrm>
          <a:prstGeom prst="rect">
            <a:avLst/>
          </a:prstGeom>
        </p:spPr>
      </p:pic>
    </p:spTree>
    <p:extLst>
      <p:ext uri="{BB962C8B-B14F-4D97-AF65-F5344CB8AC3E}">
        <p14:creationId xmlns:p14="http://schemas.microsoft.com/office/powerpoint/2010/main" val="2417538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hidden="1"/>
          <p:cNvSpPr>
            <a:spLocks noGrp="1"/>
          </p:cNvSpPr>
          <p:nvPr>
            <p:ph type="title"/>
          </p:nvPr>
        </p:nvSpPr>
        <p:spPr>
          <a:xfrm>
            <a:off x="458723" y="466004"/>
            <a:ext cx="10036893" cy="988686"/>
          </a:xfrm>
        </p:spPr>
        <p:txBody>
          <a:bodyPr/>
          <a:lstStyle/>
          <a:p>
            <a:pPr rtl="0"/>
            <a:r>
              <a:rPr lang="de-DE" sz="2300" dirty="0"/>
              <a:t>Primärer Endpunkt: Klinische Remission in Woche 52</a:t>
            </a:r>
            <a:r>
              <a:rPr lang="en-US" sz="1600" dirty="0"/>
              <a:t/>
            </a:r>
            <a:br>
              <a:rPr lang="en-US" sz="1600" dirty="0"/>
            </a:br>
            <a:r>
              <a:rPr lang="de-DE" sz="1800" dirty="0">
                <a:solidFill>
                  <a:schemeClr val="tx1"/>
                </a:solidFill>
              </a:rPr>
              <a:t>Erhaltungsphase, </a:t>
            </a:r>
            <a:r>
              <a:rPr lang="de-DE" sz="1800" dirty="0" err="1">
                <a:solidFill>
                  <a:schemeClr val="tx1"/>
                </a:solidFill>
              </a:rPr>
              <a:t>mITT</a:t>
            </a:r>
            <a:r>
              <a:rPr lang="de-DE" sz="1800" dirty="0">
                <a:solidFill>
                  <a:schemeClr val="tx1"/>
                </a:solidFill>
              </a:rPr>
              <a:t>-Population – MIRI-Induktions-Responder, NRI (LUCENT-2)</a:t>
            </a:r>
          </a:p>
        </p:txBody>
      </p:sp>
      <p:sp>
        <p:nvSpPr>
          <p:cNvPr id="32" name="TextBox 31" hidden="1">
            <a:extLst>
              <a:ext uri="{FF2B5EF4-FFF2-40B4-BE49-F238E27FC236}">
                <a16:creationId xmlns="" xmlns:a16="http://schemas.microsoft.com/office/drawing/2014/main" id="{E15B4FC9-EE90-48D6-8CF7-3122FB98BF57}"/>
              </a:ext>
            </a:extLst>
          </p:cNvPr>
          <p:cNvSpPr txBox="1"/>
          <p:nvPr/>
        </p:nvSpPr>
        <p:spPr>
          <a:xfrm>
            <a:off x="8524030" y="1364517"/>
            <a:ext cx="3209246" cy="811367"/>
          </a:xfrm>
          <a:prstGeom prst="rect">
            <a:avLst/>
          </a:prstGeom>
          <a:solidFill>
            <a:schemeClr val="bg1">
              <a:lumMod val="85000"/>
            </a:schemeClr>
          </a:solidFill>
        </p:spPr>
        <p:txBody>
          <a:bodyPr wrap="square" lIns="36000" tIns="36000" rIns="36000" bIns="36000">
            <a:spAutoFit/>
          </a:bodyPr>
          <a:lstStyle/>
          <a:p>
            <a:pPr marL="0" marR="0" lvl="0" indent="0" algn="l" defTabSz="457200" rtl="0" eaLnBrk="1" fontAlgn="auto" latinLnBrk="0" hangingPunct="1">
              <a:lnSpc>
                <a:spcPct val="100000"/>
              </a:lnSpc>
              <a:spcBef>
                <a:spcPts val="0"/>
              </a:spcBef>
              <a:spcAft>
                <a:spcPts val="0"/>
              </a:spcAft>
              <a:buClr>
                <a:srgbClr val="D52B17"/>
              </a:buClr>
              <a:buSzTx/>
              <a:buFontTx/>
              <a:buNone/>
              <a:tabLst/>
              <a:defRPr/>
            </a:pPr>
            <a:r>
              <a:rPr kumimoji="0" lang="de-DE"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Klinische Remission: </a:t>
            </a: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a:r>
            <a:b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br>
            <a:r>
              <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SF = 0, oder SF = 1 mit einer Abnahme von ≥1 Punkt gegenüber Baseline; RB = 0; ES = 0 oder 1 (ohne Schleimhautvulnerabilität) </a:t>
            </a:r>
          </a:p>
        </p:txBody>
      </p:sp>
      <p:sp>
        <p:nvSpPr>
          <p:cNvPr id="54" name="TextBox 53" hidden="1">
            <a:extLst>
              <a:ext uri="{FF2B5EF4-FFF2-40B4-BE49-F238E27FC236}">
                <a16:creationId xmlns="" xmlns:a16="http://schemas.microsoft.com/office/drawing/2014/main" id="{C15FC7EB-6C86-471A-9223-077028B76DDB}"/>
              </a:ext>
            </a:extLst>
          </p:cNvPr>
          <p:cNvSpPr txBox="1"/>
          <p:nvPr/>
        </p:nvSpPr>
        <p:spPr>
          <a:xfrm>
            <a:off x="5995765" y="1515219"/>
            <a:ext cx="1884774" cy="28814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MIRI 200 mg </a:t>
            </a:r>
            <a:r>
              <a:rPr kumimoji="0" lang="de-DE" sz="1400" b="0" i="0" u="none" strike="noStrike" kern="1200" cap="none" spc="0" normalizeH="0" baseline="0" noProof="0" dirty="0" err="1">
                <a:ln>
                  <a:noFill/>
                </a:ln>
                <a:solidFill>
                  <a:srgbClr val="000000"/>
                </a:solidFill>
                <a:effectLst/>
                <a:uLnTx/>
                <a:uFillTx/>
                <a:latin typeface="Avenir Next LT Pro" panose="020B0504020202020204" pitchFamily="34" charset="0"/>
                <a:ea typeface="+mn-ea"/>
                <a:cs typeface="+mn-cs"/>
              </a:rPr>
              <a:t>s.c</a:t>
            </a:r>
            <a:r>
              <a:rPr kumimoji="0" lang="de-DE"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a:t>
            </a:r>
          </a:p>
        </p:txBody>
      </p:sp>
      <p:sp>
        <p:nvSpPr>
          <p:cNvPr id="52" name="TextBox 51" hidden="1">
            <a:extLst>
              <a:ext uri="{FF2B5EF4-FFF2-40B4-BE49-F238E27FC236}">
                <a16:creationId xmlns="" xmlns:a16="http://schemas.microsoft.com/office/drawing/2014/main" id="{1DF878F1-A84E-4779-92EF-155ECF84F504}"/>
              </a:ext>
            </a:extLst>
          </p:cNvPr>
          <p:cNvSpPr txBox="1"/>
          <p:nvPr/>
        </p:nvSpPr>
        <p:spPr>
          <a:xfrm>
            <a:off x="4790215" y="1515220"/>
            <a:ext cx="750774" cy="288148"/>
          </a:xfrm>
          <a:prstGeom prst="rect">
            <a:avLst/>
          </a:prstGeom>
          <a:no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PBO </a:t>
            </a:r>
            <a:r>
              <a:rPr kumimoji="0" lang="de-DE" sz="1400" b="0" i="0" u="none" strike="noStrike" kern="1200" cap="none" spc="0" normalizeH="0" baseline="0" noProof="0" dirty="0" err="1">
                <a:ln>
                  <a:noFill/>
                </a:ln>
                <a:solidFill>
                  <a:srgbClr val="000000"/>
                </a:solidFill>
                <a:effectLst/>
                <a:uLnTx/>
                <a:uFillTx/>
                <a:latin typeface="Avenir Next LT Pro" panose="020B0504020202020204" pitchFamily="34" charset="0"/>
                <a:ea typeface="+mn-ea"/>
                <a:cs typeface="+mn-cs"/>
              </a:rPr>
              <a:t>s.c</a:t>
            </a:r>
            <a:r>
              <a:rPr kumimoji="0" lang="de-DE"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a:t>
            </a:r>
          </a:p>
        </p:txBody>
      </p:sp>
      <p:sp>
        <p:nvSpPr>
          <p:cNvPr id="51" name="Rectangle 50" hidden="1">
            <a:extLst>
              <a:ext uri="{FF2B5EF4-FFF2-40B4-BE49-F238E27FC236}">
                <a16:creationId xmlns="" xmlns:a16="http://schemas.microsoft.com/office/drawing/2014/main" id="{9484E94B-59F4-4F47-B82D-901A3F2AF44C}"/>
              </a:ext>
            </a:extLst>
          </p:cNvPr>
          <p:cNvSpPr/>
          <p:nvPr/>
        </p:nvSpPr>
        <p:spPr>
          <a:xfrm>
            <a:off x="4637678" y="1605294"/>
            <a:ext cx="108000" cy="108000"/>
          </a:xfrm>
          <a:prstGeom prst="rect">
            <a:avLst/>
          </a:prstGeom>
          <a:pattFill prst="pct70">
            <a:fgClr>
              <a:srgbClr val="E6E6E6"/>
            </a:fgClr>
            <a:bgClr>
              <a:srgbClr val="F36A50"/>
            </a:bgClr>
          </a:patt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53" name="Rectangle 52" hidden="1">
            <a:extLst>
              <a:ext uri="{FF2B5EF4-FFF2-40B4-BE49-F238E27FC236}">
                <a16:creationId xmlns="" xmlns:a16="http://schemas.microsoft.com/office/drawing/2014/main" id="{8E0FF7A4-598F-48FE-B81D-109E92B34E48}"/>
              </a:ext>
            </a:extLst>
          </p:cNvPr>
          <p:cNvSpPr/>
          <p:nvPr/>
        </p:nvSpPr>
        <p:spPr>
          <a:xfrm>
            <a:off x="5843104" y="1605294"/>
            <a:ext cx="108000" cy="1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61" name="TextBox 60" hidden="1">
            <a:extLst>
              <a:ext uri="{FF2B5EF4-FFF2-40B4-BE49-F238E27FC236}">
                <a16:creationId xmlns="" xmlns:a16="http://schemas.microsoft.com/office/drawing/2014/main" id="{29F39523-872D-4563-AEBF-9A59A09B62C3}"/>
              </a:ext>
            </a:extLst>
          </p:cNvPr>
          <p:cNvSpPr txBox="1"/>
          <p:nvPr/>
        </p:nvSpPr>
        <p:spPr>
          <a:xfrm>
            <a:off x="3303947" y="2701657"/>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p&lt;0,001</a:t>
            </a:r>
          </a:p>
        </p:txBody>
      </p:sp>
      <p:sp>
        <p:nvSpPr>
          <p:cNvPr id="44" name="TextBox 43" hidden="1">
            <a:extLst>
              <a:ext uri="{FF2B5EF4-FFF2-40B4-BE49-F238E27FC236}">
                <a16:creationId xmlns="" xmlns:a16="http://schemas.microsoft.com/office/drawing/2014/main" id="{572426F4-A657-4D14-84FC-E2280042D568}"/>
              </a:ext>
            </a:extLst>
          </p:cNvPr>
          <p:cNvSpPr txBox="1"/>
          <p:nvPr/>
        </p:nvSpPr>
        <p:spPr>
          <a:xfrm>
            <a:off x="8721614" y="2816985"/>
            <a:ext cx="204122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 p&lt;0,001</a:t>
            </a:r>
          </a:p>
        </p:txBody>
      </p:sp>
      <p:sp>
        <p:nvSpPr>
          <p:cNvPr id="47" name="TextBox 46" hidden="1">
            <a:extLst>
              <a:ext uri="{FF2B5EF4-FFF2-40B4-BE49-F238E27FC236}">
                <a16:creationId xmlns="" xmlns:a16="http://schemas.microsoft.com/office/drawing/2014/main" id="{23860A1C-A16F-493A-BE5C-9E3D86C6670B}"/>
              </a:ext>
            </a:extLst>
          </p:cNvPr>
          <p:cNvSpPr txBox="1"/>
          <p:nvPr/>
        </p:nvSpPr>
        <p:spPr>
          <a:xfrm>
            <a:off x="3910055" y="3265910"/>
            <a:ext cx="7784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49,9 </a:t>
            </a:r>
          </a:p>
        </p:txBody>
      </p:sp>
      <p:sp>
        <p:nvSpPr>
          <p:cNvPr id="35" name="TextBox 34" hidden="1">
            <a:extLst>
              <a:ext uri="{FF2B5EF4-FFF2-40B4-BE49-F238E27FC236}">
                <a16:creationId xmlns="" xmlns:a16="http://schemas.microsoft.com/office/drawing/2014/main" id="{129C08D0-4FA5-4815-8294-59AA5F25410B}"/>
              </a:ext>
            </a:extLst>
          </p:cNvPr>
          <p:cNvSpPr txBox="1"/>
          <p:nvPr/>
        </p:nvSpPr>
        <p:spPr>
          <a:xfrm>
            <a:off x="9051925" y="3290643"/>
            <a:ext cx="144369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46,1 </a:t>
            </a:r>
          </a:p>
        </p:txBody>
      </p:sp>
      <p:sp>
        <p:nvSpPr>
          <p:cNvPr id="48" name="TextBox 47" hidden="1">
            <a:extLst>
              <a:ext uri="{FF2B5EF4-FFF2-40B4-BE49-F238E27FC236}">
                <a16:creationId xmlns="" xmlns:a16="http://schemas.microsoft.com/office/drawing/2014/main" id="{025C7EEA-B13B-471F-B1B8-2D565726938B}"/>
              </a:ext>
            </a:extLst>
          </p:cNvPr>
          <p:cNvSpPr txBox="1"/>
          <p:nvPr/>
        </p:nvSpPr>
        <p:spPr>
          <a:xfrm rot="16200000">
            <a:off x="4603065"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Ansprechrate (95 %-KI)</a:t>
            </a:r>
          </a:p>
        </p:txBody>
      </p:sp>
      <p:sp>
        <p:nvSpPr>
          <p:cNvPr id="49" name="TextBox 48" hidden="1">
            <a:extLst>
              <a:ext uri="{FF2B5EF4-FFF2-40B4-BE49-F238E27FC236}">
                <a16:creationId xmlns="" xmlns:a16="http://schemas.microsoft.com/office/drawing/2014/main" id="{BD56A19E-FB95-46D4-A365-EBA24CE94503}"/>
              </a:ext>
            </a:extLst>
          </p:cNvPr>
          <p:cNvSpPr txBox="1"/>
          <p:nvPr/>
        </p:nvSpPr>
        <p:spPr>
          <a:xfrm rot="16200000">
            <a:off x="-831404"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Ansprechrate (95 %-KI)</a:t>
            </a:r>
          </a:p>
        </p:txBody>
      </p:sp>
      <p:sp>
        <p:nvSpPr>
          <p:cNvPr id="34" name="TextBox 33" hidden="1">
            <a:extLst>
              <a:ext uri="{FF2B5EF4-FFF2-40B4-BE49-F238E27FC236}">
                <a16:creationId xmlns="" xmlns:a16="http://schemas.microsoft.com/office/drawing/2014/main" id="{16AA72FA-FFC5-47CF-977D-3F0E6E0A0614}"/>
              </a:ext>
            </a:extLst>
          </p:cNvPr>
          <p:cNvSpPr txBox="1"/>
          <p:nvPr/>
        </p:nvSpPr>
        <p:spPr>
          <a:xfrm>
            <a:off x="2944282" y="3909513"/>
            <a:ext cx="62392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25,1</a:t>
            </a:r>
          </a:p>
        </p:txBody>
      </p:sp>
      <p:sp>
        <p:nvSpPr>
          <p:cNvPr id="43" name="TextBox 42" hidden="1">
            <a:extLst>
              <a:ext uri="{FF2B5EF4-FFF2-40B4-BE49-F238E27FC236}">
                <a16:creationId xmlns="" xmlns:a16="http://schemas.microsoft.com/office/drawing/2014/main" id="{3EF8F527-DA0B-4EF6-A677-97FDACEA7F31}"/>
              </a:ext>
            </a:extLst>
          </p:cNvPr>
          <p:cNvSpPr txBox="1"/>
          <p:nvPr/>
        </p:nvSpPr>
        <p:spPr>
          <a:xfrm>
            <a:off x="8421915" y="4150974"/>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15,6</a:t>
            </a:r>
          </a:p>
        </p:txBody>
      </p:sp>
      <p:sp>
        <p:nvSpPr>
          <p:cNvPr id="8" name="Text Placeholder 5" hidden="1"/>
          <p:cNvSpPr txBox="1">
            <a:spLocks/>
          </p:cNvSpPr>
          <p:nvPr/>
        </p:nvSpPr>
        <p:spPr>
          <a:xfrm>
            <a:off x="609600" y="4748247"/>
            <a:ext cx="9817101" cy="60797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 name="Rectangle 1" hidden="1">
            <a:extLst>
              <a:ext uri="{FF2B5EF4-FFF2-40B4-BE49-F238E27FC236}">
                <a16:creationId xmlns="" xmlns:a16="http://schemas.microsoft.com/office/drawing/2014/main" id="{49D73440-4EC3-4464-8A3B-9DA37FC82CE8}"/>
              </a:ext>
            </a:extLst>
          </p:cNvPr>
          <p:cNvSpPr/>
          <p:nvPr/>
        </p:nvSpPr>
        <p:spPr>
          <a:xfrm>
            <a:off x="5961484" y="5067300"/>
            <a:ext cx="376927" cy="288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39" name="TextBox 38" hidden="1">
            <a:extLst>
              <a:ext uri="{FF2B5EF4-FFF2-40B4-BE49-F238E27FC236}">
                <a16:creationId xmlns="" xmlns:a16="http://schemas.microsoft.com/office/drawing/2014/main" id="{7C11809B-A6F8-49B8-B16D-A09BD152293B}"/>
              </a:ext>
            </a:extLst>
          </p:cNvPr>
          <p:cNvSpPr txBox="1"/>
          <p:nvPr/>
        </p:nvSpPr>
        <p:spPr>
          <a:xfrm>
            <a:off x="9488882" y="5618612"/>
            <a:ext cx="623929"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128</a:t>
            </a:r>
          </a:p>
        </p:txBody>
      </p:sp>
      <p:sp>
        <p:nvSpPr>
          <p:cNvPr id="38" name="TextBox 37" hidden="1">
            <a:extLst>
              <a:ext uri="{FF2B5EF4-FFF2-40B4-BE49-F238E27FC236}">
                <a16:creationId xmlns="" xmlns:a16="http://schemas.microsoft.com/office/drawing/2014/main" id="{804D96D8-E1B5-4994-8AA2-EBB66334609C}"/>
              </a:ext>
            </a:extLst>
          </p:cNvPr>
          <p:cNvSpPr txBox="1"/>
          <p:nvPr/>
        </p:nvSpPr>
        <p:spPr>
          <a:xfrm>
            <a:off x="8513308" y="5618612"/>
            <a:ext cx="508003"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64</a:t>
            </a:r>
          </a:p>
        </p:txBody>
      </p:sp>
      <p:sp>
        <p:nvSpPr>
          <p:cNvPr id="18" name="TextBox 17" hidden="1">
            <a:extLst>
              <a:ext uri="{FF2B5EF4-FFF2-40B4-BE49-F238E27FC236}">
                <a16:creationId xmlns="" xmlns:a16="http://schemas.microsoft.com/office/drawing/2014/main" id="{471059F0-DE3F-4363-B60A-A361E5A6742F}"/>
              </a:ext>
            </a:extLst>
          </p:cNvPr>
          <p:cNvSpPr txBox="1"/>
          <p:nvPr/>
        </p:nvSpPr>
        <p:spPr>
          <a:xfrm>
            <a:off x="4061758" y="5618612"/>
            <a:ext cx="623929"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365</a:t>
            </a:r>
          </a:p>
        </p:txBody>
      </p:sp>
      <p:sp>
        <p:nvSpPr>
          <p:cNvPr id="15" name="TextBox 14" hidden="1">
            <a:extLst>
              <a:ext uri="{FF2B5EF4-FFF2-40B4-BE49-F238E27FC236}">
                <a16:creationId xmlns="" xmlns:a16="http://schemas.microsoft.com/office/drawing/2014/main" id="{A3555721-CE8A-4E59-B07D-92330E45F799}"/>
              </a:ext>
            </a:extLst>
          </p:cNvPr>
          <p:cNvSpPr txBox="1"/>
          <p:nvPr/>
        </p:nvSpPr>
        <p:spPr>
          <a:xfrm>
            <a:off x="705620" y="5618612"/>
            <a:ext cx="508003"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N</a:t>
            </a:r>
          </a:p>
        </p:txBody>
      </p:sp>
      <p:sp>
        <p:nvSpPr>
          <p:cNvPr id="11" name="TextBox 10" hidden="1">
            <a:extLst>
              <a:ext uri="{FF2B5EF4-FFF2-40B4-BE49-F238E27FC236}">
                <a16:creationId xmlns="" xmlns:a16="http://schemas.microsoft.com/office/drawing/2014/main" id="{A4256914-91A4-46B1-B96E-6346BC9E5E1F}"/>
              </a:ext>
            </a:extLst>
          </p:cNvPr>
          <p:cNvSpPr txBox="1"/>
          <p:nvPr/>
        </p:nvSpPr>
        <p:spPr>
          <a:xfrm>
            <a:off x="2944282" y="5618612"/>
            <a:ext cx="623929"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179</a:t>
            </a:r>
          </a:p>
        </p:txBody>
      </p:sp>
      <p:sp>
        <p:nvSpPr>
          <p:cNvPr id="3" name="TextBox 2" hidden="1">
            <a:extLst>
              <a:ext uri="{FF2B5EF4-FFF2-40B4-BE49-F238E27FC236}">
                <a16:creationId xmlns="" xmlns:a16="http://schemas.microsoft.com/office/drawing/2014/main" id="{7D1ECF1A-886D-43F2-2F29-F66BC91287EF}"/>
              </a:ext>
            </a:extLst>
          </p:cNvPr>
          <p:cNvSpPr txBox="1"/>
          <p:nvPr/>
        </p:nvSpPr>
        <p:spPr>
          <a:xfrm rot="16200000">
            <a:off x="11258319" y="5887674"/>
            <a:ext cx="1600403" cy="257369"/>
          </a:xfrm>
          <a:prstGeom prst="rect">
            <a:avLst/>
          </a:prstGeom>
          <a:solidFill>
            <a:schemeClr val="bg1"/>
          </a:solid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Calibri" panose="020F0502020204030204" pitchFamily="34" charset="0"/>
                <a:cs typeface="+mn-cs"/>
              </a:rPr>
              <a:t>INT-LI-AT-0001</a:t>
            </a:r>
            <a:endPar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65" name="Text Placeholder 2" hidden="1">
            <a:extLst>
              <a:ext uri="{FF2B5EF4-FFF2-40B4-BE49-F238E27FC236}">
                <a16:creationId xmlns="" xmlns:a16="http://schemas.microsoft.com/office/drawing/2014/main" id="{E4B33732-791E-4BFA-BCB2-FDA91688E387}"/>
              </a:ext>
            </a:extLst>
          </p:cNvPr>
          <p:cNvSpPr txBox="1">
            <a:spLocks/>
          </p:cNvSpPr>
          <p:nvPr/>
        </p:nvSpPr>
        <p:spPr>
          <a:xfrm>
            <a:off x="403336" y="6206131"/>
            <a:ext cx="9618564" cy="453466"/>
          </a:xfrm>
          <a:prstGeom prst="rect">
            <a:avLst/>
          </a:prstGeom>
        </p:spPr>
        <p:txBody>
          <a:bodyPr vert="horz" lIns="91440" tIns="45720" rIns="91440" bIns="45720" rtlCol="0" anchor="b">
            <a:noAutofit/>
          </a:bodyPr>
          <a:lstStyle>
            <a:lvl1pPr marL="0" indent="0" algn="l" defTabSz="457200" rtl="0" eaLnBrk="1" latinLnBrk="0" hangingPunct="1">
              <a:spcBef>
                <a:spcPts val="0"/>
              </a:spcBef>
              <a:buClr>
                <a:schemeClr val="accent6"/>
              </a:buClr>
              <a:buFont typeface="Arial" panose="020B0604020202020204" pitchFamily="34" charset="0"/>
              <a:buNone/>
              <a:defRPr sz="1200" kern="1200">
                <a:solidFill>
                  <a:schemeClr val="tx1"/>
                </a:solidFill>
                <a:latin typeface="Arial Narrow" panose="020B0606020202030204" pitchFamily="34" charset="0"/>
                <a:ea typeface="+mn-ea"/>
                <a:cs typeface="DIN-Regular"/>
              </a:defRPr>
            </a:lvl1pPr>
            <a:lvl2pPr marL="457200" indent="0" algn="l" defTabSz="457200" rtl="0" eaLnBrk="1" latinLnBrk="0" hangingPunct="1">
              <a:spcBef>
                <a:spcPct val="20000"/>
              </a:spcBef>
              <a:buClr>
                <a:schemeClr val="accent6"/>
              </a:buClr>
              <a:buSzPct val="70000"/>
              <a:buFont typeface="Courier New" panose="02070309020205020404" pitchFamily="49" charset="0"/>
              <a:buNone/>
              <a:defRPr sz="1200" kern="1200">
                <a:solidFill>
                  <a:schemeClr val="tx1"/>
                </a:solidFill>
                <a:latin typeface="Arial Narrow" panose="020B0606020202030204" pitchFamily="34" charset="0"/>
                <a:ea typeface="+mn-ea"/>
                <a:cs typeface="DIN-Regular"/>
              </a:defRPr>
            </a:lvl2pPr>
            <a:lvl3pPr marL="914400" indent="0" algn="l" defTabSz="457200" rtl="0" eaLnBrk="1" latinLnBrk="0" hangingPunct="1">
              <a:spcBef>
                <a:spcPct val="20000"/>
              </a:spcBef>
              <a:buClr>
                <a:schemeClr val="accent6"/>
              </a:buClr>
              <a:buFont typeface="Arial" panose="020B0604020202020204" pitchFamily="34" charset="0"/>
              <a:buNone/>
              <a:defRPr sz="1200" kern="1200">
                <a:solidFill>
                  <a:schemeClr val="tx1"/>
                </a:solidFill>
                <a:latin typeface="Arial Narrow" panose="020B0606020202030204" pitchFamily="34" charset="0"/>
                <a:ea typeface="+mn-ea"/>
                <a:cs typeface="DIN-Regular"/>
              </a:defRPr>
            </a:lvl3pPr>
            <a:lvl4pPr marL="1371600" indent="0" algn="l" defTabSz="457200" rtl="0" eaLnBrk="1" latinLnBrk="0" hangingPunct="1">
              <a:spcBef>
                <a:spcPct val="20000"/>
              </a:spcBef>
              <a:buClr>
                <a:schemeClr val="accent6"/>
              </a:buClr>
              <a:buSzPct val="70000"/>
              <a:buFont typeface="Courier New" panose="02070309020205020404" pitchFamily="49" charset="0"/>
              <a:buNone/>
              <a:defRPr sz="1200" kern="1200">
                <a:solidFill>
                  <a:schemeClr val="tx1"/>
                </a:solidFill>
                <a:latin typeface="Arial Narrow" panose="020B0606020202030204" pitchFamily="34" charset="0"/>
                <a:ea typeface="+mn-ea"/>
                <a:cs typeface="DIN-Regular"/>
              </a:defRPr>
            </a:lvl4pPr>
            <a:lvl5pPr marL="1828800" indent="0" algn="l" defTabSz="457200" rtl="0" eaLnBrk="1" latinLnBrk="0" hangingPunct="1">
              <a:spcBef>
                <a:spcPct val="20000"/>
              </a:spcBef>
              <a:buClr>
                <a:schemeClr val="accent6"/>
              </a:buClr>
              <a:buFont typeface="Arial" panose="020B0604020202020204" pitchFamily="34" charset="0"/>
              <a:buNone/>
              <a:defRPr sz="1200" kern="1200">
                <a:solidFill>
                  <a:schemeClr val="tx1"/>
                </a:solidFill>
                <a:latin typeface="Arial Narrow" panose="020B0606020202030204" pitchFamily="34" charset="0"/>
                <a:ea typeface="+mn-ea"/>
                <a:cs typeface="DIN-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D52B17"/>
              </a:buClr>
              <a:buSzTx/>
              <a:buFont typeface="Arial" panose="020B0604020202020204" pitchFamily="34" charset="0"/>
              <a:buNone/>
              <a:tabLst/>
              <a:defRPr/>
            </a:pPr>
            <a:r>
              <a:rPr kumimoji="0" lang="de-DE" sz="900" i="0" u="none" strike="noStrike" kern="1200" cap="none" spc="0" normalizeH="0" baseline="30000" noProof="0" dirty="0" err="1">
                <a:ln>
                  <a:noFill/>
                </a:ln>
                <a:solidFill>
                  <a:srgbClr val="000000"/>
                </a:solidFill>
                <a:effectLst/>
                <a:uLnTx/>
                <a:uFillTx/>
                <a:latin typeface="+mj-lt"/>
                <a:ea typeface="+mn-ea"/>
              </a:rPr>
              <a:t>a</a:t>
            </a:r>
            <a:r>
              <a:rPr kumimoji="0" lang="de-DE" sz="900" i="0" u="none" strike="noStrike" kern="1200" cap="none" spc="0" normalizeH="0" baseline="0" noProof="0" dirty="0" err="1">
                <a:ln>
                  <a:noFill/>
                </a:ln>
                <a:solidFill>
                  <a:srgbClr val="000000"/>
                </a:solidFill>
                <a:effectLst/>
                <a:uLnTx/>
                <a:uFillTx/>
                <a:latin typeface="+mj-lt"/>
                <a:ea typeface="+mn-ea"/>
              </a:rPr>
              <a:t>Einschließlich</a:t>
            </a:r>
            <a:r>
              <a:rPr kumimoji="0" lang="de-DE" sz="900" i="0" u="none" strike="noStrike" kern="1200" cap="none" spc="0" normalizeH="0" baseline="0" noProof="0" dirty="0">
                <a:ln>
                  <a:noFill/>
                </a:ln>
                <a:solidFill>
                  <a:srgbClr val="000000"/>
                </a:solidFill>
                <a:effectLst/>
                <a:uLnTx/>
                <a:uFillTx/>
                <a:latin typeface="+mj-lt"/>
                <a:ea typeface="+mn-ea"/>
              </a:rPr>
              <a:t> Patienten mit </a:t>
            </a:r>
            <a:r>
              <a:rPr kumimoji="0" lang="de-DE" sz="900" i="0" u="none" strike="noStrike" kern="1200" cap="none" spc="0" normalizeH="0" baseline="0" noProof="0" dirty="0" err="1">
                <a:ln>
                  <a:noFill/>
                </a:ln>
                <a:solidFill>
                  <a:srgbClr val="000000"/>
                </a:solidFill>
                <a:effectLst/>
                <a:uLnTx/>
                <a:uFillTx/>
                <a:latin typeface="+mj-lt"/>
                <a:ea typeface="+mn-ea"/>
              </a:rPr>
              <a:t>Tofacitinib</a:t>
            </a:r>
            <a:r>
              <a:rPr kumimoji="0" lang="de-DE" sz="900" i="0" u="none" strike="noStrike" kern="1200" cap="none" spc="0" normalizeH="0" baseline="0" noProof="0" dirty="0">
                <a:ln>
                  <a:noFill/>
                </a:ln>
                <a:solidFill>
                  <a:srgbClr val="000000"/>
                </a:solidFill>
                <a:effectLst/>
                <a:uLnTx/>
                <a:uFillTx/>
                <a:latin typeface="+mj-lt"/>
                <a:ea typeface="+mn-ea"/>
              </a:rPr>
              <a:t>-Versagen. Einige wenige Patienten mit Biologika- oder </a:t>
            </a:r>
            <a:r>
              <a:rPr kumimoji="0" lang="de-DE" sz="900" i="0" u="none" strike="noStrike" kern="1200" cap="none" spc="0" normalizeH="0" baseline="0" noProof="0" dirty="0" err="1">
                <a:ln>
                  <a:noFill/>
                </a:ln>
                <a:solidFill>
                  <a:srgbClr val="000000"/>
                </a:solidFill>
                <a:effectLst/>
                <a:uLnTx/>
                <a:uFillTx/>
                <a:latin typeface="+mj-lt"/>
                <a:ea typeface="+mn-ea"/>
              </a:rPr>
              <a:t>Tofacitinib</a:t>
            </a:r>
            <a:r>
              <a:rPr kumimoji="0" lang="de-DE" sz="900" i="0" u="none" strike="noStrike" kern="1200" cap="none" spc="0" normalizeH="0" baseline="0" noProof="0" dirty="0">
                <a:ln>
                  <a:noFill/>
                </a:ln>
                <a:solidFill>
                  <a:srgbClr val="000000"/>
                </a:solidFill>
                <a:effectLst/>
                <a:uLnTx/>
                <a:uFillTx/>
                <a:latin typeface="+mj-lt"/>
                <a:ea typeface="+mn-ea"/>
              </a:rPr>
              <a:t>-Exposition, aber ohne formales Therapieversagen. ES=Endoskopischer </a:t>
            </a:r>
            <a:r>
              <a:rPr kumimoji="0" lang="de-DE" sz="900" i="0" u="none" strike="noStrike" kern="1200" cap="none" spc="0" normalizeH="0" baseline="0" noProof="0" dirty="0" err="1">
                <a:ln>
                  <a:noFill/>
                </a:ln>
                <a:solidFill>
                  <a:srgbClr val="000000"/>
                </a:solidFill>
                <a:effectLst/>
                <a:uLnTx/>
                <a:uFillTx/>
                <a:latin typeface="+mj-lt"/>
                <a:ea typeface="+mn-ea"/>
              </a:rPr>
              <a:t>Subscore</a:t>
            </a:r>
            <a:r>
              <a:rPr kumimoji="0" lang="de-DE" sz="900" i="0" u="none" strike="noStrike" kern="1200" cap="none" spc="0" normalizeH="0" baseline="0" noProof="0" dirty="0">
                <a:ln>
                  <a:noFill/>
                </a:ln>
                <a:solidFill>
                  <a:srgbClr val="000000"/>
                </a:solidFill>
                <a:effectLst/>
                <a:uLnTx/>
                <a:uFillTx/>
                <a:latin typeface="+mj-lt"/>
                <a:ea typeface="+mn-ea"/>
              </a:rPr>
              <a:t>; RB=</a:t>
            </a:r>
            <a:r>
              <a:rPr kumimoji="0" lang="de-DE" sz="900" i="0" u="none" strike="noStrike" kern="1200" cap="none" spc="0" normalizeH="0" baseline="0" noProof="0" dirty="0" err="1">
                <a:ln>
                  <a:noFill/>
                </a:ln>
                <a:solidFill>
                  <a:srgbClr val="000000"/>
                </a:solidFill>
                <a:effectLst/>
                <a:uLnTx/>
                <a:uFillTx/>
                <a:latin typeface="+mj-lt"/>
                <a:ea typeface="+mn-ea"/>
              </a:rPr>
              <a:t>Subscore</a:t>
            </a:r>
            <a:r>
              <a:rPr kumimoji="0" lang="de-DE" sz="900" i="0" u="none" strike="noStrike" kern="1200" cap="none" spc="0" normalizeH="0" baseline="0" noProof="0" dirty="0">
                <a:ln>
                  <a:noFill/>
                </a:ln>
                <a:solidFill>
                  <a:srgbClr val="000000"/>
                </a:solidFill>
                <a:effectLst/>
                <a:uLnTx/>
                <a:uFillTx/>
                <a:latin typeface="+mj-lt"/>
                <a:ea typeface="+mn-ea"/>
              </a:rPr>
              <a:t> für rektale Blutungen; SF=</a:t>
            </a:r>
            <a:r>
              <a:rPr kumimoji="0" lang="de-DE" sz="900" i="0" u="none" strike="noStrike" kern="1200" cap="none" spc="0" normalizeH="0" baseline="0" noProof="0" dirty="0" err="1">
                <a:ln>
                  <a:noFill/>
                </a:ln>
                <a:solidFill>
                  <a:srgbClr val="000000"/>
                </a:solidFill>
                <a:effectLst/>
                <a:uLnTx/>
                <a:uFillTx/>
                <a:latin typeface="+mj-lt"/>
                <a:ea typeface="+mn-ea"/>
              </a:rPr>
              <a:t>Subscore</a:t>
            </a:r>
            <a:r>
              <a:rPr kumimoji="0" lang="de-DE" sz="900" i="0" u="none" strike="noStrike" kern="1200" cap="none" spc="0" normalizeH="0" baseline="0" noProof="0" dirty="0">
                <a:ln>
                  <a:noFill/>
                </a:ln>
                <a:solidFill>
                  <a:srgbClr val="000000"/>
                </a:solidFill>
                <a:effectLst/>
                <a:uLnTx/>
                <a:uFillTx/>
                <a:latin typeface="+mj-lt"/>
                <a:ea typeface="+mn-ea"/>
              </a:rPr>
              <a:t> für die Stuhlfrequenz. Dubinsky M et al. Oral </a:t>
            </a:r>
            <a:r>
              <a:rPr kumimoji="0" lang="de-DE" sz="900" i="0" u="none" strike="noStrike" kern="1200" cap="none" spc="0" normalizeH="0" baseline="0" noProof="0" dirty="0" err="1">
                <a:ln>
                  <a:noFill/>
                </a:ln>
                <a:solidFill>
                  <a:srgbClr val="000000"/>
                </a:solidFill>
                <a:effectLst/>
                <a:uLnTx/>
                <a:uFillTx/>
                <a:latin typeface="+mj-lt"/>
                <a:ea typeface="+mn-ea"/>
              </a:rPr>
              <a:t>Presentation</a:t>
            </a:r>
            <a:r>
              <a:rPr kumimoji="0" lang="de-DE" sz="900" i="0" u="none" strike="noStrike" kern="1200" cap="none" spc="0" normalizeH="0" baseline="0" noProof="0" dirty="0">
                <a:ln>
                  <a:noFill/>
                </a:ln>
                <a:solidFill>
                  <a:srgbClr val="000000"/>
                </a:solidFill>
                <a:effectLst/>
                <a:uLnTx/>
                <a:uFillTx/>
                <a:latin typeface="+mj-lt"/>
                <a:ea typeface="+mn-ea"/>
              </a:rPr>
              <a:t> at Digestive Disease Week 2022. Data on File bei Eli Lilly and Company.</a:t>
            </a:r>
          </a:p>
        </p:txBody>
      </p:sp>
      <p:graphicFrame>
        <p:nvGraphicFramePr>
          <p:cNvPr id="4" name="Content Placeholder 6" hidden="1">
            <a:extLst>
              <a:ext uri="{FF2B5EF4-FFF2-40B4-BE49-F238E27FC236}">
                <a16:creationId xmlns="" xmlns:a16="http://schemas.microsoft.com/office/drawing/2014/main" id="{B45FB917-CE2B-B2C7-706F-0388E79355BF}"/>
              </a:ext>
            </a:extLst>
          </p:cNvPr>
          <p:cNvGraphicFramePr>
            <a:graphicFrameLocks/>
          </p:cNvGraphicFramePr>
          <p:nvPr>
            <p:extLst>
              <p:ext uri="{D42A27DB-BD31-4B8C-83A1-F6EECF244321}">
                <p14:modId xmlns:p14="http://schemas.microsoft.com/office/powerpoint/2010/main" val="1217489185"/>
              </p:ext>
            </p:extLst>
          </p:nvPr>
        </p:nvGraphicFramePr>
        <p:xfrm>
          <a:off x="5961484" y="1859513"/>
          <a:ext cx="5742728" cy="36748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6" hidden="1">
            <a:extLst>
              <a:ext uri="{FF2B5EF4-FFF2-40B4-BE49-F238E27FC236}">
                <a16:creationId xmlns="" xmlns:a16="http://schemas.microsoft.com/office/drawing/2014/main" id="{03E355E3-037E-B28A-E9F5-25F44508826A}"/>
              </a:ext>
            </a:extLst>
          </p:cNvPr>
          <p:cNvGraphicFramePr>
            <a:graphicFrameLocks/>
          </p:cNvGraphicFramePr>
          <p:nvPr>
            <p:extLst>
              <p:ext uri="{D42A27DB-BD31-4B8C-83A1-F6EECF244321}">
                <p14:modId xmlns:p14="http://schemas.microsoft.com/office/powerpoint/2010/main" val="1071441352"/>
              </p:ext>
            </p:extLst>
          </p:nvPr>
        </p:nvGraphicFramePr>
        <p:xfrm>
          <a:off x="487242" y="1859513"/>
          <a:ext cx="5742728" cy="364991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hidden="1">
            <a:extLst>
              <a:ext uri="{FF2B5EF4-FFF2-40B4-BE49-F238E27FC236}">
                <a16:creationId xmlns="" xmlns:a16="http://schemas.microsoft.com/office/drawing/2014/main" id="{29DDC3AD-CD47-4A14-B96F-C70BB1C9A7BB}"/>
              </a:ext>
            </a:extLst>
          </p:cNvPr>
          <p:cNvCxnSpPr>
            <a:cxnSpLocks/>
          </p:cNvCxnSpPr>
          <p:nvPr/>
        </p:nvCxnSpPr>
        <p:spPr>
          <a:xfrm>
            <a:off x="705619" y="5595434"/>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hidden="1">
            <a:extLst>
              <a:ext uri="{FF2B5EF4-FFF2-40B4-BE49-F238E27FC236}">
                <a16:creationId xmlns="" xmlns:a16="http://schemas.microsoft.com/office/drawing/2014/main" id="{ACC8FF54-1880-4D78-9416-B3F29420C160}"/>
              </a:ext>
            </a:extLst>
          </p:cNvPr>
          <p:cNvCxnSpPr>
            <a:cxnSpLocks/>
          </p:cNvCxnSpPr>
          <p:nvPr/>
        </p:nvCxnSpPr>
        <p:spPr>
          <a:xfrm>
            <a:off x="705619" y="5928138"/>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hidden="1">
            <a:extLst>
              <a:ext uri="{FF2B5EF4-FFF2-40B4-BE49-F238E27FC236}">
                <a16:creationId xmlns="" xmlns:a16="http://schemas.microsoft.com/office/drawing/2014/main" id="{2A3A4813-68F6-42C5-998F-27F630691E28}"/>
              </a:ext>
            </a:extLst>
          </p:cNvPr>
          <p:cNvCxnSpPr>
            <a:cxnSpLocks/>
          </p:cNvCxnSpPr>
          <p:nvPr/>
        </p:nvCxnSpPr>
        <p:spPr>
          <a:xfrm>
            <a:off x="8749502" y="3112298"/>
            <a:ext cx="97485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hidden="1">
            <a:extLst>
              <a:ext uri="{FF2B5EF4-FFF2-40B4-BE49-F238E27FC236}">
                <a16:creationId xmlns="" xmlns:a16="http://schemas.microsoft.com/office/drawing/2014/main" id="{E68A0EFE-E6FA-454B-8500-5EC926449112}"/>
              </a:ext>
            </a:extLst>
          </p:cNvPr>
          <p:cNvCxnSpPr>
            <a:cxnSpLocks/>
          </p:cNvCxnSpPr>
          <p:nvPr/>
        </p:nvCxnSpPr>
        <p:spPr>
          <a:xfrm flipV="1">
            <a:off x="8749502" y="3112298"/>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hidden="1">
            <a:extLst>
              <a:ext uri="{FF2B5EF4-FFF2-40B4-BE49-F238E27FC236}">
                <a16:creationId xmlns="" xmlns:a16="http://schemas.microsoft.com/office/drawing/2014/main" id="{7FF030EE-0396-4813-87F3-0D2AABD8833D}"/>
              </a:ext>
            </a:extLst>
          </p:cNvPr>
          <p:cNvCxnSpPr>
            <a:cxnSpLocks/>
          </p:cNvCxnSpPr>
          <p:nvPr/>
        </p:nvCxnSpPr>
        <p:spPr>
          <a:xfrm flipV="1">
            <a:off x="9724356" y="3112298"/>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hidden="1">
            <a:extLst>
              <a:ext uri="{FF2B5EF4-FFF2-40B4-BE49-F238E27FC236}">
                <a16:creationId xmlns="" xmlns:a16="http://schemas.microsoft.com/office/drawing/2014/main" id="{B001B324-0CCB-4F59-B13C-29AEE12E5BFD}"/>
              </a:ext>
            </a:extLst>
          </p:cNvPr>
          <p:cNvCxnSpPr>
            <a:cxnSpLocks/>
          </p:cNvCxnSpPr>
          <p:nvPr/>
        </p:nvCxnSpPr>
        <p:spPr>
          <a:xfrm>
            <a:off x="3274922" y="2996970"/>
            <a:ext cx="9610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hidden="1">
            <a:extLst>
              <a:ext uri="{FF2B5EF4-FFF2-40B4-BE49-F238E27FC236}">
                <a16:creationId xmlns="" xmlns:a16="http://schemas.microsoft.com/office/drawing/2014/main" id="{583A3899-E9C7-41AA-AA59-CAF317BE0732}"/>
              </a:ext>
            </a:extLst>
          </p:cNvPr>
          <p:cNvCxnSpPr>
            <a:cxnSpLocks/>
          </p:cNvCxnSpPr>
          <p:nvPr/>
        </p:nvCxnSpPr>
        <p:spPr>
          <a:xfrm flipV="1">
            <a:off x="3274922" y="2996970"/>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hidden="1">
            <a:extLst>
              <a:ext uri="{FF2B5EF4-FFF2-40B4-BE49-F238E27FC236}">
                <a16:creationId xmlns="" xmlns:a16="http://schemas.microsoft.com/office/drawing/2014/main" id="{979FAFB6-51EA-4AEC-8190-0D75B0785AF2}"/>
              </a:ext>
            </a:extLst>
          </p:cNvPr>
          <p:cNvCxnSpPr>
            <a:cxnSpLocks/>
          </p:cNvCxnSpPr>
          <p:nvPr/>
        </p:nvCxnSpPr>
        <p:spPr>
          <a:xfrm flipV="1">
            <a:off x="4235976" y="2996970"/>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6661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5CA6BF21-29D9-40DA-BCE1-9F1141625714}"/>
              </a:ext>
            </a:extLst>
          </p:cNvPr>
          <p:cNvSpPr txBox="1"/>
          <p:nvPr/>
        </p:nvSpPr>
        <p:spPr>
          <a:xfrm>
            <a:off x="9444943" y="281338"/>
            <a:ext cx="2747058" cy="369332"/>
          </a:xfrm>
          <a:prstGeom prst="rect">
            <a:avLst/>
          </a:prstGeom>
          <a:noFill/>
        </p:spPr>
        <p:txBody>
          <a:bodyPr wrap="square">
            <a:spAutoFit/>
          </a:bodyPr>
          <a:lstStyle/>
          <a:p>
            <a:pPr algn="r"/>
            <a:r>
              <a:rPr lang="en-CA" dirty="0">
                <a:solidFill>
                  <a:schemeClr val="bg1"/>
                </a:solidFill>
              </a:rPr>
              <a:t>MAINTENANCE STUDY</a:t>
            </a:r>
            <a:endParaRPr lang="en-US" dirty="0">
              <a:solidFill>
                <a:schemeClr val="bg1"/>
              </a:solidFill>
            </a:endParaRPr>
          </a:p>
        </p:txBody>
      </p:sp>
      <p:sp>
        <p:nvSpPr>
          <p:cNvPr id="30" name="Title 9">
            <a:extLst>
              <a:ext uri="{FF2B5EF4-FFF2-40B4-BE49-F238E27FC236}">
                <a16:creationId xmlns="" xmlns:a16="http://schemas.microsoft.com/office/drawing/2014/main" id="{7897AF7D-1706-37F7-1BA5-B1049E793F61}"/>
              </a:ext>
            </a:extLst>
          </p:cNvPr>
          <p:cNvSpPr txBox="1">
            <a:spLocks/>
          </p:cNvSpPr>
          <p:nvPr/>
        </p:nvSpPr>
        <p:spPr>
          <a:xfrm>
            <a:off x="484632" y="427904"/>
            <a:ext cx="7543800" cy="219796"/>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400" b="1" i="0" kern="1200" cap="none" normalizeH="0" baseline="0">
                <a:solidFill>
                  <a:schemeClr val="tx2"/>
                </a:solidFill>
                <a:latin typeface="+mj-lt"/>
                <a:ea typeface="+mj-ea"/>
                <a:cs typeface="Arial" panose="020B0604020202020204" pitchFamily="34" charset="0"/>
              </a:defRPr>
            </a:lvl1pPr>
          </a:lstStyle>
          <a:p>
            <a:pPr>
              <a:lnSpc>
                <a:spcPct val="100000"/>
              </a:lnSpc>
            </a:pPr>
            <a:r>
              <a:rPr lang="en-US" sz="1200" dirty="0">
                <a:solidFill>
                  <a:schemeClr val="tx1"/>
                </a:solidFill>
              </a:rPr>
              <a:t>Among patients who achieved clinical remission with </a:t>
            </a:r>
            <a:r>
              <a:rPr lang="en-US" sz="1200" dirty="0" err="1">
                <a:solidFill>
                  <a:schemeClr val="tx1"/>
                </a:solidFill>
              </a:rPr>
              <a:t>Omvoh</a:t>
            </a:r>
            <a:r>
              <a:rPr lang="en-US" sz="1200" dirty="0">
                <a:solidFill>
                  <a:schemeClr val="tx1"/>
                </a:solidFill>
              </a:rPr>
              <a:t> at Week 12 in LUCENT-1</a:t>
            </a:r>
            <a:endParaRPr lang="en-US" sz="1200" dirty="0"/>
          </a:p>
        </p:txBody>
      </p:sp>
      <p:sp>
        <p:nvSpPr>
          <p:cNvPr id="10" name="Title 9">
            <a:extLst>
              <a:ext uri="{FF2B5EF4-FFF2-40B4-BE49-F238E27FC236}">
                <a16:creationId xmlns="" xmlns:a16="http://schemas.microsoft.com/office/drawing/2014/main" id="{4FC5DAD7-758A-7247-8B08-E8BDDB6510A0}"/>
              </a:ext>
            </a:extLst>
          </p:cNvPr>
          <p:cNvSpPr>
            <a:spLocks noGrp="1"/>
          </p:cNvSpPr>
          <p:nvPr>
            <p:ph type="title"/>
          </p:nvPr>
        </p:nvSpPr>
        <p:spPr>
          <a:xfrm>
            <a:off x="458724" y="672469"/>
            <a:ext cx="7543800" cy="988686"/>
          </a:xfrm>
        </p:spPr>
        <p:txBody>
          <a:bodyPr/>
          <a:lstStyle/>
          <a:p>
            <a:r>
              <a:rPr lang="en-US" dirty="0" err="1"/>
              <a:t>Omvoh</a:t>
            </a:r>
            <a:r>
              <a:rPr lang="en-US" dirty="0"/>
              <a:t> demonstrated durable clinical remission at Week 52</a:t>
            </a:r>
            <a:r>
              <a:rPr lang="en-US" baseline="30000" dirty="0"/>
              <a:t>1</a:t>
            </a:r>
            <a:endParaRPr lang="en-US" dirty="0"/>
          </a:p>
        </p:txBody>
      </p:sp>
      <p:sp>
        <p:nvSpPr>
          <p:cNvPr id="13" name="Text Placeholder 12">
            <a:extLst>
              <a:ext uri="{FF2B5EF4-FFF2-40B4-BE49-F238E27FC236}">
                <a16:creationId xmlns="" xmlns:a16="http://schemas.microsoft.com/office/drawing/2014/main" id="{E5A4AD1A-0A31-9F7F-A09D-05B4DAD0CED8}"/>
              </a:ext>
            </a:extLst>
          </p:cNvPr>
          <p:cNvSpPr>
            <a:spLocks noGrp="1"/>
          </p:cNvSpPr>
          <p:nvPr>
            <p:ph type="body" sz="quarter" idx="4294967295"/>
          </p:nvPr>
        </p:nvSpPr>
        <p:spPr>
          <a:xfrm>
            <a:off x="457200" y="1419225"/>
            <a:ext cx="10125075" cy="244475"/>
          </a:xfrm>
        </p:spPr>
        <p:txBody>
          <a:bodyPr/>
          <a:lstStyle/>
          <a:p>
            <a:r>
              <a:rPr lang="en-US" dirty="0"/>
              <a:t>64% of patients maintained clinical remission through 1 year of continuous treatment with Omvoh</a:t>
            </a:r>
            <a:r>
              <a:rPr lang="en-US" baseline="30000" dirty="0"/>
              <a:t>1</a:t>
            </a:r>
          </a:p>
        </p:txBody>
      </p:sp>
      <p:sp>
        <p:nvSpPr>
          <p:cNvPr id="7" name="TextBox 6">
            <a:extLst>
              <a:ext uri="{FF2B5EF4-FFF2-40B4-BE49-F238E27FC236}">
                <a16:creationId xmlns="" xmlns:a16="http://schemas.microsoft.com/office/drawing/2014/main" id="{92529A29-F4EC-E731-5375-1C49FAF8C2F9}"/>
              </a:ext>
            </a:extLst>
          </p:cNvPr>
          <p:cNvSpPr txBox="1"/>
          <p:nvPr/>
        </p:nvSpPr>
        <p:spPr>
          <a:xfrm>
            <a:off x="3460913" y="1952454"/>
            <a:ext cx="5728716" cy="307777"/>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1"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tx1"/>
                </a:solidFill>
              </a:rPr>
              <a:t>Maintenance of Clinical </a:t>
            </a:r>
            <a:r>
              <a:rPr lang="en-US" dirty="0" err="1">
                <a:solidFill>
                  <a:schemeClr val="tx1"/>
                </a:solidFill>
              </a:rPr>
              <a:t>Remission</a:t>
            </a:r>
            <a:r>
              <a:rPr lang="en-US" baseline="30000" dirty="0" err="1">
                <a:solidFill>
                  <a:schemeClr val="tx1"/>
                </a:solidFill>
              </a:rPr>
              <a:t>a</a:t>
            </a:r>
            <a:r>
              <a:rPr lang="en-US" dirty="0">
                <a:solidFill>
                  <a:schemeClr val="tx1"/>
                </a:solidFill>
              </a:rPr>
              <a:t> at Week 52</a:t>
            </a:r>
            <a:r>
              <a:rPr lang="en-US" baseline="30000" dirty="0">
                <a:solidFill>
                  <a:schemeClr val="tx1"/>
                </a:solidFill>
              </a:rPr>
              <a:t>1</a:t>
            </a:r>
          </a:p>
        </p:txBody>
      </p:sp>
      <p:sp>
        <p:nvSpPr>
          <p:cNvPr id="16" name="TextBox 15">
            <a:extLst>
              <a:ext uri="{FF2B5EF4-FFF2-40B4-BE49-F238E27FC236}">
                <a16:creationId xmlns="" xmlns:a16="http://schemas.microsoft.com/office/drawing/2014/main" id="{63856800-54B7-DA9A-0D05-60AE5D4A9EA7}"/>
              </a:ext>
            </a:extLst>
          </p:cNvPr>
          <p:cNvSpPr txBox="1"/>
          <p:nvPr/>
        </p:nvSpPr>
        <p:spPr>
          <a:xfrm>
            <a:off x="501227" y="5961680"/>
            <a:ext cx="2054988" cy="230380"/>
          </a:xfrm>
          <a:prstGeom prst="rect">
            <a:avLst/>
          </a:prstGeom>
          <a:noFill/>
        </p:spPr>
        <p:txBody>
          <a:bodyPr wrap="square" lIns="0" tIns="0" rIns="0" bIns="0" rtlCol="0">
            <a:noAutofit/>
          </a:bodyPr>
          <a:lstStyle/>
          <a:p>
            <a:pPr algn="l"/>
            <a:r>
              <a:rPr lang="en-US" sz="1200"/>
              <a:t>See study design on slide 19.</a:t>
            </a:r>
          </a:p>
        </p:txBody>
      </p:sp>
      <p:sp>
        <p:nvSpPr>
          <p:cNvPr id="2" name="TextBox 1">
            <a:extLst>
              <a:ext uri="{FF2B5EF4-FFF2-40B4-BE49-F238E27FC236}">
                <a16:creationId xmlns="" xmlns:a16="http://schemas.microsoft.com/office/drawing/2014/main" id="{80A11FFC-04A5-7D42-AC95-B7667961CE3B}"/>
              </a:ext>
            </a:extLst>
          </p:cNvPr>
          <p:cNvSpPr txBox="1"/>
          <p:nvPr/>
        </p:nvSpPr>
        <p:spPr>
          <a:xfrm>
            <a:off x="458724" y="6127155"/>
            <a:ext cx="9362072" cy="520700"/>
          </a:xfrm>
          <a:prstGeom prst="rect">
            <a:avLst/>
          </a:prstGeom>
          <a:noFill/>
        </p:spPr>
        <p:txBody>
          <a:bodyPr wrap="square" lIns="0" tIns="0" rIns="0" bIns="0" rtlCol="0" anchor="b">
            <a:noAutofit/>
          </a:bodyPr>
          <a:lstStyle/>
          <a:p>
            <a:r>
              <a:rPr lang="en-US" sz="900" baseline="30000" dirty="0"/>
              <a:t>a</a:t>
            </a:r>
            <a:r>
              <a:rPr lang="en-US" sz="900" dirty="0"/>
              <a:t>Clinical remission was defined as SF=0 or 1 with a ≥1-point decrease from baseline, and RB=0, and ES=0 or 1 (excluding friability).</a:t>
            </a:r>
            <a:r>
              <a:rPr lang="en-US" sz="900" i="0" u="none" strike="noStrike" baseline="30000" dirty="0"/>
              <a:t>1</a:t>
            </a:r>
            <a:r>
              <a:rPr lang="en-US" sz="900" i="0" u="none" strike="noStrike" baseline="0" dirty="0"/>
              <a:t> </a:t>
            </a:r>
          </a:p>
          <a:p>
            <a:pPr marL="44450"/>
            <a:r>
              <a:rPr lang="en-US" sz="900" dirty="0"/>
              <a:t>Bio-failed=biologic-failed; bio-naive=biologic-naive; </a:t>
            </a:r>
            <a:r>
              <a:rPr lang="en-CA" sz="900" i="0" u="none" strike="noStrike" baseline="0" dirty="0"/>
              <a:t>ES</a:t>
            </a:r>
            <a:r>
              <a:rPr lang="en-CA" sz="900" dirty="0"/>
              <a:t>=</a:t>
            </a:r>
            <a:r>
              <a:rPr lang="en-CA" sz="900" i="0" u="none" strike="noStrike" baseline="0" dirty="0"/>
              <a:t>endoscopic </a:t>
            </a:r>
            <a:r>
              <a:rPr lang="en-CA" sz="900" i="0" u="none" strike="noStrike" baseline="0" dirty="0" err="1"/>
              <a:t>subscore</a:t>
            </a:r>
            <a:r>
              <a:rPr lang="en-CA" sz="900" i="0" u="none" strike="noStrike" baseline="0" dirty="0"/>
              <a:t>; Q4W</a:t>
            </a:r>
            <a:r>
              <a:rPr lang="en-CA" sz="900" dirty="0"/>
              <a:t>=</a:t>
            </a:r>
            <a:r>
              <a:rPr lang="en-CA" sz="900" i="0" u="none" strike="noStrike" baseline="0" dirty="0"/>
              <a:t>every 4 weeks; RB</a:t>
            </a:r>
            <a:r>
              <a:rPr lang="en-CA" sz="900" dirty="0"/>
              <a:t>=</a:t>
            </a:r>
            <a:r>
              <a:rPr lang="en-CA" sz="900" i="0" u="none" strike="noStrike" baseline="0" dirty="0"/>
              <a:t>rectal bleeding </a:t>
            </a:r>
            <a:r>
              <a:rPr lang="en-CA" sz="900" i="0" u="none" strike="noStrike" baseline="0" dirty="0" err="1"/>
              <a:t>subscore</a:t>
            </a:r>
            <a:r>
              <a:rPr lang="en-CA" sz="900" i="0" u="none" strike="noStrike" baseline="0" dirty="0"/>
              <a:t>; </a:t>
            </a:r>
            <a:br>
              <a:rPr lang="en-CA" sz="900" i="0" u="none" strike="noStrike" baseline="0" dirty="0"/>
            </a:br>
            <a:r>
              <a:rPr lang="en-CA" sz="900" i="0" u="none" strike="noStrike" baseline="0" dirty="0"/>
              <a:t>SC</a:t>
            </a:r>
            <a:r>
              <a:rPr lang="en-CA" sz="900" dirty="0"/>
              <a:t>=</a:t>
            </a:r>
            <a:r>
              <a:rPr lang="en-CA" sz="900" i="0" u="none" strike="noStrike" baseline="0" dirty="0"/>
              <a:t>subcutaneous; SF</a:t>
            </a:r>
            <a:r>
              <a:rPr lang="en-CA" sz="900" dirty="0"/>
              <a:t>=</a:t>
            </a:r>
            <a:r>
              <a:rPr lang="en-CA" sz="900" i="0" u="none" strike="noStrike" baseline="0" dirty="0"/>
              <a:t>stool frequency </a:t>
            </a:r>
            <a:r>
              <a:rPr lang="en-CA" sz="900" i="0" u="none" strike="noStrike" baseline="0" dirty="0" err="1"/>
              <a:t>subscore</a:t>
            </a:r>
            <a:r>
              <a:rPr lang="en-CA" sz="900" i="0" u="none" strike="noStrike" baseline="0" dirty="0"/>
              <a:t>. </a:t>
            </a:r>
            <a:endParaRPr lang="en-CA" sz="900" dirty="0"/>
          </a:p>
        </p:txBody>
      </p:sp>
      <p:pic>
        <p:nvPicPr>
          <p:cNvPr id="12" name="Content Placeholder 11" descr="Chart&#10;&#10;Description automatically generated" hidden="1">
            <a:extLst>
              <a:ext uri="{FF2B5EF4-FFF2-40B4-BE49-F238E27FC236}">
                <a16:creationId xmlns="" xmlns:a16="http://schemas.microsoft.com/office/drawing/2014/main" id="{2D84C733-680E-494E-8ADD-6EC2C4B1554F}"/>
              </a:ext>
            </a:extLst>
          </p:cNvPr>
          <p:cNvPicPr>
            <a:picLocks noGrp="1" noChangeAspect="1"/>
          </p:cNvPicPr>
          <p:nvPr>
            <p:ph idx="4294967295"/>
          </p:nvPr>
        </p:nvPicPr>
        <p:blipFill>
          <a:blip r:embed="rId3"/>
          <a:stretch>
            <a:fillRect/>
          </a:stretch>
        </p:blipFill>
        <p:spPr>
          <a:xfrm>
            <a:off x="0" y="2233613"/>
            <a:ext cx="4838700" cy="3200400"/>
          </a:xfrm>
        </p:spPr>
      </p:pic>
      <p:pic>
        <p:nvPicPr>
          <p:cNvPr id="14" name="Picture 13">
            <a:extLst>
              <a:ext uri="{FF2B5EF4-FFF2-40B4-BE49-F238E27FC236}">
                <a16:creationId xmlns="" xmlns:a16="http://schemas.microsoft.com/office/drawing/2014/main" id="{FB7DD4F4-85D4-9166-DC2B-06FE45C29F9D}"/>
              </a:ext>
            </a:extLst>
          </p:cNvPr>
          <p:cNvPicPr>
            <a:picLocks noChangeAspect="1"/>
          </p:cNvPicPr>
          <p:nvPr/>
        </p:nvPicPr>
        <p:blipFill>
          <a:blip r:embed="rId4"/>
          <a:srcRect/>
          <a:stretch/>
        </p:blipFill>
        <p:spPr>
          <a:xfrm>
            <a:off x="2713270" y="1947975"/>
            <a:ext cx="7066032" cy="4015667"/>
          </a:xfrm>
          <a:prstGeom prst="rect">
            <a:avLst/>
          </a:prstGeom>
        </p:spPr>
      </p:pic>
    </p:spTree>
    <p:extLst>
      <p:ext uri="{BB962C8B-B14F-4D97-AF65-F5344CB8AC3E}">
        <p14:creationId xmlns:p14="http://schemas.microsoft.com/office/powerpoint/2010/main" val="3873294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9">
            <a:extLst>
              <a:ext uri="{FF2B5EF4-FFF2-40B4-BE49-F238E27FC236}">
                <a16:creationId xmlns="" xmlns:a16="http://schemas.microsoft.com/office/drawing/2014/main" id="{CD03D0B6-8033-083F-0DB9-C5AA2A265907}"/>
              </a:ext>
            </a:extLst>
          </p:cNvPr>
          <p:cNvSpPr txBox="1">
            <a:spLocks/>
          </p:cNvSpPr>
          <p:nvPr/>
        </p:nvSpPr>
        <p:spPr>
          <a:xfrm>
            <a:off x="484632" y="427904"/>
            <a:ext cx="7543800" cy="219796"/>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400" b="1" i="0" kern="1200" cap="none" normalizeH="0" baseline="0">
                <a:solidFill>
                  <a:schemeClr val="tx2"/>
                </a:solidFill>
                <a:latin typeface="+mj-lt"/>
                <a:ea typeface="+mj-ea"/>
                <a:cs typeface="Arial" panose="020B0604020202020204" pitchFamily="34" charset="0"/>
              </a:defRPr>
            </a:lvl1pPr>
          </a:lstStyle>
          <a:p>
            <a:pPr>
              <a:lnSpc>
                <a:spcPct val="100000"/>
              </a:lnSpc>
            </a:pPr>
            <a:r>
              <a:rPr lang="en-GB" sz="1200" dirty="0">
                <a:solidFill>
                  <a:schemeClr val="tx1"/>
                </a:solidFill>
              </a:rPr>
              <a:t>Among patients who achieved clinical remission with </a:t>
            </a:r>
            <a:r>
              <a:rPr lang="en-GB" sz="1200" dirty="0" err="1">
                <a:solidFill>
                  <a:schemeClr val="tx1"/>
                </a:solidFill>
              </a:rPr>
              <a:t>Omvoh</a:t>
            </a:r>
            <a:r>
              <a:rPr lang="en-GB" sz="1200" dirty="0">
                <a:solidFill>
                  <a:schemeClr val="tx1"/>
                </a:solidFill>
              </a:rPr>
              <a:t> at Week 12 in LUCENT-1</a:t>
            </a:r>
          </a:p>
        </p:txBody>
      </p:sp>
      <p:sp>
        <p:nvSpPr>
          <p:cNvPr id="36" name="Title 1">
            <a:extLst>
              <a:ext uri="{FF2B5EF4-FFF2-40B4-BE49-F238E27FC236}">
                <a16:creationId xmlns="" xmlns:a16="http://schemas.microsoft.com/office/drawing/2014/main" id="{B4ADB7F4-3D83-5C4E-1D92-10BAED3B45A2}"/>
              </a:ext>
            </a:extLst>
          </p:cNvPr>
          <p:cNvSpPr>
            <a:spLocks noGrp="1"/>
          </p:cNvSpPr>
          <p:nvPr>
            <p:ph type="title"/>
          </p:nvPr>
        </p:nvSpPr>
        <p:spPr>
          <a:xfrm>
            <a:off x="484632" y="692297"/>
            <a:ext cx="7543800" cy="988686"/>
          </a:xfrm>
        </p:spPr>
        <p:txBody>
          <a:bodyPr/>
          <a:lstStyle/>
          <a:p>
            <a:r>
              <a:rPr lang="en-US" sz="2600" dirty="0"/>
              <a:t>Regardless of prior biologic exposure, </a:t>
            </a:r>
            <a:r>
              <a:rPr lang="en-US" sz="2600" dirty="0" err="1"/>
              <a:t>Omvoh</a:t>
            </a:r>
            <a:r>
              <a:rPr lang="en-US" sz="2600" dirty="0"/>
              <a:t> </a:t>
            </a:r>
            <a:br>
              <a:rPr lang="en-US" sz="2600" dirty="0"/>
            </a:br>
            <a:r>
              <a:rPr lang="en-US" sz="2600" dirty="0"/>
              <a:t>demonstrated durable clinical remission in nearly two-thirds of patients</a:t>
            </a:r>
            <a:r>
              <a:rPr lang="en-US" sz="2600" baseline="30000" dirty="0"/>
              <a:t>1</a:t>
            </a:r>
          </a:p>
        </p:txBody>
      </p:sp>
      <p:sp>
        <p:nvSpPr>
          <p:cNvPr id="34" name="TextBox 17">
            <a:extLst>
              <a:ext uri="{FF2B5EF4-FFF2-40B4-BE49-F238E27FC236}">
                <a16:creationId xmlns="" xmlns:a16="http://schemas.microsoft.com/office/drawing/2014/main" id="{5AF3F872-5D99-4317-E665-9F1E6C67AAF0}"/>
              </a:ext>
            </a:extLst>
          </p:cNvPr>
          <p:cNvSpPr txBox="1"/>
          <p:nvPr/>
        </p:nvSpPr>
        <p:spPr>
          <a:xfrm>
            <a:off x="2422114" y="2368652"/>
            <a:ext cx="7697585" cy="300082"/>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olidFill>
                  <a:schemeClr val="tx1"/>
                </a:solidFill>
              </a:rPr>
              <a:t>Bio-naive and Bio-failed Patients Maintained Clinical Remission</a:t>
            </a:r>
            <a:r>
              <a:rPr lang="en-US" b="1" baseline="30000" dirty="0">
                <a:solidFill>
                  <a:schemeClr val="tx1"/>
                </a:solidFill>
              </a:rPr>
              <a:t>1a</a:t>
            </a:r>
          </a:p>
        </p:txBody>
      </p:sp>
      <p:sp>
        <p:nvSpPr>
          <p:cNvPr id="41" name="TextBox 11">
            <a:extLst>
              <a:ext uri="{FF2B5EF4-FFF2-40B4-BE49-F238E27FC236}">
                <a16:creationId xmlns="" xmlns:a16="http://schemas.microsoft.com/office/drawing/2014/main" id="{FA617D4F-3ADD-C0B1-D015-E66751B682EE}"/>
              </a:ext>
            </a:extLst>
          </p:cNvPr>
          <p:cNvSpPr txBox="1"/>
          <p:nvPr/>
        </p:nvSpPr>
        <p:spPr>
          <a:xfrm>
            <a:off x="10207465" y="5205925"/>
            <a:ext cx="1698785" cy="373953"/>
          </a:xfrm>
          <a:prstGeom prst="rect">
            <a:avLst/>
          </a:prstGeom>
          <a:noFill/>
        </p:spPr>
        <p:txBody>
          <a:bodyPr wrap="square" lIns="0" tIns="0" rIns="0" bIns="0" rtlCol="0">
            <a:noAutofit/>
          </a:bodyPr>
          <a:lstStyle/>
          <a:p>
            <a:r>
              <a:rPr lang="en-US" sz="1200" dirty="0"/>
              <a:t>See Results in Bio-naive and Bio-failed Patients</a:t>
            </a:r>
            <a:br>
              <a:rPr lang="en-US" sz="1200" dirty="0"/>
            </a:br>
            <a:endParaRPr lang="en-US" sz="1200" dirty="0"/>
          </a:p>
        </p:txBody>
      </p:sp>
      <p:sp>
        <p:nvSpPr>
          <p:cNvPr id="39" name="TextBox 12">
            <a:extLst>
              <a:ext uri="{FF2B5EF4-FFF2-40B4-BE49-F238E27FC236}">
                <a16:creationId xmlns="" xmlns:a16="http://schemas.microsoft.com/office/drawing/2014/main" id="{72B63A7D-B5BA-FCFF-6E22-03DB4BCBC77A}"/>
              </a:ext>
            </a:extLst>
          </p:cNvPr>
          <p:cNvSpPr txBox="1"/>
          <p:nvPr/>
        </p:nvSpPr>
        <p:spPr>
          <a:xfrm>
            <a:off x="485988" y="5656880"/>
            <a:ext cx="2054988" cy="230380"/>
          </a:xfrm>
          <a:prstGeom prst="rect">
            <a:avLst/>
          </a:prstGeom>
          <a:noFill/>
        </p:spPr>
        <p:txBody>
          <a:bodyPr wrap="square" lIns="0" tIns="0" rIns="0" bIns="0" rtlCol="0">
            <a:noAutofit/>
          </a:bodyPr>
          <a:lstStyle/>
          <a:p>
            <a:pPr algn="l"/>
            <a:r>
              <a:rPr lang="en-US" sz="1200" dirty="0"/>
              <a:t>See study design on slide 19.</a:t>
            </a:r>
          </a:p>
        </p:txBody>
      </p:sp>
      <p:sp>
        <p:nvSpPr>
          <p:cNvPr id="38" name="TextBox 9">
            <a:extLst>
              <a:ext uri="{FF2B5EF4-FFF2-40B4-BE49-F238E27FC236}">
                <a16:creationId xmlns="" xmlns:a16="http://schemas.microsoft.com/office/drawing/2014/main" id="{B845B29B-DEE9-E030-0E52-2C726413CD37}"/>
              </a:ext>
            </a:extLst>
          </p:cNvPr>
          <p:cNvSpPr txBox="1"/>
          <p:nvPr/>
        </p:nvSpPr>
        <p:spPr>
          <a:xfrm>
            <a:off x="458724" y="6232357"/>
            <a:ext cx="9660975" cy="415498"/>
          </a:xfrm>
          <a:prstGeom prst="rect">
            <a:avLst/>
          </a:prstGeom>
          <a:ln w="6665" cap="flat">
            <a:prstDash val="solid"/>
            <a:miter lim="400000"/>
          </a:ln>
          <a:effectLst>
            <a:reflection stA="9688" endPos="40000" dir="5400000" sy="-100000" algn="bl" rotWithShape="0"/>
          </a:effectLst>
        </p:spPr>
        <p:txBody>
          <a:bodyPr wrap="square" lIns="0" tIns="0" rIns="0" bIns="0" anchor="b">
            <a:noAutofit/>
          </a:bodyPr>
          <a:lstStyle>
            <a:defPPr>
              <a:defRPr lang="en-US"/>
            </a:defPPr>
            <a:lvl1pPr>
              <a:defRPr sz="900" baseline="30000">
                <a:solidFill>
                  <a:srgbClr val="201E21"/>
                </a:solidFill>
                <a:latin typeface="Avenir Next LT Pro"/>
              </a:defRPr>
            </a:lvl1pPr>
          </a:lstStyle>
          <a:p>
            <a:pPr marL="50800" marR="0" lvl="0" indent="-50800"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a:ln>
                  <a:noFill/>
                </a:ln>
                <a:solidFill>
                  <a:srgbClr val="201E21"/>
                </a:solidFill>
                <a:effectLst/>
                <a:uLnTx/>
                <a:uFillTx/>
                <a:latin typeface="Avenir Next LT Pro"/>
                <a:ea typeface="+mn-ea"/>
                <a:cs typeface="+mn-cs"/>
              </a:rPr>
              <a:t>a</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Clinical remission was defined as SF=0 or 1 with a ≥1-point decrease from baseline, and RB=0, and ES=0 or 1 (excluding friability).</a:t>
            </a:r>
            <a:r>
              <a:rPr kumimoji="0" lang="en-US" sz="900" b="0" i="0" u="none" strike="noStrike" kern="1200" cap="none" spc="0" normalizeH="0" baseline="30000" noProof="0" dirty="0">
                <a:ln>
                  <a:noFill/>
                </a:ln>
                <a:solidFill>
                  <a:srgbClr val="201E21"/>
                </a:solidFill>
                <a:effectLst/>
                <a:uLnTx/>
                <a:uFillTx/>
                <a:latin typeface="Avenir Next LT Pro"/>
                <a:ea typeface="+mn-ea"/>
                <a:cs typeface="+mn-cs"/>
              </a:rPr>
              <a:t>1</a:t>
            </a:r>
          </a:p>
          <a:p>
            <a:pPr marL="46038" marR="0" lvl="0" indent="-46038"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err="1">
                <a:ln>
                  <a:noFill/>
                </a:ln>
                <a:solidFill>
                  <a:srgbClr val="201E21"/>
                </a:solidFill>
                <a:effectLst/>
                <a:uLnTx/>
                <a:uFillTx/>
                <a:latin typeface="Avenir Next LT Pro"/>
                <a:ea typeface="+mn-ea"/>
                <a:cs typeface="+mn-cs"/>
              </a:rPr>
              <a:t>b</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Bio</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-failed includes biologic-failed and tofacitinib-failed patients. An additional 1 patient on placebo and 8 patients on </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Omvoh</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 were previously exposed </a:t>
            </a:r>
            <a:br>
              <a:rPr kumimoji="0" lang="en-US" sz="900" b="0" i="0" u="none" strike="noStrike" kern="1200" cap="none" spc="0" normalizeH="0" baseline="0" noProof="0" dirty="0">
                <a:ln>
                  <a:noFill/>
                </a:ln>
                <a:solidFill>
                  <a:srgbClr val="201E21"/>
                </a:solidFill>
                <a:effectLst/>
                <a:uLnTx/>
                <a:uFillTx/>
                <a:latin typeface="Avenir Next LT Pro"/>
                <a:ea typeface="+mn-ea"/>
                <a:cs typeface="+mn-cs"/>
              </a:rPr>
            </a:b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to but did not fail a biologic or </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JAKi</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 These patients were excluded from the bio-naive/bio-failed subgroup analysis.</a:t>
            </a:r>
            <a:r>
              <a:rPr kumimoji="0" lang="en-US" sz="900" b="0" i="0" u="none" strike="noStrike" kern="1200" cap="none" spc="0" normalizeH="0" baseline="30000" noProof="0" dirty="0">
                <a:ln>
                  <a:noFill/>
                </a:ln>
                <a:solidFill>
                  <a:srgbClr val="201E21"/>
                </a:solidFill>
                <a:effectLst/>
                <a:uLnTx/>
                <a:uFillTx/>
                <a:latin typeface="Avenir Next LT Pro"/>
                <a:ea typeface="+mn-ea"/>
                <a:cs typeface="+mn-cs"/>
              </a:rPr>
              <a:t>1</a:t>
            </a:r>
            <a:br>
              <a:rPr kumimoji="0" lang="en-US" sz="900" b="0" i="0" u="none" strike="noStrike" kern="1200" cap="none" spc="0" normalizeH="0" baseline="30000" noProof="0" dirty="0">
                <a:ln>
                  <a:noFill/>
                </a:ln>
                <a:solidFill>
                  <a:srgbClr val="201E21"/>
                </a:solidFill>
                <a:effectLst/>
                <a:uLnTx/>
                <a:uFillTx/>
                <a:latin typeface="Avenir Next LT Pro"/>
                <a:ea typeface="+mn-ea"/>
                <a:cs typeface="+mn-cs"/>
              </a:rPr>
            </a:b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Bio-failed=biologic-failed; bio-naive=biologic-naive; ES=endoscopic </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subscore</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 </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JAKi</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=Janus kinase inhibitor; Q4W=every 4 weeks; RB=rectal bleeding </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subscore</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 SC=subcutaneous; SF=stool frequency </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subscore</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 TNF=tumor necrosis factor.</a:t>
            </a:r>
          </a:p>
        </p:txBody>
      </p:sp>
      <p:pic>
        <p:nvPicPr>
          <p:cNvPr id="12" name="Content Placeholder 11" descr="Chart&#10;&#10;Description automatically generated" hidden="1">
            <a:extLst>
              <a:ext uri="{FF2B5EF4-FFF2-40B4-BE49-F238E27FC236}">
                <a16:creationId xmlns="" xmlns:a16="http://schemas.microsoft.com/office/drawing/2014/main" id="{2D84C733-680E-494E-8ADD-6EC2C4B1554F}"/>
              </a:ext>
            </a:extLst>
          </p:cNvPr>
          <p:cNvPicPr>
            <a:picLocks noGrp="1" noChangeAspect="1"/>
          </p:cNvPicPr>
          <p:nvPr>
            <p:ph idx="4294967295"/>
          </p:nvPr>
        </p:nvPicPr>
        <p:blipFill>
          <a:blip r:embed="rId3"/>
          <a:stretch>
            <a:fillRect/>
          </a:stretch>
        </p:blipFill>
        <p:spPr>
          <a:xfrm>
            <a:off x="0" y="2233613"/>
            <a:ext cx="4838700" cy="3200400"/>
          </a:xfrm>
        </p:spPr>
      </p:pic>
      <p:pic>
        <p:nvPicPr>
          <p:cNvPr id="31" name="Picture 21">
            <a:extLst>
              <a:ext uri="{FF2B5EF4-FFF2-40B4-BE49-F238E27FC236}">
                <a16:creationId xmlns="" xmlns:a16="http://schemas.microsoft.com/office/drawing/2014/main" id="{473E5A11-7C7D-553E-7EA6-085ACFDAB8B4}"/>
              </a:ext>
            </a:extLst>
          </p:cNvPr>
          <p:cNvPicPr>
            <a:picLocks noChangeAspect="1"/>
          </p:cNvPicPr>
          <p:nvPr/>
        </p:nvPicPr>
        <p:blipFill rotWithShape="1">
          <a:blip r:embed="rId4"/>
          <a:srcRect l="-2510" t="-7351" r="-4280" b="-12776"/>
          <a:stretch/>
        </p:blipFill>
        <p:spPr>
          <a:xfrm>
            <a:off x="1828801" y="2724669"/>
            <a:ext cx="8884210" cy="2404255"/>
          </a:xfrm>
          <a:prstGeom prst="rect">
            <a:avLst/>
          </a:prstGeom>
        </p:spPr>
      </p:pic>
      <p:pic>
        <p:nvPicPr>
          <p:cNvPr id="40" name="Picture 9" descr="Logo, icon&#10;&#10;Description automatically generated">
            <a:extLst>
              <a:ext uri="{FF2B5EF4-FFF2-40B4-BE49-F238E27FC236}">
                <a16:creationId xmlns="" xmlns:a16="http://schemas.microsoft.com/office/drawing/2014/main" id="{60EA7625-D96B-487A-BC6B-C1A556DD6D23}"/>
              </a:ext>
            </a:extLst>
          </p:cNvPr>
          <p:cNvPicPr>
            <a:picLocks noChangeAspect="1"/>
          </p:cNvPicPr>
          <p:nvPr/>
        </p:nvPicPr>
        <p:blipFill>
          <a:blip r:embed="rId5"/>
          <a:stretch>
            <a:fillRect/>
          </a:stretch>
        </p:blipFill>
        <p:spPr>
          <a:xfrm>
            <a:off x="9759147" y="5211365"/>
            <a:ext cx="363073" cy="363073"/>
          </a:xfrm>
          <a:prstGeom prst="rect">
            <a:avLst/>
          </a:prstGeom>
        </p:spPr>
      </p:pic>
    </p:spTree>
    <p:extLst>
      <p:ext uri="{BB962C8B-B14F-4D97-AF65-F5344CB8AC3E}">
        <p14:creationId xmlns:p14="http://schemas.microsoft.com/office/powerpoint/2010/main" val="2956689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44A880-7EDB-F649-8B33-4110C8800B25}"/>
              </a:ext>
            </a:extLst>
          </p:cNvPr>
          <p:cNvSpPr>
            <a:spLocks noGrp="1"/>
          </p:cNvSpPr>
          <p:nvPr>
            <p:ph type="title"/>
          </p:nvPr>
        </p:nvSpPr>
        <p:spPr>
          <a:xfrm>
            <a:off x="458724" y="466004"/>
            <a:ext cx="7543800" cy="988686"/>
          </a:xfrm>
        </p:spPr>
        <p:txBody>
          <a:bodyPr/>
          <a:lstStyle/>
          <a:p>
            <a:r>
              <a:rPr lang="en-US" dirty="0"/>
              <a:t>UC symptoms and defining disease severity</a:t>
            </a:r>
            <a:r>
              <a:rPr lang="en-US" baseline="30000" dirty="0"/>
              <a:t>1</a:t>
            </a:r>
            <a:r>
              <a:rPr lang="en-US" dirty="0"/>
              <a:t> </a:t>
            </a:r>
          </a:p>
        </p:txBody>
      </p:sp>
      <p:sp>
        <p:nvSpPr>
          <p:cNvPr id="51" name="Rectangle 50">
            <a:extLst>
              <a:ext uri="{FF2B5EF4-FFF2-40B4-BE49-F238E27FC236}">
                <a16:creationId xmlns="" xmlns:a16="http://schemas.microsoft.com/office/drawing/2014/main" id="{DEBBA254-94A9-7ADC-AF66-50D4A28BFC77}"/>
              </a:ext>
            </a:extLst>
          </p:cNvPr>
          <p:cNvSpPr/>
          <p:nvPr/>
        </p:nvSpPr>
        <p:spPr>
          <a:xfrm>
            <a:off x="458724" y="1441740"/>
            <a:ext cx="4094623" cy="338554"/>
          </a:xfrm>
          <a:prstGeom prst="rect">
            <a:avLst/>
          </a:prstGeom>
          <a:noFill/>
        </p:spPr>
        <p:txBody>
          <a:bodyPr wrap="square" rtlCol="0">
            <a:spAutoFit/>
          </a:bodyPr>
          <a:lstStyle/>
          <a:p>
            <a:r>
              <a:rPr lang="en-GB" sz="1600" b="1" dirty="0">
                <a:solidFill>
                  <a:schemeClr val="tx2"/>
                </a:solidFill>
              </a:rPr>
              <a:t>Patients with UC may report:</a:t>
            </a:r>
          </a:p>
        </p:txBody>
      </p:sp>
      <p:sp>
        <p:nvSpPr>
          <p:cNvPr id="16" name="TextBox 15">
            <a:extLst>
              <a:ext uri="{FF2B5EF4-FFF2-40B4-BE49-F238E27FC236}">
                <a16:creationId xmlns="" xmlns:a16="http://schemas.microsoft.com/office/drawing/2014/main" id="{63443665-EC97-8EDD-81C8-A5818E6CF30B}"/>
              </a:ext>
            </a:extLst>
          </p:cNvPr>
          <p:cNvSpPr txBox="1"/>
          <p:nvPr/>
        </p:nvSpPr>
        <p:spPr>
          <a:xfrm>
            <a:off x="458724" y="2274667"/>
            <a:ext cx="2466737" cy="338554"/>
          </a:xfrm>
          <a:prstGeom prst="rect">
            <a:avLst/>
          </a:prstGeom>
          <a:noFill/>
        </p:spPr>
        <p:txBody>
          <a:bodyPr wrap="square" rtlCol="0">
            <a:spAutoFit/>
          </a:bodyPr>
          <a:lstStyle/>
          <a:p>
            <a:r>
              <a:rPr lang="en-US" sz="1600" b="1" dirty="0"/>
              <a:t>Abdominal pain</a:t>
            </a:r>
          </a:p>
        </p:txBody>
      </p:sp>
      <p:sp>
        <p:nvSpPr>
          <p:cNvPr id="15" name="TextBox 14">
            <a:extLst>
              <a:ext uri="{FF2B5EF4-FFF2-40B4-BE49-F238E27FC236}">
                <a16:creationId xmlns="" xmlns:a16="http://schemas.microsoft.com/office/drawing/2014/main" id="{A13DEB60-E27A-DB75-6B79-C8DCB4F928E4}"/>
              </a:ext>
            </a:extLst>
          </p:cNvPr>
          <p:cNvSpPr txBox="1"/>
          <p:nvPr/>
        </p:nvSpPr>
        <p:spPr>
          <a:xfrm>
            <a:off x="458724" y="2964051"/>
            <a:ext cx="1228299" cy="338554"/>
          </a:xfrm>
          <a:prstGeom prst="rect">
            <a:avLst/>
          </a:prstGeom>
          <a:noFill/>
        </p:spPr>
        <p:txBody>
          <a:bodyPr wrap="square" rtlCol="0">
            <a:spAutoFit/>
          </a:bodyPr>
          <a:lstStyle/>
          <a:p>
            <a:r>
              <a:rPr lang="en-US" sz="1600" b="1" dirty="0"/>
              <a:t>Diarrhea</a:t>
            </a:r>
          </a:p>
        </p:txBody>
      </p:sp>
      <p:sp>
        <p:nvSpPr>
          <p:cNvPr id="18" name="TextBox 17">
            <a:extLst>
              <a:ext uri="{FF2B5EF4-FFF2-40B4-BE49-F238E27FC236}">
                <a16:creationId xmlns="" xmlns:a16="http://schemas.microsoft.com/office/drawing/2014/main" id="{DC63FFB8-14BC-B88A-6F6D-5978AE56828E}"/>
              </a:ext>
            </a:extLst>
          </p:cNvPr>
          <p:cNvSpPr txBox="1"/>
          <p:nvPr/>
        </p:nvSpPr>
        <p:spPr>
          <a:xfrm>
            <a:off x="458724" y="3704431"/>
            <a:ext cx="1228299" cy="338554"/>
          </a:xfrm>
          <a:prstGeom prst="rect">
            <a:avLst/>
          </a:prstGeom>
          <a:noFill/>
        </p:spPr>
        <p:txBody>
          <a:bodyPr wrap="square" rtlCol="0">
            <a:spAutoFit/>
          </a:bodyPr>
          <a:lstStyle/>
          <a:p>
            <a:r>
              <a:rPr lang="en-US" sz="1600" b="1" dirty="0"/>
              <a:t>Tenesmus</a:t>
            </a:r>
          </a:p>
        </p:txBody>
      </p:sp>
      <p:sp>
        <p:nvSpPr>
          <p:cNvPr id="17" name="TextBox 16">
            <a:extLst>
              <a:ext uri="{FF2B5EF4-FFF2-40B4-BE49-F238E27FC236}">
                <a16:creationId xmlns="" xmlns:a16="http://schemas.microsoft.com/office/drawing/2014/main" id="{03560BB4-AD9C-C64A-9031-ACE7ED708E7C}"/>
              </a:ext>
            </a:extLst>
          </p:cNvPr>
          <p:cNvSpPr txBox="1"/>
          <p:nvPr/>
        </p:nvSpPr>
        <p:spPr>
          <a:xfrm>
            <a:off x="458724" y="4412596"/>
            <a:ext cx="2466737" cy="584775"/>
          </a:xfrm>
          <a:prstGeom prst="rect">
            <a:avLst/>
          </a:prstGeom>
          <a:noFill/>
        </p:spPr>
        <p:txBody>
          <a:bodyPr wrap="square" rtlCol="0">
            <a:spAutoFit/>
          </a:bodyPr>
          <a:lstStyle/>
          <a:p>
            <a:r>
              <a:rPr lang="en-US" sz="1600" b="1" dirty="0"/>
              <a:t>Fecal</a:t>
            </a:r>
          </a:p>
          <a:p>
            <a:r>
              <a:rPr lang="en-US" sz="1600" b="1" dirty="0"/>
              <a:t>incontinence</a:t>
            </a:r>
          </a:p>
        </p:txBody>
      </p:sp>
      <p:sp>
        <p:nvSpPr>
          <p:cNvPr id="20" name="TextBox 19">
            <a:extLst>
              <a:ext uri="{FF2B5EF4-FFF2-40B4-BE49-F238E27FC236}">
                <a16:creationId xmlns="" xmlns:a16="http://schemas.microsoft.com/office/drawing/2014/main" id="{7D3E5D28-58D1-222B-6D7A-A33B7338D725}"/>
              </a:ext>
            </a:extLst>
          </p:cNvPr>
          <p:cNvSpPr txBox="1"/>
          <p:nvPr/>
        </p:nvSpPr>
        <p:spPr>
          <a:xfrm>
            <a:off x="4733341" y="2315995"/>
            <a:ext cx="2085253" cy="318924"/>
          </a:xfrm>
          <a:prstGeom prst="rect">
            <a:avLst/>
          </a:prstGeom>
          <a:noFill/>
        </p:spPr>
        <p:txBody>
          <a:bodyPr wrap="square" lIns="0" tIns="36000" rIns="0" bIns="36000" rtlCol="0">
            <a:spAutoFit/>
          </a:bodyPr>
          <a:lstStyle/>
          <a:p>
            <a:r>
              <a:rPr lang="en-US" sz="1600" b="1" dirty="0"/>
              <a:t>Rectal bleeding</a:t>
            </a:r>
          </a:p>
        </p:txBody>
      </p:sp>
      <p:sp>
        <p:nvSpPr>
          <p:cNvPr id="19" name="TextBox 18">
            <a:extLst>
              <a:ext uri="{FF2B5EF4-FFF2-40B4-BE49-F238E27FC236}">
                <a16:creationId xmlns="" xmlns:a16="http://schemas.microsoft.com/office/drawing/2014/main" id="{62E50D2C-8ADC-A467-2221-5540D12B5370}"/>
              </a:ext>
            </a:extLst>
          </p:cNvPr>
          <p:cNvSpPr txBox="1"/>
          <p:nvPr/>
        </p:nvSpPr>
        <p:spPr>
          <a:xfrm>
            <a:off x="4733341" y="3216458"/>
            <a:ext cx="2279176" cy="318924"/>
          </a:xfrm>
          <a:prstGeom prst="rect">
            <a:avLst/>
          </a:prstGeom>
          <a:noFill/>
        </p:spPr>
        <p:txBody>
          <a:bodyPr wrap="square" lIns="0" tIns="36000" rIns="0" bIns="36000" rtlCol="0" anchor="b">
            <a:spAutoFit/>
          </a:bodyPr>
          <a:lstStyle/>
          <a:p>
            <a:r>
              <a:rPr lang="en-US" sz="1600" b="1" dirty="0"/>
              <a:t>High stool frequency</a:t>
            </a:r>
          </a:p>
        </p:txBody>
      </p:sp>
      <p:sp>
        <p:nvSpPr>
          <p:cNvPr id="3" name="Rectangle 2">
            <a:extLst>
              <a:ext uri="{FF2B5EF4-FFF2-40B4-BE49-F238E27FC236}">
                <a16:creationId xmlns="" xmlns:a16="http://schemas.microsoft.com/office/drawing/2014/main" id="{8356B7C6-0622-45A4-9E06-A58A701753F3}"/>
              </a:ext>
            </a:extLst>
          </p:cNvPr>
          <p:cNvSpPr/>
          <p:nvPr/>
        </p:nvSpPr>
        <p:spPr>
          <a:xfrm>
            <a:off x="4733341" y="4615199"/>
            <a:ext cx="2127678" cy="32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marL="0" marR="0" lvl="0" indent="0"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Avenir Next LT Pro" panose="020B0504020202020204" pitchFamily="34" charset="0"/>
                <a:cs typeface="Arial" panose="020B0604020202020204" pitchFamily="34" charset="0"/>
              </a:rPr>
              <a:t>Bowel </a:t>
            </a:r>
            <a:r>
              <a:rPr lang="en-US" sz="1600" b="1" dirty="0">
                <a:solidFill>
                  <a:schemeClr val="tx1"/>
                </a:solidFill>
                <a:latin typeface="Avenir Next LT Pro" panose="020B0504020202020204" pitchFamily="34" charset="0"/>
                <a:cs typeface="Arial" panose="020B0604020202020204" pitchFamily="34" charset="0"/>
              </a:rPr>
              <a:t>urgency</a:t>
            </a:r>
            <a:endParaRPr kumimoji="0" lang="en-US" sz="1600" b="1" i="0" u="none" strike="noStrike" kern="1200" cap="none" spc="0" normalizeH="0" baseline="0" noProof="0" dirty="0">
              <a:ln>
                <a:noFill/>
              </a:ln>
              <a:solidFill>
                <a:schemeClr val="tx1"/>
              </a:solidFill>
              <a:effectLst/>
              <a:uLnTx/>
              <a:uFillTx/>
              <a:latin typeface="Avenir Next LT Pro" panose="020B0504020202020204" pitchFamily="34" charset="0"/>
              <a:cs typeface="Arial" panose="020B0604020202020204" pitchFamily="34" charset="0"/>
            </a:endParaRPr>
          </a:p>
        </p:txBody>
      </p:sp>
      <p:sp>
        <p:nvSpPr>
          <p:cNvPr id="12" name="TextBox 11">
            <a:extLst>
              <a:ext uri="{FF2B5EF4-FFF2-40B4-BE49-F238E27FC236}">
                <a16:creationId xmlns="" xmlns:a16="http://schemas.microsoft.com/office/drawing/2014/main" id="{FA456157-6AA5-C03A-CB8E-D4EECC84BF5A}"/>
              </a:ext>
            </a:extLst>
          </p:cNvPr>
          <p:cNvSpPr txBox="1"/>
          <p:nvPr/>
        </p:nvSpPr>
        <p:spPr>
          <a:xfrm>
            <a:off x="7070124" y="1441740"/>
            <a:ext cx="4348515" cy="564009"/>
          </a:xfrm>
          <a:prstGeom prst="rect">
            <a:avLst/>
          </a:prstGeom>
          <a:noFill/>
        </p:spPr>
        <p:txBody>
          <a:bodyPr wrap="square" lIns="0" tIns="46800" rIns="0" bIns="0" rtlCol="0" anchor="t">
            <a:noAutofit/>
          </a:bodyPr>
          <a:lstStyle/>
          <a:p>
            <a:pPr algn="l">
              <a:buClr>
                <a:srgbClr val="82786F"/>
              </a:buClr>
            </a:pPr>
            <a:r>
              <a:rPr lang="en-US" sz="1600" b="1" dirty="0">
                <a:solidFill>
                  <a:schemeClr val="tx2"/>
                </a:solidFill>
              </a:rPr>
              <a:t>According to ECCO, patients with moderate to severe UC:</a:t>
            </a:r>
          </a:p>
        </p:txBody>
      </p:sp>
      <p:sp>
        <p:nvSpPr>
          <p:cNvPr id="6" name="Text Placeholder 5">
            <a:extLst>
              <a:ext uri="{FF2B5EF4-FFF2-40B4-BE49-F238E27FC236}">
                <a16:creationId xmlns="" xmlns:a16="http://schemas.microsoft.com/office/drawing/2014/main" id="{717D67AA-EA08-F544-BE57-79B2A526F74A}"/>
              </a:ext>
            </a:extLst>
          </p:cNvPr>
          <p:cNvSpPr>
            <a:spLocks noGrp="1"/>
          </p:cNvSpPr>
          <p:nvPr>
            <p:ph idx="4294967295"/>
          </p:nvPr>
        </p:nvSpPr>
        <p:spPr>
          <a:xfrm>
            <a:off x="0" y="1579563"/>
            <a:ext cx="10125075" cy="4060825"/>
          </a:xfrm>
        </p:spPr>
        <p:txBody>
          <a:bodyPr/>
          <a:lstStyle/>
          <a:p>
            <a:r>
              <a:rPr lang="en-US" dirty="0"/>
              <a:t> </a:t>
            </a:r>
          </a:p>
        </p:txBody>
      </p:sp>
      <p:sp>
        <p:nvSpPr>
          <p:cNvPr id="38" name="TextBox 37">
            <a:extLst>
              <a:ext uri="{FF2B5EF4-FFF2-40B4-BE49-F238E27FC236}">
                <a16:creationId xmlns="" xmlns:a16="http://schemas.microsoft.com/office/drawing/2014/main" id="{6FCE47C9-36FD-7C2C-C26C-76E7BAED1DDA}"/>
              </a:ext>
            </a:extLst>
          </p:cNvPr>
          <p:cNvSpPr txBox="1"/>
          <p:nvPr/>
        </p:nvSpPr>
        <p:spPr>
          <a:xfrm>
            <a:off x="7073812" y="2075544"/>
            <a:ext cx="4912550" cy="584775"/>
          </a:xfrm>
          <a:prstGeom prst="rect">
            <a:avLst/>
          </a:prstGeom>
          <a:noFill/>
        </p:spPr>
        <p:txBody>
          <a:bodyPr wrap="square" lIns="0" tIns="36000" bIns="36000">
            <a:spAutoFit/>
          </a:bodyPr>
          <a:lstStyle/>
          <a:p>
            <a:pPr marL="171450" indent="-171450" algn="l">
              <a:spcBef>
                <a:spcPts val="600"/>
              </a:spcBef>
              <a:buClr>
                <a:schemeClr val="accent2"/>
              </a:buClr>
              <a:buSzPct val="150000"/>
              <a:buFont typeface="Arial" panose="020B0604020202020204" pitchFamily="34" charset="0"/>
              <a:buChar char="•"/>
            </a:pPr>
            <a:r>
              <a:rPr lang="en-US" sz="1600" dirty="0"/>
              <a:t>Have stools with obvious blood or that </a:t>
            </a:r>
            <a:br>
              <a:rPr lang="en-US" sz="1600" dirty="0"/>
            </a:br>
            <a:r>
              <a:rPr lang="en-US" sz="1600" dirty="0"/>
              <a:t>are mostly blood</a:t>
            </a:r>
          </a:p>
        </p:txBody>
      </p:sp>
      <p:sp>
        <p:nvSpPr>
          <p:cNvPr id="41" name="Oval 40">
            <a:extLst>
              <a:ext uri="{FF2B5EF4-FFF2-40B4-BE49-F238E27FC236}">
                <a16:creationId xmlns="" xmlns:a16="http://schemas.microsoft.com/office/drawing/2014/main" id="{2EAD7F63-9909-6326-B2A8-18C6878F4386}"/>
              </a:ext>
            </a:extLst>
          </p:cNvPr>
          <p:cNvSpPr/>
          <p:nvPr/>
        </p:nvSpPr>
        <p:spPr>
          <a:xfrm flipH="1">
            <a:off x="3942620" y="2976644"/>
            <a:ext cx="73557" cy="74951"/>
          </a:xfrm>
          <a:prstGeom prst="ellipse">
            <a:avLst/>
          </a:prstGeom>
          <a:noFill/>
          <a:ln>
            <a:solidFill>
              <a:schemeClr val="accent2"/>
            </a:solidFill>
          </a:ln>
        </p:spPr>
        <p:txBody>
          <a:bodyPr wrap="square" lIns="36000" tIns="36000" rIns="36000" bIns="36000" rtlCol="0" anchor="ctr">
            <a:noAutofit/>
          </a:bodyPr>
          <a:lstStyle/>
          <a:p>
            <a:pPr algn="r"/>
            <a:endParaRPr lang="en-US" sz="900" b="1" kern="0">
              <a:ea typeface="ＭＳ Ｐゴシック" charset="0"/>
            </a:endParaRPr>
          </a:p>
        </p:txBody>
      </p:sp>
      <p:sp>
        <p:nvSpPr>
          <p:cNvPr id="24" name="TextBox 23">
            <a:extLst>
              <a:ext uri="{FF2B5EF4-FFF2-40B4-BE49-F238E27FC236}">
                <a16:creationId xmlns="" xmlns:a16="http://schemas.microsoft.com/office/drawing/2014/main" id="{9B86D31F-4552-0F20-6AB3-A2CA7D8781AF}"/>
              </a:ext>
            </a:extLst>
          </p:cNvPr>
          <p:cNvSpPr txBox="1"/>
          <p:nvPr/>
        </p:nvSpPr>
        <p:spPr>
          <a:xfrm>
            <a:off x="7073813" y="3216458"/>
            <a:ext cx="4291152" cy="318924"/>
          </a:xfrm>
          <a:prstGeom prst="rect">
            <a:avLst/>
          </a:prstGeom>
          <a:noFill/>
        </p:spPr>
        <p:txBody>
          <a:bodyPr wrap="square" lIns="0" tIns="36000" bIns="36000" rtlCol="0" anchor="b">
            <a:spAutoFit/>
          </a:bodyPr>
          <a:lstStyle/>
          <a:p>
            <a:pPr marL="171450" indent="-171450">
              <a:buClr>
                <a:schemeClr val="accent2"/>
              </a:buClr>
              <a:buSzPct val="150000"/>
              <a:buFont typeface="Arial" panose="020B0604020202020204" pitchFamily="34" charset="0"/>
              <a:buChar char="•"/>
            </a:pPr>
            <a:r>
              <a:rPr lang="en-US" sz="1600" dirty="0"/>
              <a:t>Have more than 3 to 4 stools per day</a:t>
            </a:r>
          </a:p>
        </p:txBody>
      </p:sp>
      <p:sp>
        <p:nvSpPr>
          <p:cNvPr id="44" name="Oval 43">
            <a:extLst>
              <a:ext uri="{FF2B5EF4-FFF2-40B4-BE49-F238E27FC236}">
                <a16:creationId xmlns="" xmlns:a16="http://schemas.microsoft.com/office/drawing/2014/main" id="{C01D4B85-4680-22DF-F2BD-0BE4E1FB416E}"/>
              </a:ext>
            </a:extLst>
          </p:cNvPr>
          <p:cNvSpPr/>
          <p:nvPr/>
        </p:nvSpPr>
        <p:spPr>
          <a:xfrm flipH="1">
            <a:off x="3998417" y="3538079"/>
            <a:ext cx="74951" cy="74951"/>
          </a:xfrm>
          <a:prstGeom prst="ellipse">
            <a:avLst/>
          </a:prstGeom>
          <a:noFill/>
          <a:ln>
            <a:solidFill>
              <a:schemeClr val="accent2"/>
            </a:solidFill>
          </a:ln>
        </p:spPr>
        <p:txBody>
          <a:bodyPr wrap="square" lIns="36000" tIns="36000" rIns="36000" bIns="36000" rtlCol="0" anchor="ctr">
            <a:noAutofit/>
          </a:bodyPr>
          <a:lstStyle/>
          <a:p>
            <a:pPr algn="r"/>
            <a:endParaRPr lang="en-US" sz="900" b="1" kern="0">
              <a:ea typeface="ＭＳ Ｐゴシック" charset="0"/>
            </a:endParaRPr>
          </a:p>
        </p:txBody>
      </p:sp>
      <p:sp>
        <p:nvSpPr>
          <p:cNvPr id="52" name="TextBox 51">
            <a:extLst>
              <a:ext uri="{FF2B5EF4-FFF2-40B4-BE49-F238E27FC236}">
                <a16:creationId xmlns="" xmlns:a16="http://schemas.microsoft.com/office/drawing/2014/main" id="{ECC0DD0A-6AC5-56F5-1689-EFB860004292}"/>
              </a:ext>
            </a:extLst>
          </p:cNvPr>
          <p:cNvSpPr txBox="1"/>
          <p:nvPr/>
        </p:nvSpPr>
        <p:spPr>
          <a:xfrm>
            <a:off x="7073813" y="4291234"/>
            <a:ext cx="4516207" cy="318924"/>
          </a:xfrm>
          <a:prstGeom prst="rect">
            <a:avLst/>
          </a:prstGeom>
          <a:noFill/>
        </p:spPr>
        <p:txBody>
          <a:bodyPr wrap="square" lIns="0" tIns="36000" bIns="36000">
            <a:spAutoFit/>
          </a:bodyPr>
          <a:lstStyle/>
          <a:p>
            <a:pPr marL="171450" indent="-171450" algn="l">
              <a:spcBef>
                <a:spcPts val="600"/>
              </a:spcBef>
              <a:buClr>
                <a:schemeClr val="accent2"/>
              </a:buClr>
              <a:buSzPct val="150000"/>
              <a:buFont typeface="Arial" panose="020B0604020202020204" pitchFamily="34" charset="0"/>
              <a:buChar char="•"/>
            </a:pPr>
            <a:r>
              <a:rPr lang="en-US" sz="1600" dirty="0"/>
              <a:t>Have a Mayo endoscopic </a:t>
            </a:r>
            <a:r>
              <a:rPr lang="en-US" sz="1600" dirty="0" err="1"/>
              <a:t>subscore</a:t>
            </a:r>
            <a:r>
              <a:rPr lang="en-US" sz="1600" dirty="0"/>
              <a:t> of 2 to 3</a:t>
            </a:r>
          </a:p>
        </p:txBody>
      </p:sp>
      <p:sp>
        <p:nvSpPr>
          <p:cNvPr id="48" name="Oval 47">
            <a:extLst>
              <a:ext uri="{FF2B5EF4-FFF2-40B4-BE49-F238E27FC236}">
                <a16:creationId xmlns="" xmlns:a16="http://schemas.microsoft.com/office/drawing/2014/main" id="{599A47A0-00FD-358A-4B01-A1FC0DA69E83}"/>
              </a:ext>
            </a:extLst>
          </p:cNvPr>
          <p:cNvSpPr/>
          <p:nvPr/>
        </p:nvSpPr>
        <p:spPr>
          <a:xfrm flipH="1">
            <a:off x="3938931" y="4381611"/>
            <a:ext cx="74730" cy="74951"/>
          </a:xfrm>
          <a:prstGeom prst="ellipse">
            <a:avLst/>
          </a:prstGeom>
          <a:noFill/>
          <a:ln>
            <a:solidFill>
              <a:schemeClr val="accent2"/>
            </a:solidFill>
          </a:ln>
        </p:spPr>
        <p:txBody>
          <a:bodyPr wrap="square" lIns="36000" tIns="36000" rIns="36000" bIns="36000" rtlCol="0" anchor="ctr">
            <a:noAutofit/>
          </a:bodyPr>
          <a:lstStyle/>
          <a:p>
            <a:pPr algn="r"/>
            <a:endParaRPr lang="en-US" sz="900" b="1" kern="0">
              <a:ea typeface="ＭＳ Ｐゴシック" charset="0"/>
            </a:endParaRPr>
          </a:p>
        </p:txBody>
      </p:sp>
      <p:sp>
        <p:nvSpPr>
          <p:cNvPr id="42" name="TextBox 41">
            <a:extLst>
              <a:ext uri="{FF2B5EF4-FFF2-40B4-BE49-F238E27FC236}">
                <a16:creationId xmlns="" xmlns:a16="http://schemas.microsoft.com/office/drawing/2014/main" id="{346E4BF5-A19C-7281-FE0A-5F57DE0C5D07}"/>
              </a:ext>
            </a:extLst>
          </p:cNvPr>
          <p:cNvSpPr txBox="1"/>
          <p:nvPr/>
        </p:nvSpPr>
        <p:spPr>
          <a:xfrm>
            <a:off x="7073813" y="4618409"/>
            <a:ext cx="4072619" cy="318924"/>
          </a:xfrm>
          <a:prstGeom prst="rect">
            <a:avLst/>
          </a:prstGeom>
          <a:noFill/>
        </p:spPr>
        <p:txBody>
          <a:bodyPr wrap="square" lIns="0" tIns="36000" bIns="36000">
            <a:spAutoFit/>
          </a:bodyPr>
          <a:lstStyle/>
          <a:p>
            <a:pPr marL="171450" indent="-171450" algn="l">
              <a:spcBef>
                <a:spcPts val="600"/>
              </a:spcBef>
              <a:buClr>
                <a:schemeClr val="accent2"/>
              </a:buClr>
              <a:buSzPct val="150000"/>
              <a:buFont typeface="Arial" panose="020B0604020202020204" pitchFamily="34" charset="0"/>
              <a:buChar char="•"/>
            </a:pPr>
            <a:r>
              <a:rPr lang="en-US" sz="1600" dirty="0"/>
              <a:t>Experience bowel urgency </a:t>
            </a:r>
          </a:p>
        </p:txBody>
      </p:sp>
      <p:sp>
        <p:nvSpPr>
          <p:cNvPr id="10" name="Rectangle 9">
            <a:extLst>
              <a:ext uri="{FF2B5EF4-FFF2-40B4-BE49-F238E27FC236}">
                <a16:creationId xmlns="" xmlns:a16="http://schemas.microsoft.com/office/drawing/2014/main" id="{F46EFB1B-37FD-03E8-0A40-E45CCCF00227}"/>
              </a:ext>
            </a:extLst>
          </p:cNvPr>
          <p:cNvSpPr/>
          <p:nvPr/>
        </p:nvSpPr>
        <p:spPr>
          <a:xfrm>
            <a:off x="0" y="5257191"/>
            <a:ext cx="12192000" cy="722002"/>
          </a:xfrm>
          <a:prstGeom prst="rect">
            <a:avLst/>
          </a:prstGeom>
          <a:solidFill>
            <a:schemeClr val="bg1">
              <a:lumMod val="85000"/>
              <a:alpha val="60000"/>
            </a:schemeClr>
          </a:solidFill>
          <a:ln w="28575" cap="flat" cmpd="sng" algn="ctr">
            <a:noFill/>
            <a:prstDash val="solid"/>
          </a:ln>
          <a:effectLst/>
        </p:spPr>
        <p:txBody>
          <a:bodyPr rtlCol="0" anchor="ctr"/>
          <a:lstStyle/>
          <a:p>
            <a:pPr marL="11113" marR="0" lvl="0" indent="0" algn="ctr" defTabSz="914400" rtl="0" eaLnBrk="1" fontAlgn="ctr" latinLnBrk="0" hangingPunct="1">
              <a:lnSpc>
                <a:spcPct val="100000"/>
              </a:lnSpc>
              <a:spcBef>
                <a:spcPts val="0"/>
              </a:spcBef>
              <a:spcAft>
                <a:spcPts val="1200"/>
              </a:spcAft>
              <a:buClr>
                <a:srgbClr val="D52B1E"/>
              </a:buClr>
              <a:buSzTx/>
              <a:buFontTx/>
              <a:buNone/>
              <a:tabLst/>
              <a:defRPr/>
            </a:pPr>
            <a:r>
              <a:rPr kumimoji="0" lang="en-US" sz="1600" b="1" i="0" u="none" strike="noStrike" kern="1200" cap="none" spc="0" normalizeH="0" baseline="0" noProof="0" dirty="0">
                <a:ln>
                  <a:noFill/>
                </a:ln>
                <a:effectLst/>
                <a:uLnTx/>
                <a:uFillTx/>
                <a:latin typeface="Avenir Next LT Pro" panose="020B0504020202020204" pitchFamily="34" charset="0"/>
                <a:cs typeface="Arial" panose="020B0604020202020204" pitchFamily="34" charset="0"/>
              </a:rPr>
              <a:t>Bowel urgency is not considered a specific treatment target in current practice, </a:t>
            </a:r>
            <a:r>
              <a:rPr lang="en-US" sz="1600" b="1" dirty="0">
                <a:latin typeface="Avenir Next LT Pro" panose="020B0504020202020204" pitchFamily="34" charset="0"/>
                <a:cs typeface="Arial" panose="020B0604020202020204" pitchFamily="34" charset="0"/>
              </a:rPr>
              <a:t/>
            </a:r>
            <a:br>
              <a:rPr lang="en-US" sz="1600" b="1" dirty="0">
                <a:latin typeface="Avenir Next LT Pro" panose="020B0504020202020204" pitchFamily="34" charset="0"/>
                <a:cs typeface="Arial" panose="020B0604020202020204" pitchFamily="34" charset="0"/>
              </a:rPr>
            </a:br>
            <a:r>
              <a:rPr kumimoji="0" lang="en-US" sz="1600" b="1" i="0" u="none" strike="noStrike" kern="1200" cap="none" spc="0" normalizeH="0" baseline="0" noProof="0" dirty="0">
                <a:ln>
                  <a:noFill/>
                </a:ln>
                <a:effectLst/>
                <a:uLnTx/>
                <a:uFillTx/>
                <a:latin typeface="Avenir Next LT Pro" panose="020B0504020202020204" pitchFamily="34" charset="0"/>
                <a:cs typeface="Arial" panose="020B0604020202020204" pitchFamily="34" charset="0"/>
              </a:rPr>
              <a:t>despite </a:t>
            </a:r>
            <a:r>
              <a:rPr lang="en-US" sz="1600" b="1" dirty="0">
                <a:latin typeface="Avenir Next LT Pro" panose="020B0504020202020204" pitchFamily="34" charset="0"/>
                <a:cs typeface="Arial" panose="020B0604020202020204" pitchFamily="34" charset="0"/>
              </a:rPr>
              <a:t>it being a common symptom of UC</a:t>
            </a:r>
            <a:r>
              <a:rPr lang="en-US" sz="1600" b="1" baseline="30000" dirty="0">
                <a:latin typeface="Avenir Next LT Pro" panose="020B0504020202020204" pitchFamily="34" charset="0"/>
                <a:cs typeface="Arial" panose="020B0604020202020204" pitchFamily="34" charset="0"/>
              </a:rPr>
              <a:t>1,2</a:t>
            </a:r>
            <a:endParaRPr kumimoji="0" lang="en-US" sz="1600" b="1" i="0" u="none" strike="noStrike" kern="1200" cap="none" spc="0" normalizeH="0" baseline="30000" noProof="0" dirty="0">
              <a:ln>
                <a:noFill/>
              </a:ln>
              <a:effectLst/>
              <a:uLnTx/>
              <a:uFillTx/>
              <a:latin typeface="Avenir Next LT Pro" panose="020B0504020202020204" pitchFamily="34" charset="0"/>
              <a:cs typeface="Arial" panose="020B0604020202020204" pitchFamily="34" charset="0"/>
            </a:endParaRPr>
          </a:p>
        </p:txBody>
      </p:sp>
      <p:sp>
        <p:nvSpPr>
          <p:cNvPr id="7" name="Text Placeholder 5">
            <a:extLst>
              <a:ext uri="{FF2B5EF4-FFF2-40B4-BE49-F238E27FC236}">
                <a16:creationId xmlns="" xmlns:a16="http://schemas.microsoft.com/office/drawing/2014/main" id="{4D831D3A-1A4C-F9EF-E984-310C49A1289C}"/>
              </a:ext>
            </a:extLst>
          </p:cNvPr>
          <p:cNvSpPr txBox="1">
            <a:spLocks/>
          </p:cNvSpPr>
          <p:nvPr/>
        </p:nvSpPr>
        <p:spPr>
          <a:xfrm>
            <a:off x="458724" y="6383708"/>
            <a:ext cx="9687328" cy="218872"/>
          </a:xfrm>
          <a:prstGeom prst="rect">
            <a:avLst/>
          </a:prstGeom>
        </p:spPr>
        <p:txBody>
          <a:bodyPr vert="horz" lIns="0" tIns="0" rIns="0" bIns="0" rtlCol="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t>ECCO=European Crohn's and Colitis Organisation; UC=ulcerative colitis.</a:t>
            </a:r>
          </a:p>
        </p:txBody>
      </p:sp>
      <p:cxnSp>
        <p:nvCxnSpPr>
          <p:cNvPr id="22" name="Straight Connector 21">
            <a:extLst>
              <a:ext uri="{FF2B5EF4-FFF2-40B4-BE49-F238E27FC236}">
                <a16:creationId xmlns="" xmlns:a16="http://schemas.microsoft.com/office/drawing/2014/main" id="{A4560DF5-B993-9B36-D4F0-755F7D3BE2E5}"/>
              </a:ext>
            </a:extLst>
          </p:cNvPr>
          <p:cNvCxnSpPr>
            <a:cxnSpLocks/>
          </p:cNvCxnSpPr>
          <p:nvPr/>
        </p:nvCxnSpPr>
        <p:spPr>
          <a:xfrm flipH="1">
            <a:off x="4639652" y="2639305"/>
            <a:ext cx="69503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760B5AB6-9BE2-B052-567E-4860EAA56909}"/>
              </a:ext>
            </a:extLst>
          </p:cNvPr>
          <p:cNvCxnSpPr>
            <a:cxnSpLocks/>
          </p:cNvCxnSpPr>
          <p:nvPr/>
        </p:nvCxnSpPr>
        <p:spPr>
          <a:xfrm flipH="1">
            <a:off x="4012556" y="2639305"/>
            <a:ext cx="627096" cy="3610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7BA8AEA0-E2D2-FFFE-66C8-0B5A90847C40}"/>
              </a:ext>
            </a:extLst>
          </p:cNvPr>
          <p:cNvCxnSpPr>
            <a:cxnSpLocks/>
          </p:cNvCxnSpPr>
          <p:nvPr/>
        </p:nvCxnSpPr>
        <p:spPr>
          <a:xfrm flipH="1">
            <a:off x="4072073" y="3575732"/>
            <a:ext cx="752556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3C19CC08-1D80-C13A-3317-061680353DA1}"/>
              </a:ext>
            </a:extLst>
          </p:cNvPr>
          <p:cNvCxnSpPr>
            <a:cxnSpLocks/>
          </p:cNvCxnSpPr>
          <p:nvPr/>
        </p:nvCxnSpPr>
        <p:spPr>
          <a:xfrm flipH="1">
            <a:off x="4470968" y="4953237"/>
            <a:ext cx="711905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7F5677DA-EA34-B2B5-665F-9DAA488A1D66}"/>
              </a:ext>
            </a:extLst>
          </p:cNvPr>
          <p:cNvCxnSpPr>
            <a:cxnSpLocks/>
          </p:cNvCxnSpPr>
          <p:nvPr/>
        </p:nvCxnSpPr>
        <p:spPr>
          <a:xfrm flipH="1" flipV="1">
            <a:off x="3998532" y="4446494"/>
            <a:ext cx="476971" cy="5059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 xmlns:a16="http://schemas.microsoft.com/office/drawing/2014/main" id="{59F31560-4A88-76F7-0C0F-B6E463F785D3}"/>
              </a:ext>
            </a:extLst>
          </p:cNvPr>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2004565" y="2894734"/>
            <a:ext cx="1807696" cy="1361640"/>
          </a:xfrm>
          <a:prstGeom prst="rect">
            <a:avLst/>
          </a:prstGeom>
        </p:spPr>
      </p:pic>
    </p:spTree>
    <p:custDataLst>
      <p:tags r:id="rId1"/>
    </p:custDataLst>
    <p:extLst>
      <p:ext uri="{BB962C8B-B14F-4D97-AF65-F5344CB8AC3E}">
        <p14:creationId xmlns:p14="http://schemas.microsoft.com/office/powerpoint/2010/main" val="397140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8724" y="466004"/>
            <a:ext cx="7723930" cy="731520"/>
          </a:xfrm>
        </p:spPr>
        <p:txBody>
          <a:bodyPr/>
          <a:lstStyle/>
          <a:p>
            <a:r>
              <a:rPr lang="en-US" dirty="0"/>
              <a:t>Clinical Remission at Week 40 in Patients in </a:t>
            </a:r>
            <a:br>
              <a:rPr lang="en-US" dirty="0"/>
            </a:br>
            <a:r>
              <a:rPr lang="en-US" dirty="0"/>
              <a:t>Clinical Remission at Week 12 of LUCENT-1</a:t>
            </a:r>
            <a:r>
              <a:rPr lang="en-US" sz="1600" dirty="0"/>
              <a:t/>
            </a:r>
            <a:br>
              <a:rPr lang="en-US" sz="1600" dirty="0"/>
            </a:br>
            <a:r>
              <a:rPr lang="en-US" sz="1800" dirty="0">
                <a:solidFill>
                  <a:schemeClr val="tx1"/>
                </a:solidFill>
              </a:rPr>
              <a:t>Maintenance Period, </a:t>
            </a:r>
            <a:r>
              <a:rPr lang="en-US" sz="1800" dirty="0" err="1">
                <a:solidFill>
                  <a:schemeClr val="tx1"/>
                </a:solidFill>
              </a:rPr>
              <a:t>mITT</a:t>
            </a:r>
            <a:r>
              <a:rPr lang="en-US" sz="1800" dirty="0">
                <a:solidFill>
                  <a:schemeClr val="tx1"/>
                </a:solidFill>
              </a:rPr>
              <a:t> Population – MIRI Induction Responders, NRI (LUCENT-2)</a:t>
            </a:r>
          </a:p>
        </p:txBody>
      </p:sp>
      <p:sp>
        <p:nvSpPr>
          <p:cNvPr id="32" name="TextBox 31">
            <a:extLst>
              <a:ext uri="{FF2B5EF4-FFF2-40B4-BE49-F238E27FC236}">
                <a16:creationId xmlns="" xmlns:a16="http://schemas.microsoft.com/office/drawing/2014/main" id="{E15B4FC9-EE90-48D6-8CF7-3122FB98BF57}"/>
              </a:ext>
            </a:extLst>
          </p:cNvPr>
          <p:cNvSpPr txBox="1"/>
          <p:nvPr/>
        </p:nvSpPr>
        <p:spPr>
          <a:xfrm>
            <a:off x="9027486" y="977400"/>
            <a:ext cx="2770054" cy="811367"/>
          </a:xfrm>
          <a:prstGeom prst="rect">
            <a:avLst/>
          </a:prstGeom>
          <a:solidFill>
            <a:schemeClr val="bg1">
              <a:lumMod val="85000"/>
            </a:schemeClr>
          </a:solidFill>
        </p:spPr>
        <p:txBody>
          <a:bodyPr wrap="square" lIns="36000" tIns="36000" rIns="36000" bIns="36000">
            <a:spAutoFit/>
          </a:bodyPr>
          <a:lstStyle/>
          <a:p>
            <a:pPr marL="0" marR="0" lvl="0" indent="0" algn="l" defTabSz="457200" rtl="0" eaLnBrk="1" fontAlgn="auto" latinLnBrk="0" hangingPunct="1">
              <a:lnSpc>
                <a:spcPct val="100000"/>
              </a:lnSpc>
              <a:spcBef>
                <a:spcPts val="0"/>
              </a:spcBef>
              <a:spcAft>
                <a:spcPts val="0"/>
              </a:spcAft>
              <a:buClr>
                <a:srgbClr val="D52B17"/>
              </a:buClr>
              <a:buSzTx/>
              <a:buFontTx/>
              <a:buNone/>
              <a:tabLst/>
              <a:defRPr/>
            </a:pPr>
            <a:r>
              <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Clinical Remission:</a:t>
            </a: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a:r>
            <a:b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SF = 0, or SF = 1 with a ≥1 point decrease from baseline; RB = 0; ES = 0 or 1 (excluding friability) </a:t>
            </a:r>
          </a:p>
        </p:txBody>
      </p:sp>
      <p:sp>
        <p:nvSpPr>
          <p:cNvPr id="73" name="TextBox 72">
            <a:extLst>
              <a:ext uri="{FF2B5EF4-FFF2-40B4-BE49-F238E27FC236}">
                <a16:creationId xmlns="" xmlns:a16="http://schemas.microsoft.com/office/drawing/2014/main" id="{7363A256-F4C0-4158-BC2B-4B6EEB6373FA}"/>
              </a:ext>
            </a:extLst>
          </p:cNvPr>
          <p:cNvSpPr txBox="1"/>
          <p:nvPr/>
        </p:nvSpPr>
        <p:spPr>
          <a:xfrm>
            <a:off x="5327111" y="1607980"/>
            <a:ext cx="718714" cy="288147"/>
          </a:xfrm>
          <a:prstGeom prst="rect">
            <a:avLst/>
          </a:prstGeom>
          <a:no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PBO SC</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75" name="TextBox 74">
            <a:extLst>
              <a:ext uri="{FF2B5EF4-FFF2-40B4-BE49-F238E27FC236}">
                <a16:creationId xmlns="" xmlns:a16="http://schemas.microsoft.com/office/drawing/2014/main" id="{26DED80E-13C9-40E8-8A8D-AAAFAF0B90F0}"/>
              </a:ext>
            </a:extLst>
          </p:cNvPr>
          <p:cNvSpPr txBox="1"/>
          <p:nvPr/>
        </p:nvSpPr>
        <p:spPr>
          <a:xfrm>
            <a:off x="6957700" y="1602227"/>
            <a:ext cx="1884774" cy="288147"/>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MIRI 200 SC</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9" name="TextBox 48">
            <a:extLst>
              <a:ext uri="{FF2B5EF4-FFF2-40B4-BE49-F238E27FC236}">
                <a16:creationId xmlns="" xmlns:a16="http://schemas.microsoft.com/office/drawing/2014/main" id="{BD56A19E-FB95-46D4-A365-EBA24CE94503}"/>
              </a:ext>
            </a:extLst>
          </p:cNvPr>
          <p:cNvSpPr txBox="1"/>
          <p:nvPr/>
        </p:nvSpPr>
        <p:spPr>
          <a:xfrm rot="16200000">
            <a:off x="-831404"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Response Rate (95% CI)</a:t>
            </a:r>
          </a:p>
        </p:txBody>
      </p:sp>
      <p:sp>
        <p:nvSpPr>
          <p:cNvPr id="7" name="Rectangle 6"/>
          <p:cNvSpPr/>
          <p:nvPr/>
        </p:nvSpPr>
        <p:spPr>
          <a:xfrm>
            <a:off x="563466" y="-631080"/>
            <a:ext cx="1295400" cy="368300"/>
          </a:xfrm>
          <a:prstGeom prst="rect">
            <a:avLst/>
          </a:prstGeom>
        </p:spPr>
        <p:txBody>
          <a:bodyPr wrap="none">
            <a:spAutoFit/>
          </a:bodyPr>
          <a:lstStyle/>
          <a:p>
            <a:r>
              <a:rPr lang="en-US" dirty="0">
                <a:solidFill>
                  <a:srgbClr val="000000"/>
                </a:solidFill>
                <a:latin typeface="Calibri" panose="020F0502020204030204" pitchFamily="34" charset="0"/>
              </a:rPr>
              <a:t>All Patients</a:t>
            </a:r>
            <a:r>
              <a:rPr lang="en-US" dirty="0"/>
              <a:t> </a:t>
            </a:r>
          </a:p>
        </p:txBody>
      </p:sp>
      <p:sp>
        <p:nvSpPr>
          <p:cNvPr id="34" name="TextBox 33">
            <a:extLst>
              <a:ext uri="{FF2B5EF4-FFF2-40B4-BE49-F238E27FC236}">
                <a16:creationId xmlns="" xmlns:a16="http://schemas.microsoft.com/office/drawing/2014/main" id="{16AA72FA-FFC5-47CF-977D-3F0E6E0A0614}"/>
              </a:ext>
            </a:extLst>
          </p:cNvPr>
          <p:cNvSpPr txBox="1"/>
          <p:nvPr/>
        </p:nvSpPr>
        <p:spPr>
          <a:xfrm>
            <a:off x="2958880" y="3429000"/>
            <a:ext cx="62392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36.9</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7" name="TextBox 46">
            <a:extLst>
              <a:ext uri="{FF2B5EF4-FFF2-40B4-BE49-F238E27FC236}">
                <a16:creationId xmlns="" xmlns:a16="http://schemas.microsoft.com/office/drawing/2014/main" id="{23860A1C-A16F-493A-BE5C-9E3D86C6670B}"/>
              </a:ext>
            </a:extLst>
          </p:cNvPr>
          <p:cNvSpPr txBox="1"/>
          <p:nvPr/>
        </p:nvSpPr>
        <p:spPr>
          <a:xfrm>
            <a:off x="3859680" y="2807186"/>
            <a:ext cx="7784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63.6 </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61" name="TextBox 60">
            <a:extLst>
              <a:ext uri="{FF2B5EF4-FFF2-40B4-BE49-F238E27FC236}">
                <a16:creationId xmlns="" xmlns:a16="http://schemas.microsoft.com/office/drawing/2014/main" id="{29F39523-872D-4563-AEBF-9A59A09B62C3}"/>
              </a:ext>
            </a:extLst>
          </p:cNvPr>
          <p:cNvSpPr txBox="1"/>
          <p:nvPr/>
        </p:nvSpPr>
        <p:spPr>
          <a:xfrm>
            <a:off x="3341060" y="1936785"/>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p&lt;0.001</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15" name="TextBox 14">
            <a:extLst>
              <a:ext uri="{FF2B5EF4-FFF2-40B4-BE49-F238E27FC236}">
                <a16:creationId xmlns="" xmlns:a16="http://schemas.microsoft.com/office/drawing/2014/main" id="{A3555721-CE8A-4E59-B07D-92330E45F799}"/>
              </a:ext>
            </a:extLst>
          </p:cNvPr>
          <p:cNvSpPr txBox="1"/>
          <p:nvPr/>
        </p:nvSpPr>
        <p:spPr>
          <a:xfrm>
            <a:off x="705620" y="5589584"/>
            <a:ext cx="508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N</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11" name="TextBox 10">
            <a:extLst>
              <a:ext uri="{FF2B5EF4-FFF2-40B4-BE49-F238E27FC236}">
                <a16:creationId xmlns="" xmlns:a16="http://schemas.microsoft.com/office/drawing/2014/main" id="{A4256914-91A4-46B1-B96E-6346BC9E5E1F}"/>
              </a:ext>
            </a:extLst>
          </p:cNvPr>
          <p:cNvSpPr txBox="1"/>
          <p:nvPr/>
        </p:nvSpPr>
        <p:spPr>
          <a:xfrm>
            <a:off x="2944282" y="5589584"/>
            <a:ext cx="6239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65</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18" name="TextBox 17">
            <a:extLst>
              <a:ext uri="{FF2B5EF4-FFF2-40B4-BE49-F238E27FC236}">
                <a16:creationId xmlns="" xmlns:a16="http://schemas.microsoft.com/office/drawing/2014/main" id="{471059F0-DE3F-4363-B60A-A361E5A6742F}"/>
              </a:ext>
            </a:extLst>
          </p:cNvPr>
          <p:cNvSpPr txBox="1"/>
          <p:nvPr/>
        </p:nvSpPr>
        <p:spPr>
          <a:xfrm>
            <a:off x="4061758" y="5589584"/>
            <a:ext cx="6239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143</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8" name="TextBox 47">
            <a:extLst>
              <a:ext uri="{FF2B5EF4-FFF2-40B4-BE49-F238E27FC236}">
                <a16:creationId xmlns="" xmlns:a16="http://schemas.microsoft.com/office/drawing/2014/main" id="{025C7EEA-B13B-471F-B1B8-2D565726938B}"/>
              </a:ext>
            </a:extLst>
          </p:cNvPr>
          <p:cNvSpPr txBox="1"/>
          <p:nvPr/>
        </p:nvSpPr>
        <p:spPr>
          <a:xfrm rot="16200000">
            <a:off x="4603065"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Response Rate (95%CI)</a:t>
            </a:r>
          </a:p>
        </p:txBody>
      </p:sp>
      <p:sp>
        <p:nvSpPr>
          <p:cNvPr id="3" name="Rectangle 2"/>
          <p:cNvSpPr/>
          <p:nvPr/>
        </p:nvSpPr>
        <p:spPr>
          <a:xfrm>
            <a:off x="2504933" y="-650353"/>
            <a:ext cx="1672253" cy="369332"/>
          </a:xfrm>
          <a:prstGeom prst="rect">
            <a:avLst/>
          </a:prstGeom>
        </p:spPr>
        <p:txBody>
          <a:bodyPr wrap="none">
            <a:spAutoFit/>
          </a:bodyPr>
          <a:lstStyle/>
          <a:p>
            <a:r>
              <a:rPr lang="en-US" dirty="0"/>
              <a:t>Biologic-Naïve</a:t>
            </a:r>
          </a:p>
        </p:txBody>
      </p:sp>
      <p:sp>
        <p:nvSpPr>
          <p:cNvPr id="5" name="Rectangle 4"/>
          <p:cNvSpPr/>
          <p:nvPr/>
        </p:nvSpPr>
        <p:spPr>
          <a:xfrm>
            <a:off x="5050398" y="-650353"/>
            <a:ext cx="1697901" cy="369332"/>
          </a:xfrm>
          <a:prstGeom prst="rect">
            <a:avLst/>
          </a:prstGeom>
        </p:spPr>
        <p:txBody>
          <a:bodyPr wrap="none">
            <a:spAutoFit/>
          </a:bodyPr>
          <a:lstStyle/>
          <a:p>
            <a:r>
              <a:rPr lang="en-US" dirty="0"/>
              <a:t>Biologic-Failed</a:t>
            </a:r>
          </a:p>
        </p:txBody>
      </p:sp>
      <p:sp>
        <p:nvSpPr>
          <p:cNvPr id="42" name="TextBox 41">
            <a:extLst>
              <a:ext uri="{FF2B5EF4-FFF2-40B4-BE49-F238E27FC236}">
                <a16:creationId xmlns="" xmlns:a16="http://schemas.microsoft.com/office/drawing/2014/main" id="{36E8317E-C700-4E35-818C-05369D4D2D55}"/>
              </a:ext>
            </a:extLst>
          </p:cNvPr>
          <p:cNvSpPr txBox="1"/>
          <p:nvPr/>
        </p:nvSpPr>
        <p:spPr>
          <a:xfrm>
            <a:off x="7443315" y="3112021"/>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46.8</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0" name="TextBox 39">
            <a:extLst>
              <a:ext uri="{FF2B5EF4-FFF2-40B4-BE49-F238E27FC236}">
                <a16:creationId xmlns="" xmlns:a16="http://schemas.microsoft.com/office/drawing/2014/main" id="{4C2B6700-8792-41D0-9A55-FA11CBD34941}"/>
              </a:ext>
            </a:extLst>
          </p:cNvPr>
          <p:cNvSpPr txBox="1"/>
          <p:nvPr/>
        </p:nvSpPr>
        <p:spPr>
          <a:xfrm>
            <a:off x="7893382" y="2842215"/>
            <a:ext cx="67967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62.5 </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56" name="TextBox 55">
            <a:extLst>
              <a:ext uri="{FF2B5EF4-FFF2-40B4-BE49-F238E27FC236}">
                <a16:creationId xmlns="" xmlns:a16="http://schemas.microsoft.com/office/drawing/2014/main" id="{ECC3B8C0-DA94-4CD7-8CA5-2EE7CA0E8EB5}"/>
              </a:ext>
            </a:extLst>
          </p:cNvPr>
          <p:cNvSpPr txBox="1"/>
          <p:nvPr/>
        </p:nvSpPr>
        <p:spPr>
          <a:xfrm>
            <a:off x="7572906" y="1936078"/>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p=.078</a:t>
            </a: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 </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3" name="TextBox 42">
            <a:extLst>
              <a:ext uri="{FF2B5EF4-FFF2-40B4-BE49-F238E27FC236}">
                <a16:creationId xmlns="" xmlns:a16="http://schemas.microsoft.com/office/drawing/2014/main" id="{3EF8F527-DA0B-4EF6-A677-97FDACEA7F31}"/>
              </a:ext>
            </a:extLst>
          </p:cNvPr>
          <p:cNvSpPr txBox="1"/>
          <p:nvPr/>
        </p:nvSpPr>
        <p:spPr>
          <a:xfrm>
            <a:off x="9963894" y="4119415"/>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11.1</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35" name="TextBox 34">
            <a:extLst>
              <a:ext uri="{FF2B5EF4-FFF2-40B4-BE49-F238E27FC236}">
                <a16:creationId xmlns="" xmlns:a16="http://schemas.microsoft.com/office/drawing/2014/main" id="{129C08D0-4FA5-4815-8294-59AA5F25410B}"/>
              </a:ext>
            </a:extLst>
          </p:cNvPr>
          <p:cNvSpPr txBox="1"/>
          <p:nvPr/>
        </p:nvSpPr>
        <p:spPr>
          <a:xfrm>
            <a:off x="10027772" y="2518391"/>
            <a:ext cx="144369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66.7</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4" name="TextBox 43">
            <a:extLst>
              <a:ext uri="{FF2B5EF4-FFF2-40B4-BE49-F238E27FC236}">
                <a16:creationId xmlns="" xmlns:a16="http://schemas.microsoft.com/office/drawing/2014/main" id="{572426F4-A657-4D14-84FC-E2280042D568}"/>
              </a:ext>
            </a:extLst>
          </p:cNvPr>
          <p:cNvSpPr txBox="1"/>
          <p:nvPr/>
        </p:nvSpPr>
        <p:spPr>
          <a:xfrm>
            <a:off x="9963894" y="1927764"/>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 p&lt;0.001</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0" name="TextBox 19">
            <a:extLst>
              <a:ext uri="{FF2B5EF4-FFF2-40B4-BE49-F238E27FC236}">
                <a16:creationId xmlns="" xmlns:a16="http://schemas.microsoft.com/office/drawing/2014/main" id="{003BA3AC-4933-4368-95C8-9750B8CCE434}"/>
              </a:ext>
            </a:extLst>
          </p:cNvPr>
          <p:cNvSpPr txBox="1"/>
          <p:nvPr/>
        </p:nvSpPr>
        <p:spPr>
          <a:xfrm>
            <a:off x="7478402" y="5589584"/>
            <a:ext cx="508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47</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37" name="TextBox 36">
            <a:extLst>
              <a:ext uri="{FF2B5EF4-FFF2-40B4-BE49-F238E27FC236}">
                <a16:creationId xmlns="" xmlns:a16="http://schemas.microsoft.com/office/drawing/2014/main" id="{3E457027-489F-4407-9222-BF76022D62CC}"/>
              </a:ext>
            </a:extLst>
          </p:cNvPr>
          <p:cNvSpPr txBox="1"/>
          <p:nvPr/>
        </p:nvSpPr>
        <p:spPr>
          <a:xfrm>
            <a:off x="7986405" y="5589584"/>
            <a:ext cx="6373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104</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38" name="TextBox 37">
            <a:extLst>
              <a:ext uri="{FF2B5EF4-FFF2-40B4-BE49-F238E27FC236}">
                <a16:creationId xmlns="" xmlns:a16="http://schemas.microsoft.com/office/drawing/2014/main" id="{804D96D8-E1B5-4994-8AA2-EBB66334609C}"/>
              </a:ext>
            </a:extLst>
          </p:cNvPr>
          <p:cNvSpPr txBox="1"/>
          <p:nvPr/>
        </p:nvSpPr>
        <p:spPr>
          <a:xfrm>
            <a:off x="9987614" y="5589584"/>
            <a:ext cx="508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18</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39" name="TextBox 38">
            <a:extLst>
              <a:ext uri="{FF2B5EF4-FFF2-40B4-BE49-F238E27FC236}">
                <a16:creationId xmlns="" xmlns:a16="http://schemas.microsoft.com/office/drawing/2014/main" id="{7C11809B-A6F8-49B8-B16D-A09BD152293B}"/>
              </a:ext>
            </a:extLst>
          </p:cNvPr>
          <p:cNvSpPr txBox="1"/>
          <p:nvPr/>
        </p:nvSpPr>
        <p:spPr>
          <a:xfrm>
            <a:off x="10495617" y="5589584"/>
            <a:ext cx="508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36</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72" name="Rectangle 71">
            <a:extLst>
              <a:ext uri="{FF2B5EF4-FFF2-40B4-BE49-F238E27FC236}">
                <a16:creationId xmlns="" xmlns:a16="http://schemas.microsoft.com/office/drawing/2014/main" id="{D6797781-2DE8-440E-8A35-6FD2ABCFC037}"/>
              </a:ext>
            </a:extLst>
          </p:cNvPr>
          <p:cNvSpPr/>
          <p:nvPr/>
        </p:nvSpPr>
        <p:spPr>
          <a:xfrm>
            <a:off x="5174574" y="1693264"/>
            <a:ext cx="90000" cy="90000"/>
          </a:xfrm>
          <a:prstGeom prst="rect">
            <a:avLst/>
          </a:prstGeom>
          <a:pattFill prst="pct70">
            <a:fgClr>
              <a:srgbClr val="E6E6E6"/>
            </a:fgClr>
            <a:bgClr>
              <a:srgbClr val="F36A50"/>
            </a:bgClr>
          </a:patt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74" name="Rectangle 73">
            <a:extLst>
              <a:ext uri="{FF2B5EF4-FFF2-40B4-BE49-F238E27FC236}">
                <a16:creationId xmlns="" xmlns:a16="http://schemas.microsoft.com/office/drawing/2014/main" id="{FCFD2AA3-9FEE-4435-876A-1339E56DF316}"/>
              </a:ext>
            </a:extLst>
          </p:cNvPr>
          <p:cNvSpPr/>
          <p:nvPr/>
        </p:nvSpPr>
        <p:spPr>
          <a:xfrm>
            <a:off x="6805039" y="1708001"/>
            <a:ext cx="90000" cy="90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8" name="Text Placeholder 5"/>
          <p:cNvSpPr txBox="1">
            <a:spLocks/>
          </p:cNvSpPr>
          <p:nvPr/>
        </p:nvSpPr>
        <p:spPr>
          <a:xfrm>
            <a:off x="609600" y="4748247"/>
            <a:ext cx="9817101" cy="60797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 name="Rectangle 1">
            <a:extLst>
              <a:ext uri="{FF2B5EF4-FFF2-40B4-BE49-F238E27FC236}">
                <a16:creationId xmlns="" xmlns:a16="http://schemas.microsoft.com/office/drawing/2014/main" id="{49D73440-4EC3-4464-8A3B-9DA37FC82CE8}"/>
              </a:ext>
            </a:extLst>
          </p:cNvPr>
          <p:cNvSpPr/>
          <p:nvPr/>
        </p:nvSpPr>
        <p:spPr>
          <a:xfrm>
            <a:off x="5961484" y="5067300"/>
            <a:ext cx="376927" cy="288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4" name="Text Placeholder 2">
            <a:extLst>
              <a:ext uri="{FF2B5EF4-FFF2-40B4-BE49-F238E27FC236}">
                <a16:creationId xmlns="" xmlns:a16="http://schemas.microsoft.com/office/drawing/2014/main" id="{BEB8524B-A536-16A4-2F56-D1854F20D530}"/>
              </a:ext>
            </a:extLst>
          </p:cNvPr>
          <p:cNvSpPr txBox="1">
            <a:spLocks/>
          </p:cNvSpPr>
          <p:nvPr/>
        </p:nvSpPr>
        <p:spPr>
          <a:xfrm>
            <a:off x="379784" y="6206131"/>
            <a:ext cx="9618564" cy="453466"/>
          </a:xfrm>
          <a:prstGeom prst="rect">
            <a:avLst/>
          </a:prstGeom>
        </p:spPr>
        <p:txBody>
          <a:bodyPr vert="horz" lIns="91440" tIns="45720" rIns="91440" bIns="45720" rtlCol="0" anchor="b">
            <a:noAutofit/>
          </a:bodyPr>
          <a:lstStyle>
            <a:lvl1pPr marL="0" indent="0" algn="l" defTabSz="457200" rtl="0" eaLnBrk="1" latinLnBrk="0" hangingPunct="1">
              <a:spcBef>
                <a:spcPts val="0"/>
              </a:spcBef>
              <a:buClr>
                <a:schemeClr val="accent6"/>
              </a:buClr>
              <a:buFont typeface="Arial" panose="020B0604020202020204" pitchFamily="34" charset="0"/>
              <a:buNone/>
              <a:defRPr sz="1200" kern="1200">
                <a:solidFill>
                  <a:schemeClr val="tx1"/>
                </a:solidFill>
                <a:latin typeface="Arial Narrow" panose="020B0606020202030204" pitchFamily="34" charset="0"/>
                <a:ea typeface="+mn-ea"/>
                <a:cs typeface="DIN-Regular"/>
              </a:defRPr>
            </a:lvl1pPr>
            <a:lvl2pPr marL="457200" indent="0" algn="l" defTabSz="457200" rtl="0" eaLnBrk="1" latinLnBrk="0" hangingPunct="1">
              <a:spcBef>
                <a:spcPct val="20000"/>
              </a:spcBef>
              <a:buClr>
                <a:schemeClr val="accent6"/>
              </a:buClr>
              <a:buSzPct val="70000"/>
              <a:buFont typeface="Courier New" panose="02070309020205020404" pitchFamily="49" charset="0"/>
              <a:buNone/>
              <a:defRPr sz="1200" kern="1200">
                <a:solidFill>
                  <a:schemeClr val="tx1"/>
                </a:solidFill>
                <a:latin typeface="Arial Narrow" panose="020B0606020202030204" pitchFamily="34" charset="0"/>
                <a:ea typeface="+mn-ea"/>
                <a:cs typeface="DIN-Regular"/>
              </a:defRPr>
            </a:lvl2pPr>
            <a:lvl3pPr marL="914400" indent="0" algn="l" defTabSz="457200" rtl="0" eaLnBrk="1" latinLnBrk="0" hangingPunct="1">
              <a:spcBef>
                <a:spcPct val="20000"/>
              </a:spcBef>
              <a:buClr>
                <a:schemeClr val="accent6"/>
              </a:buClr>
              <a:buFont typeface="Arial" panose="020B0604020202020204" pitchFamily="34" charset="0"/>
              <a:buNone/>
              <a:defRPr sz="1200" kern="1200">
                <a:solidFill>
                  <a:schemeClr val="tx1"/>
                </a:solidFill>
                <a:latin typeface="Arial Narrow" panose="020B0606020202030204" pitchFamily="34" charset="0"/>
                <a:ea typeface="+mn-ea"/>
                <a:cs typeface="DIN-Regular"/>
              </a:defRPr>
            </a:lvl3pPr>
            <a:lvl4pPr marL="1371600" indent="0" algn="l" defTabSz="457200" rtl="0" eaLnBrk="1" latinLnBrk="0" hangingPunct="1">
              <a:spcBef>
                <a:spcPct val="20000"/>
              </a:spcBef>
              <a:buClr>
                <a:schemeClr val="accent6"/>
              </a:buClr>
              <a:buSzPct val="70000"/>
              <a:buFont typeface="Courier New" panose="02070309020205020404" pitchFamily="49" charset="0"/>
              <a:buNone/>
              <a:defRPr sz="1200" kern="1200">
                <a:solidFill>
                  <a:schemeClr val="tx1"/>
                </a:solidFill>
                <a:latin typeface="Arial Narrow" panose="020B0606020202030204" pitchFamily="34" charset="0"/>
                <a:ea typeface="+mn-ea"/>
                <a:cs typeface="DIN-Regular"/>
              </a:defRPr>
            </a:lvl4pPr>
            <a:lvl5pPr marL="1828800" indent="0" algn="l" defTabSz="457200" rtl="0" eaLnBrk="1" latinLnBrk="0" hangingPunct="1">
              <a:spcBef>
                <a:spcPct val="20000"/>
              </a:spcBef>
              <a:buClr>
                <a:schemeClr val="accent6"/>
              </a:buClr>
              <a:buFont typeface="Arial" panose="020B0604020202020204" pitchFamily="34" charset="0"/>
              <a:buNone/>
              <a:defRPr sz="1200" kern="1200">
                <a:solidFill>
                  <a:schemeClr val="tx1"/>
                </a:solidFill>
                <a:latin typeface="Arial Narrow" panose="020B0606020202030204" pitchFamily="34" charset="0"/>
                <a:ea typeface="+mn-ea"/>
                <a:cs typeface="DIN-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D52B17"/>
              </a:buClr>
              <a:buSzTx/>
              <a:buFont typeface="Arial" panose="020B0604020202020204" pitchFamily="34" charset="0"/>
              <a:buNone/>
              <a:tabLst/>
              <a:defRPr/>
            </a:pPr>
            <a:r>
              <a:rPr kumimoji="0" lang="en-US" sz="900" i="0" u="none" strike="noStrike" kern="1200" cap="none" spc="0" normalizeH="0" baseline="30000" noProof="0" dirty="0" err="1">
                <a:ln>
                  <a:noFill/>
                </a:ln>
                <a:solidFill>
                  <a:srgbClr val="000000"/>
                </a:solidFill>
                <a:effectLst/>
                <a:uLnTx/>
                <a:uFillTx/>
                <a:latin typeface="+mj-lt"/>
                <a:ea typeface="+mn-ea"/>
              </a:rPr>
              <a:t>a</a:t>
            </a:r>
            <a:r>
              <a:rPr kumimoji="0" lang="en-US" sz="900" i="0" u="none" strike="noStrike" kern="1200" cap="none" spc="0" normalizeH="0" baseline="0" noProof="0" dirty="0" err="1">
                <a:ln>
                  <a:noFill/>
                </a:ln>
                <a:solidFill>
                  <a:srgbClr val="000000"/>
                </a:solidFill>
                <a:effectLst/>
                <a:uLnTx/>
                <a:uFillTx/>
                <a:latin typeface="+mj-lt"/>
                <a:ea typeface="+mn-ea"/>
              </a:rPr>
              <a:t>Including</a:t>
            </a:r>
            <a:r>
              <a:rPr kumimoji="0" lang="en-US" sz="900" i="0" u="none" strike="noStrike" kern="1200" cap="none" spc="0" normalizeH="0" baseline="0" noProof="0" dirty="0">
                <a:ln>
                  <a:noFill/>
                </a:ln>
                <a:solidFill>
                  <a:srgbClr val="000000"/>
                </a:solidFill>
                <a:effectLst/>
                <a:uLnTx/>
                <a:uFillTx/>
                <a:latin typeface="+mj-lt"/>
                <a:ea typeface="+mn-ea"/>
              </a:rPr>
              <a:t> tofacitinib-failed patients. There are also a small group of patients exposed, by not failed to biologics or tofacitinib. Note: p-values versus PBO are shown. ES=Endoscopic </a:t>
            </a:r>
            <a:r>
              <a:rPr kumimoji="0" lang="en-US" sz="900" i="0" u="none" strike="noStrike" kern="1200" cap="none" spc="0" normalizeH="0" baseline="0" noProof="0" dirty="0" err="1">
                <a:ln>
                  <a:noFill/>
                </a:ln>
                <a:solidFill>
                  <a:srgbClr val="000000"/>
                </a:solidFill>
                <a:effectLst/>
                <a:uLnTx/>
                <a:uFillTx/>
                <a:latin typeface="+mj-lt"/>
                <a:ea typeface="+mn-ea"/>
              </a:rPr>
              <a:t>Subscore</a:t>
            </a:r>
            <a:r>
              <a:rPr kumimoji="0" lang="en-US" sz="900" i="0" u="none" strike="noStrike" kern="1200" cap="none" spc="0" normalizeH="0" baseline="0" noProof="0" dirty="0">
                <a:ln>
                  <a:noFill/>
                </a:ln>
                <a:solidFill>
                  <a:srgbClr val="000000"/>
                </a:solidFill>
                <a:effectLst/>
                <a:uLnTx/>
                <a:uFillTx/>
                <a:latin typeface="+mj-lt"/>
                <a:ea typeface="+mn-ea"/>
              </a:rPr>
              <a:t>; RB=Rectal Bleeding </a:t>
            </a:r>
            <a:r>
              <a:rPr kumimoji="0" lang="en-US" sz="900" i="0" u="none" strike="noStrike" kern="1200" cap="none" spc="0" normalizeH="0" baseline="0" noProof="0" dirty="0" err="1">
                <a:ln>
                  <a:noFill/>
                </a:ln>
                <a:solidFill>
                  <a:srgbClr val="000000"/>
                </a:solidFill>
                <a:effectLst/>
                <a:uLnTx/>
                <a:uFillTx/>
                <a:latin typeface="+mj-lt"/>
                <a:ea typeface="+mn-ea"/>
              </a:rPr>
              <a:t>Subscore</a:t>
            </a:r>
            <a:r>
              <a:rPr kumimoji="0" lang="en-US" sz="900" i="0" u="none" strike="noStrike" kern="1200" cap="none" spc="0" normalizeH="0" baseline="0" noProof="0" dirty="0">
                <a:ln>
                  <a:noFill/>
                </a:ln>
                <a:solidFill>
                  <a:srgbClr val="000000"/>
                </a:solidFill>
                <a:effectLst/>
                <a:uLnTx/>
                <a:uFillTx/>
                <a:latin typeface="+mj-lt"/>
                <a:ea typeface="+mn-ea"/>
              </a:rPr>
              <a:t>; SF=Stool Frequency </a:t>
            </a:r>
            <a:r>
              <a:rPr kumimoji="0" lang="en-US" sz="900" i="0" u="none" strike="noStrike" kern="1200" cap="none" spc="0" normalizeH="0" baseline="0" noProof="0" dirty="0" err="1">
                <a:ln>
                  <a:noFill/>
                </a:ln>
                <a:solidFill>
                  <a:srgbClr val="000000"/>
                </a:solidFill>
                <a:effectLst/>
                <a:uLnTx/>
                <a:uFillTx/>
                <a:latin typeface="+mj-lt"/>
                <a:ea typeface="+mn-ea"/>
              </a:rPr>
              <a:t>Subscore</a:t>
            </a:r>
            <a:r>
              <a:rPr kumimoji="0" lang="en-US" sz="900" i="0" u="none" strike="noStrike" kern="1200" cap="none" spc="0" normalizeH="0" baseline="0" noProof="0" dirty="0">
                <a:ln>
                  <a:noFill/>
                </a:ln>
                <a:solidFill>
                  <a:srgbClr val="000000"/>
                </a:solidFill>
                <a:effectLst/>
                <a:uLnTx/>
                <a:uFillTx/>
                <a:latin typeface="+mj-lt"/>
                <a:ea typeface="+mn-ea"/>
              </a:rPr>
              <a:t>. Note: Subgroup analyses by biologic-failed status in the right panel were not multiplicity controlled. Data on File, Eli Lilly and Company.</a:t>
            </a:r>
            <a:r>
              <a:rPr kumimoji="0" lang="en-GB" sz="900" i="0" u="none" strike="noStrike" kern="1200" cap="none" spc="0" normalizeH="0" baseline="0" noProof="0" dirty="0">
                <a:ln>
                  <a:noFill/>
                </a:ln>
                <a:solidFill>
                  <a:srgbClr val="000000"/>
                </a:solidFill>
                <a:effectLst/>
                <a:uLnTx/>
                <a:uFillTx/>
                <a:latin typeface="+mj-lt"/>
                <a:ea typeface="+mn-ea"/>
              </a:rPr>
              <a:t> </a:t>
            </a:r>
            <a:endParaRPr kumimoji="0" lang="en-US" sz="900" i="0" u="none" strike="noStrike" kern="1200" cap="none" spc="0" normalizeH="0" baseline="0" noProof="0" dirty="0">
              <a:ln>
                <a:noFill/>
              </a:ln>
              <a:solidFill>
                <a:srgbClr val="000000"/>
              </a:solidFill>
              <a:effectLst/>
              <a:uLnTx/>
              <a:uFillTx/>
              <a:latin typeface="+mj-lt"/>
              <a:ea typeface="+mn-ea"/>
            </a:endParaRPr>
          </a:p>
        </p:txBody>
      </p:sp>
      <p:sp>
        <p:nvSpPr>
          <p:cNvPr id="65" name="Text Placeholder 2">
            <a:extLst>
              <a:ext uri="{FF2B5EF4-FFF2-40B4-BE49-F238E27FC236}">
                <a16:creationId xmlns="" xmlns:a16="http://schemas.microsoft.com/office/drawing/2014/main" id="{E4B33732-791E-4BFA-BCB2-FDA91688E387}"/>
              </a:ext>
            </a:extLst>
          </p:cNvPr>
          <p:cNvSpPr txBox="1">
            <a:spLocks/>
          </p:cNvSpPr>
          <p:nvPr/>
        </p:nvSpPr>
        <p:spPr>
          <a:xfrm>
            <a:off x="565387" y="6319127"/>
            <a:ext cx="10972800" cy="453466"/>
          </a:xfrm>
          <a:prstGeom prst="rect">
            <a:avLst/>
          </a:prstGeom>
        </p:spPr>
        <p:txBody>
          <a:bodyPr vert="horz" lIns="91440" tIns="45720" rIns="91440" bIns="45720" rtlCol="0" anchor="b">
            <a:noAutofit/>
          </a:bodyPr>
          <a:lstStyle>
            <a:lvl1pPr marL="0" indent="0" algn="l" defTabSz="457200" rtl="0" eaLnBrk="1" latinLnBrk="0" hangingPunct="1">
              <a:spcBef>
                <a:spcPts val="0"/>
              </a:spcBef>
              <a:buClr>
                <a:schemeClr val="accent6"/>
              </a:buClr>
              <a:buFont typeface="Arial" panose="020B0604020202020204" pitchFamily="34" charset="0"/>
              <a:buNone/>
              <a:defRPr sz="1200" kern="1200">
                <a:solidFill>
                  <a:schemeClr val="tx1"/>
                </a:solidFill>
                <a:latin typeface="Arial Narrow" panose="020B0606020202030204" pitchFamily="34" charset="0"/>
                <a:ea typeface="+mn-ea"/>
                <a:cs typeface="DIN-Regular"/>
              </a:defRPr>
            </a:lvl1pPr>
            <a:lvl2pPr marL="457200" indent="0" algn="l" defTabSz="457200" rtl="0" eaLnBrk="1" latinLnBrk="0" hangingPunct="1">
              <a:spcBef>
                <a:spcPct val="20000"/>
              </a:spcBef>
              <a:buClr>
                <a:schemeClr val="accent6"/>
              </a:buClr>
              <a:buSzPct val="70000"/>
              <a:buFont typeface="Courier New" panose="02070309020205020404" pitchFamily="49" charset="0"/>
              <a:buNone/>
              <a:defRPr sz="1200" kern="1200">
                <a:solidFill>
                  <a:schemeClr val="tx1"/>
                </a:solidFill>
                <a:latin typeface="Arial Narrow" panose="020B0606020202030204" pitchFamily="34" charset="0"/>
                <a:ea typeface="+mn-ea"/>
                <a:cs typeface="DIN-Regular"/>
              </a:defRPr>
            </a:lvl2pPr>
            <a:lvl3pPr marL="914400" indent="0" algn="l" defTabSz="457200" rtl="0" eaLnBrk="1" latinLnBrk="0" hangingPunct="1">
              <a:spcBef>
                <a:spcPct val="20000"/>
              </a:spcBef>
              <a:buClr>
                <a:schemeClr val="accent6"/>
              </a:buClr>
              <a:buFont typeface="Arial" panose="020B0604020202020204" pitchFamily="34" charset="0"/>
              <a:buNone/>
              <a:defRPr sz="1200" kern="1200">
                <a:solidFill>
                  <a:schemeClr val="tx1"/>
                </a:solidFill>
                <a:latin typeface="Arial Narrow" panose="020B0606020202030204" pitchFamily="34" charset="0"/>
                <a:ea typeface="+mn-ea"/>
                <a:cs typeface="DIN-Regular"/>
              </a:defRPr>
            </a:lvl3pPr>
            <a:lvl4pPr marL="1371600" indent="0" algn="l" defTabSz="457200" rtl="0" eaLnBrk="1" latinLnBrk="0" hangingPunct="1">
              <a:spcBef>
                <a:spcPct val="20000"/>
              </a:spcBef>
              <a:buClr>
                <a:schemeClr val="accent6"/>
              </a:buClr>
              <a:buSzPct val="70000"/>
              <a:buFont typeface="Courier New" panose="02070309020205020404" pitchFamily="49" charset="0"/>
              <a:buNone/>
              <a:defRPr sz="1200" kern="1200">
                <a:solidFill>
                  <a:schemeClr val="tx1"/>
                </a:solidFill>
                <a:latin typeface="Arial Narrow" panose="020B0606020202030204" pitchFamily="34" charset="0"/>
                <a:ea typeface="+mn-ea"/>
                <a:cs typeface="DIN-Regular"/>
              </a:defRPr>
            </a:lvl4pPr>
            <a:lvl5pPr marL="1828800" indent="0" algn="l" defTabSz="457200" rtl="0" eaLnBrk="1" latinLnBrk="0" hangingPunct="1">
              <a:spcBef>
                <a:spcPct val="20000"/>
              </a:spcBef>
              <a:buClr>
                <a:schemeClr val="accent6"/>
              </a:buClr>
              <a:buFont typeface="Arial" panose="020B0604020202020204" pitchFamily="34" charset="0"/>
              <a:buNone/>
              <a:defRPr sz="1200" kern="1200">
                <a:solidFill>
                  <a:schemeClr val="tx1"/>
                </a:solidFill>
                <a:latin typeface="Arial Narrow" panose="020B0606020202030204" pitchFamily="34" charset="0"/>
                <a:ea typeface="+mn-ea"/>
                <a:cs typeface="DIN-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D52B17"/>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endParaRPr>
          </a:p>
        </p:txBody>
      </p:sp>
      <p:graphicFrame>
        <p:nvGraphicFramePr>
          <p:cNvPr id="36" name="Content Placeholder 6">
            <a:extLst>
              <a:ext uri="{FF2B5EF4-FFF2-40B4-BE49-F238E27FC236}">
                <a16:creationId xmlns="" xmlns:a16="http://schemas.microsoft.com/office/drawing/2014/main" id="{4DAEBFD3-08F3-4A36-BEAF-5A86C47C892D}"/>
              </a:ext>
            </a:extLst>
          </p:cNvPr>
          <p:cNvGraphicFramePr>
            <a:graphicFrameLocks/>
          </p:cNvGraphicFramePr>
          <p:nvPr>
            <p:extLst>
              <p:ext uri="{D42A27DB-BD31-4B8C-83A1-F6EECF244321}">
                <p14:modId xmlns:p14="http://schemas.microsoft.com/office/powerpoint/2010/main" val="3468049095"/>
              </p:ext>
            </p:extLst>
          </p:nvPr>
        </p:nvGraphicFramePr>
        <p:xfrm>
          <a:off x="5961484" y="1859513"/>
          <a:ext cx="5742728" cy="3674877"/>
        </p:xfrm>
        <a:graphic>
          <a:graphicData uri="http://schemas.openxmlformats.org/drawingml/2006/chart">
            <c:chart xmlns:c="http://schemas.openxmlformats.org/drawingml/2006/chart" xmlns:r="http://schemas.openxmlformats.org/officeDocument/2006/relationships" r:id="rId3"/>
          </a:graphicData>
        </a:graphic>
      </p:graphicFrame>
      <p:cxnSp>
        <p:nvCxnSpPr>
          <p:cNvPr id="13" name="Straight Connector 12">
            <a:extLst>
              <a:ext uri="{FF2B5EF4-FFF2-40B4-BE49-F238E27FC236}">
                <a16:creationId xmlns="" xmlns:a16="http://schemas.microsoft.com/office/drawing/2014/main" id="{29DDC3AD-CD47-4A14-B96F-C70BB1C9A7BB}"/>
              </a:ext>
            </a:extLst>
          </p:cNvPr>
          <p:cNvCxnSpPr>
            <a:cxnSpLocks/>
          </p:cNvCxnSpPr>
          <p:nvPr/>
        </p:nvCxnSpPr>
        <p:spPr>
          <a:xfrm>
            <a:off x="705619" y="5595434"/>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ACC8FF54-1880-4D78-9416-B3F29420C160}"/>
              </a:ext>
            </a:extLst>
          </p:cNvPr>
          <p:cNvCxnSpPr>
            <a:cxnSpLocks/>
          </p:cNvCxnSpPr>
          <p:nvPr/>
        </p:nvCxnSpPr>
        <p:spPr>
          <a:xfrm>
            <a:off x="705619" y="5928138"/>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30" name="Content Placeholder 6">
            <a:extLst>
              <a:ext uri="{FF2B5EF4-FFF2-40B4-BE49-F238E27FC236}">
                <a16:creationId xmlns="" xmlns:a16="http://schemas.microsoft.com/office/drawing/2014/main" id="{31F3BEE9-F0E8-4C99-801D-EF819D4C5C16}"/>
              </a:ext>
            </a:extLst>
          </p:cNvPr>
          <p:cNvGraphicFramePr>
            <a:graphicFrameLocks/>
          </p:cNvGraphicFramePr>
          <p:nvPr>
            <p:extLst>
              <p:ext uri="{D42A27DB-BD31-4B8C-83A1-F6EECF244321}">
                <p14:modId xmlns:p14="http://schemas.microsoft.com/office/powerpoint/2010/main" val="2288284954"/>
              </p:ext>
            </p:extLst>
          </p:nvPr>
        </p:nvGraphicFramePr>
        <p:xfrm>
          <a:off x="487242" y="1859513"/>
          <a:ext cx="5742728" cy="3649915"/>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 xmlns:a16="http://schemas.microsoft.com/office/drawing/2014/main" id="{2A3A4813-68F6-42C5-998F-27F630691E28}"/>
              </a:ext>
            </a:extLst>
          </p:cNvPr>
          <p:cNvCxnSpPr>
            <a:cxnSpLocks/>
          </p:cNvCxnSpPr>
          <p:nvPr/>
        </p:nvCxnSpPr>
        <p:spPr>
          <a:xfrm>
            <a:off x="10154236" y="2223077"/>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E68A0EFE-E6FA-454B-8500-5EC926449112}"/>
              </a:ext>
            </a:extLst>
          </p:cNvPr>
          <p:cNvCxnSpPr>
            <a:cxnSpLocks/>
          </p:cNvCxnSpPr>
          <p:nvPr/>
        </p:nvCxnSpPr>
        <p:spPr>
          <a:xfrm flipV="1">
            <a:off x="10154236"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 xmlns:a16="http://schemas.microsoft.com/office/drawing/2014/main" id="{7FF030EE-0396-4813-87F3-0D2AABD8833D}"/>
              </a:ext>
            </a:extLst>
          </p:cNvPr>
          <p:cNvCxnSpPr>
            <a:cxnSpLocks/>
          </p:cNvCxnSpPr>
          <p:nvPr/>
        </p:nvCxnSpPr>
        <p:spPr>
          <a:xfrm flipV="1">
            <a:off x="10670790"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 xmlns:a16="http://schemas.microsoft.com/office/drawing/2014/main" id="{5C980555-101A-4AB0-B8F2-2A8544D46F45}"/>
              </a:ext>
            </a:extLst>
          </p:cNvPr>
          <p:cNvCxnSpPr>
            <a:cxnSpLocks/>
          </p:cNvCxnSpPr>
          <p:nvPr/>
        </p:nvCxnSpPr>
        <p:spPr>
          <a:xfrm>
            <a:off x="7666100" y="2223077"/>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 xmlns:a16="http://schemas.microsoft.com/office/drawing/2014/main" id="{63C7B361-A093-499A-A9BE-C0DE23A2A72D}"/>
              </a:ext>
            </a:extLst>
          </p:cNvPr>
          <p:cNvCxnSpPr>
            <a:cxnSpLocks/>
          </p:cNvCxnSpPr>
          <p:nvPr/>
        </p:nvCxnSpPr>
        <p:spPr>
          <a:xfrm flipV="1">
            <a:off x="7666100"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 xmlns:a16="http://schemas.microsoft.com/office/drawing/2014/main" id="{7D485418-63E6-4E36-956E-3E038F668C7E}"/>
              </a:ext>
            </a:extLst>
          </p:cNvPr>
          <p:cNvCxnSpPr>
            <a:cxnSpLocks/>
          </p:cNvCxnSpPr>
          <p:nvPr/>
        </p:nvCxnSpPr>
        <p:spPr>
          <a:xfrm flipV="1">
            <a:off x="8182654"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 xmlns:a16="http://schemas.microsoft.com/office/drawing/2014/main" id="{B001B324-0CCB-4F59-B13C-29AEE12E5BFD}"/>
              </a:ext>
            </a:extLst>
          </p:cNvPr>
          <p:cNvCxnSpPr>
            <a:cxnSpLocks/>
          </p:cNvCxnSpPr>
          <p:nvPr/>
        </p:nvCxnSpPr>
        <p:spPr>
          <a:xfrm>
            <a:off x="3270845" y="2223077"/>
            <a:ext cx="9610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 xmlns:a16="http://schemas.microsoft.com/office/drawing/2014/main" id="{583A3899-E9C7-41AA-AA59-CAF317BE0732}"/>
              </a:ext>
            </a:extLst>
          </p:cNvPr>
          <p:cNvCxnSpPr>
            <a:cxnSpLocks/>
          </p:cNvCxnSpPr>
          <p:nvPr/>
        </p:nvCxnSpPr>
        <p:spPr>
          <a:xfrm flipV="1">
            <a:off x="3270845"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 xmlns:a16="http://schemas.microsoft.com/office/drawing/2014/main" id="{979FAFB6-51EA-4AEC-8190-0D75B0785AF2}"/>
              </a:ext>
            </a:extLst>
          </p:cNvPr>
          <p:cNvCxnSpPr>
            <a:cxnSpLocks/>
          </p:cNvCxnSpPr>
          <p:nvPr/>
        </p:nvCxnSpPr>
        <p:spPr>
          <a:xfrm flipV="1">
            <a:off x="4231899"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537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9">
            <a:extLst>
              <a:ext uri="{FF2B5EF4-FFF2-40B4-BE49-F238E27FC236}">
                <a16:creationId xmlns="" xmlns:a16="http://schemas.microsoft.com/office/drawing/2014/main" id="{3D8AC020-6229-FF20-825B-EB7C4E7940F0}"/>
              </a:ext>
            </a:extLst>
          </p:cNvPr>
          <p:cNvSpPr txBox="1">
            <a:spLocks/>
          </p:cNvSpPr>
          <p:nvPr/>
        </p:nvSpPr>
        <p:spPr>
          <a:xfrm>
            <a:off x="484632" y="427904"/>
            <a:ext cx="7543800" cy="219796"/>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400" b="1" i="0" kern="1200" cap="none" normalizeH="0" baseline="0">
                <a:solidFill>
                  <a:schemeClr val="tx2"/>
                </a:solidFill>
                <a:latin typeface="+mj-lt"/>
                <a:ea typeface="+mj-ea"/>
                <a:cs typeface="Arial" panose="020B0604020202020204" pitchFamily="34" charset="0"/>
              </a:defRPr>
            </a:lvl1pPr>
          </a:lstStyle>
          <a:p>
            <a:pPr>
              <a:lnSpc>
                <a:spcPct val="100000"/>
              </a:lnSpc>
            </a:pPr>
            <a:r>
              <a:rPr lang="en-US" sz="1200" dirty="0">
                <a:solidFill>
                  <a:schemeClr val="tx1"/>
                </a:solidFill>
              </a:rPr>
              <a:t>Among patients who achieved clinical response with </a:t>
            </a:r>
            <a:r>
              <a:rPr lang="en-US" sz="1200" dirty="0" err="1">
                <a:solidFill>
                  <a:schemeClr val="tx1"/>
                </a:solidFill>
              </a:rPr>
              <a:t>Omvoh</a:t>
            </a:r>
            <a:r>
              <a:rPr lang="en-US" sz="1200" dirty="0">
                <a:solidFill>
                  <a:schemeClr val="tx1"/>
                </a:solidFill>
              </a:rPr>
              <a:t> in LUCENT-1</a:t>
            </a:r>
            <a:endParaRPr lang="en-US" sz="1200" dirty="0"/>
          </a:p>
        </p:txBody>
      </p:sp>
      <p:sp>
        <p:nvSpPr>
          <p:cNvPr id="2" name="Title 1">
            <a:extLst>
              <a:ext uri="{FF2B5EF4-FFF2-40B4-BE49-F238E27FC236}">
                <a16:creationId xmlns="" xmlns:a16="http://schemas.microsoft.com/office/drawing/2014/main" id="{F8B1443D-8007-BAC9-EB56-D83F7CA3EF99}"/>
              </a:ext>
            </a:extLst>
          </p:cNvPr>
          <p:cNvSpPr>
            <a:spLocks noGrp="1"/>
          </p:cNvSpPr>
          <p:nvPr>
            <p:ph type="title"/>
          </p:nvPr>
        </p:nvSpPr>
        <p:spPr>
          <a:xfrm>
            <a:off x="484632" y="692297"/>
            <a:ext cx="7543800" cy="988686"/>
          </a:xfrm>
        </p:spPr>
        <p:txBody>
          <a:bodyPr/>
          <a:lstStyle/>
          <a:p>
            <a:r>
              <a:rPr lang="en-US" dirty="0"/>
              <a:t>45% of patients were in corticosteroid-free remission at Week 52</a:t>
            </a:r>
            <a:r>
              <a:rPr lang="en-US" baseline="30000" dirty="0"/>
              <a:t>1</a:t>
            </a:r>
          </a:p>
        </p:txBody>
      </p:sp>
      <p:sp>
        <p:nvSpPr>
          <p:cNvPr id="16" name="TextBox 15">
            <a:extLst>
              <a:ext uri="{FF2B5EF4-FFF2-40B4-BE49-F238E27FC236}">
                <a16:creationId xmlns="" xmlns:a16="http://schemas.microsoft.com/office/drawing/2014/main" id="{08E89BC0-A1E9-7897-9C78-4D714DA7D197}"/>
              </a:ext>
            </a:extLst>
          </p:cNvPr>
          <p:cNvSpPr txBox="1"/>
          <p:nvPr/>
        </p:nvSpPr>
        <p:spPr>
          <a:xfrm>
            <a:off x="3369120" y="1835326"/>
            <a:ext cx="5093151" cy="307777"/>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n-US" b="1" dirty="0">
                <a:solidFill>
                  <a:schemeClr val="tx1"/>
                </a:solidFill>
              </a:rPr>
              <a:t>Patients Achieving Corticosteroid-Free </a:t>
            </a:r>
            <a:r>
              <a:rPr lang="en-US" b="1" dirty="0" err="1">
                <a:solidFill>
                  <a:schemeClr val="tx1"/>
                </a:solidFill>
              </a:rPr>
              <a:t>Remission</a:t>
            </a:r>
            <a:r>
              <a:rPr lang="en-US" b="1" baseline="30000" dirty="0" err="1">
                <a:solidFill>
                  <a:schemeClr val="tx1"/>
                </a:solidFill>
              </a:rPr>
              <a:t>a</a:t>
            </a:r>
            <a:r>
              <a:rPr lang="en-US" b="1" dirty="0">
                <a:solidFill>
                  <a:schemeClr val="tx1"/>
                </a:solidFill>
              </a:rPr>
              <a:t> </a:t>
            </a:r>
            <a:br>
              <a:rPr lang="en-US" b="1" dirty="0">
                <a:solidFill>
                  <a:schemeClr val="tx1"/>
                </a:solidFill>
              </a:rPr>
            </a:br>
            <a:r>
              <a:rPr lang="en-US" b="1" dirty="0">
                <a:solidFill>
                  <a:schemeClr val="tx1"/>
                </a:solidFill>
              </a:rPr>
              <a:t>at Week 52</a:t>
            </a:r>
            <a:r>
              <a:rPr lang="en-US" b="1" baseline="30000" dirty="0">
                <a:solidFill>
                  <a:schemeClr val="tx1"/>
                </a:solidFill>
              </a:rPr>
              <a:t>1</a:t>
            </a:r>
            <a:r>
              <a:rPr lang="en-US" b="1" dirty="0">
                <a:solidFill>
                  <a:schemeClr val="tx1"/>
                </a:solidFill>
              </a:rPr>
              <a:t> </a:t>
            </a:r>
          </a:p>
        </p:txBody>
      </p:sp>
      <p:pic>
        <p:nvPicPr>
          <p:cNvPr id="8" name="Picture 7">
            <a:extLst>
              <a:ext uri="{FF2B5EF4-FFF2-40B4-BE49-F238E27FC236}">
                <a16:creationId xmlns="" xmlns:a16="http://schemas.microsoft.com/office/drawing/2014/main" id="{520A1AB4-1A11-3AA5-9134-3C0438C9A0B8}"/>
              </a:ext>
            </a:extLst>
          </p:cNvPr>
          <p:cNvPicPr>
            <a:picLocks noChangeAspect="1"/>
          </p:cNvPicPr>
          <p:nvPr/>
        </p:nvPicPr>
        <p:blipFill>
          <a:blip r:embed="rId5"/>
          <a:srcRect/>
          <a:stretch/>
        </p:blipFill>
        <p:spPr>
          <a:xfrm>
            <a:off x="2286702" y="1835326"/>
            <a:ext cx="7465500" cy="4242688"/>
          </a:xfrm>
          <a:prstGeom prst="rect">
            <a:avLst/>
          </a:prstGeom>
        </p:spPr>
      </p:pic>
      <p:sp>
        <p:nvSpPr>
          <p:cNvPr id="13" name="TextBox 12">
            <a:extLst>
              <a:ext uri="{FF2B5EF4-FFF2-40B4-BE49-F238E27FC236}">
                <a16:creationId xmlns="" xmlns:a16="http://schemas.microsoft.com/office/drawing/2014/main" id="{949DEE32-6421-D109-13F7-8C88F8CF30C1}"/>
              </a:ext>
            </a:extLst>
          </p:cNvPr>
          <p:cNvSpPr txBox="1"/>
          <p:nvPr/>
        </p:nvSpPr>
        <p:spPr>
          <a:xfrm>
            <a:off x="458724" y="5961680"/>
            <a:ext cx="2054988" cy="230380"/>
          </a:xfrm>
          <a:prstGeom prst="rect">
            <a:avLst/>
          </a:prstGeom>
          <a:noFill/>
        </p:spPr>
        <p:txBody>
          <a:bodyPr wrap="square" lIns="0" tIns="0" rIns="0" bIns="0" rtlCol="0">
            <a:noAutofit/>
          </a:bodyPr>
          <a:lstStyle/>
          <a:p>
            <a:pPr algn="l"/>
            <a:r>
              <a:rPr lang="en-US" sz="1200" dirty="0"/>
              <a:t>See study design on slide 19.</a:t>
            </a:r>
          </a:p>
        </p:txBody>
      </p:sp>
      <p:sp>
        <p:nvSpPr>
          <p:cNvPr id="10" name="TextBox 9">
            <a:extLst>
              <a:ext uri="{FF2B5EF4-FFF2-40B4-BE49-F238E27FC236}">
                <a16:creationId xmlns="" xmlns:a16="http://schemas.microsoft.com/office/drawing/2014/main" id="{33A2E9BD-1917-6C9B-5B38-2911840CF346}"/>
              </a:ext>
            </a:extLst>
          </p:cNvPr>
          <p:cNvSpPr txBox="1"/>
          <p:nvPr/>
        </p:nvSpPr>
        <p:spPr>
          <a:xfrm>
            <a:off x="458724" y="6232357"/>
            <a:ext cx="8305521" cy="415498"/>
          </a:xfrm>
          <a:prstGeom prst="rect">
            <a:avLst/>
          </a:prstGeom>
          <a:ln w="6665" cap="flat">
            <a:prstDash val="solid"/>
            <a:miter lim="400000"/>
          </a:ln>
          <a:effectLst>
            <a:reflection stA="9688" endPos="40000" dir="5400000" sy="-100000" algn="bl" rotWithShape="0"/>
          </a:effectLst>
        </p:spPr>
        <p:txBody>
          <a:bodyPr wrap="square" lIns="0" tIns="0" rIns="0" bIns="0" anchor="b">
            <a:noAutofit/>
          </a:bodyPr>
          <a:lstStyle>
            <a:defPPr>
              <a:defRPr lang="en-US"/>
            </a:defPPr>
            <a:lvl1pPr>
              <a:defRPr sz="900" baseline="30000">
                <a:solidFill>
                  <a:srgbClr val="201E21"/>
                </a:solidFill>
                <a:latin typeface="Avenir Next LT Pro"/>
              </a:defRPr>
            </a:lvl1pPr>
          </a:lstStyle>
          <a:p>
            <a:pPr marL="46038" indent="-46038"/>
            <a:r>
              <a:rPr lang="en-US" dirty="0" err="1"/>
              <a:t>a</a:t>
            </a:r>
            <a:r>
              <a:rPr lang="en-US" baseline="0" dirty="0" err="1"/>
              <a:t>Corticosteroid</a:t>
            </a:r>
            <a:r>
              <a:rPr lang="en-US" baseline="0" dirty="0"/>
              <a:t>-free clinical remission without surgery was defined as clinical remission at Week 40 in LUCENT-2; symptomatic remission at Week 28; no corticosteroid use for ≥12 weeks prior to Week 40. Denominator includes all patients irrespective of baseline corticosteroid use status.</a:t>
            </a:r>
            <a:r>
              <a:rPr lang="en-US" dirty="0"/>
              <a:t>1</a:t>
            </a:r>
            <a:r>
              <a:rPr lang="en-US" baseline="0" dirty="0"/>
              <a:t> </a:t>
            </a:r>
          </a:p>
          <a:p>
            <a:pPr marL="46038" indent="1588"/>
            <a:r>
              <a:rPr lang="en-US" baseline="0" dirty="0"/>
              <a:t>Q4W=every 4 weeks; SC=subcutaneous.</a:t>
            </a:r>
          </a:p>
        </p:txBody>
      </p:sp>
    </p:spTree>
    <p:extLst>
      <p:ext uri="{BB962C8B-B14F-4D97-AF65-F5344CB8AC3E}">
        <p14:creationId xmlns:p14="http://schemas.microsoft.com/office/powerpoint/2010/main" val="3617249057"/>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3" name="Title 9">
            <a:extLst>
              <a:ext uri="{FF2B5EF4-FFF2-40B4-BE49-F238E27FC236}">
                <a16:creationId xmlns="" xmlns:a16="http://schemas.microsoft.com/office/drawing/2014/main" id="{173B54F0-5DD7-A818-124A-058A6A6D27CC}"/>
              </a:ext>
            </a:extLst>
          </p:cNvPr>
          <p:cNvSpPr txBox="1">
            <a:spLocks/>
          </p:cNvSpPr>
          <p:nvPr/>
        </p:nvSpPr>
        <p:spPr>
          <a:xfrm>
            <a:off x="484632" y="427904"/>
            <a:ext cx="7543800" cy="219796"/>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400" b="1" i="0" kern="1200" cap="none" normalizeH="0" baseline="0">
                <a:solidFill>
                  <a:schemeClr val="tx2"/>
                </a:solidFill>
                <a:latin typeface="+mj-lt"/>
                <a:ea typeface="+mj-ea"/>
                <a:cs typeface="Arial" panose="020B0604020202020204" pitchFamily="34" charset="0"/>
              </a:defRPr>
            </a:lvl1pPr>
          </a:lstStyle>
          <a:p>
            <a:pPr>
              <a:lnSpc>
                <a:spcPct val="100000"/>
              </a:lnSpc>
            </a:pPr>
            <a:r>
              <a:rPr lang="en-US" sz="1200" dirty="0">
                <a:solidFill>
                  <a:schemeClr val="tx1"/>
                </a:solidFill>
              </a:rPr>
              <a:t>Among patients who achieved clinical response with </a:t>
            </a:r>
            <a:r>
              <a:rPr lang="en-US" sz="1200" dirty="0" err="1">
                <a:solidFill>
                  <a:schemeClr val="tx1"/>
                </a:solidFill>
              </a:rPr>
              <a:t>Omvoh</a:t>
            </a:r>
            <a:r>
              <a:rPr lang="en-US" sz="1200" dirty="0">
                <a:solidFill>
                  <a:schemeClr val="tx1"/>
                </a:solidFill>
              </a:rPr>
              <a:t> in LUCENT-1</a:t>
            </a:r>
            <a:endParaRPr lang="en-US" sz="1200" dirty="0"/>
          </a:p>
        </p:txBody>
      </p:sp>
      <p:sp>
        <p:nvSpPr>
          <p:cNvPr id="32" name="Title 1">
            <a:extLst>
              <a:ext uri="{FF2B5EF4-FFF2-40B4-BE49-F238E27FC236}">
                <a16:creationId xmlns="" xmlns:a16="http://schemas.microsoft.com/office/drawing/2014/main" id="{8FCE46D4-5780-8405-80BB-222AF82E794D}"/>
              </a:ext>
            </a:extLst>
          </p:cNvPr>
          <p:cNvSpPr>
            <a:spLocks noGrp="1"/>
          </p:cNvSpPr>
          <p:nvPr>
            <p:ph type="title"/>
          </p:nvPr>
        </p:nvSpPr>
        <p:spPr>
          <a:xfrm>
            <a:off x="458723" y="692297"/>
            <a:ext cx="7847077" cy="988686"/>
          </a:xfrm>
        </p:spPr>
        <p:txBody>
          <a:bodyPr/>
          <a:lstStyle/>
          <a:p>
            <a:r>
              <a:rPr lang="en-US" dirty="0" err="1"/>
              <a:t>Omvoh</a:t>
            </a:r>
            <a:r>
              <a:rPr lang="en-US" dirty="0"/>
              <a:t> delivered corticosteroid-free remission in bio-naive and bio-failed patients</a:t>
            </a:r>
            <a:r>
              <a:rPr lang="en-US" baseline="30000" dirty="0"/>
              <a:t>1</a:t>
            </a:r>
          </a:p>
        </p:txBody>
      </p:sp>
      <p:sp>
        <p:nvSpPr>
          <p:cNvPr id="28" name="TextBox 11">
            <a:extLst>
              <a:ext uri="{FF2B5EF4-FFF2-40B4-BE49-F238E27FC236}">
                <a16:creationId xmlns="" xmlns:a16="http://schemas.microsoft.com/office/drawing/2014/main" id="{5B1581DB-4C26-C6C6-F44B-F3235B67F782}"/>
              </a:ext>
            </a:extLst>
          </p:cNvPr>
          <p:cNvSpPr txBox="1"/>
          <p:nvPr/>
        </p:nvSpPr>
        <p:spPr>
          <a:xfrm>
            <a:off x="2399090" y="2355311"/>
            <a:ext cx="7697585" cy="300082"/>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olidFill>
                  <a:schemeClr val="tx1"/>
                </a:solidFill>
              </a:rPr>
              <a:t>Corticosteroid-Free </a:t>
            </a:r>
            <a:r>
              <a:rPr lang="en-US" b="1" dirty="0" err="1">
                <a:solidFill>
                  <a:schemeClr val="tx1"/>
                </a:solidFill>
              </a:rPr>
              <a:t>Remission</a:t>
            </a:r>
            <a:r>
              <a:rPr lang="en-US" b="1" baseline="30000" dirty="0" err="1">
                <a:solidFill>
                  <a:schemeClr val="tx1"/>
                </a:solidFill>
              </a:rPr>
              <a:t>a</a:t>
            </a:r>
            <a:r>
              <a:rPr lang="en-US" b="1" dirty="0">
                <a:solidFill>
                  <a:schemeClr val="tx1"/>
                </a:solidFill>
              </a:rPr>
              <a:t> in Bio-naive and Bio-failed Patients</a:t>
            </a:r>
            <a:r>
              <a:rPr lang="en-US" b="1" baseline="30000" dirty="0">
                <a:solidFill>
                  <a:schemeClr val="tx1"/>
                </a:solidFill>
              </a:rPr>
              <a:t>1</a:t>
            </a:r>
          </a:p>
        </p:txBody>
      </p:sp>
      <p:sp>
        <p:nvSpPr>
          <p:cNvPr id="20" name="TextBox 19">
            <a:extLst>
              <a:ext uri="{FF2B5EF4-FFF2-40B4-BE49-F238E27FC236}">
                <a16:creationId xmlns="" xmlns:a16="http://schemas.microsoft.com/office/drawing/2014/main" id="{C8F4E16F-0683-A073-92FD-92F65D5C8B62}"/>
              </a:ext>
            </a:extLst>
          </p:cNvPr>
          <p:cNvSpPr txBox="1"/>
          <p:nvPr/>
        </p:nvSpPr>
        <p:spPr>
          <a:xfrm>
            <a:off x="13218289" y="2928395"/>
            <a:ext cx="0" cy="0"/>
          </a:xfrm>
          <a:prstGeom prst="rect">
            <a:avLst/>
          </a:prstGeom>
          <a:noFill/>
        </p:spPr>
        <p:txBody>
          <a:bodyPr wrap="none" lIns="0" tIns="0" rIns="0" bIns="0" rtlCol="0">
            <a:noAutofit/>
          </a:bodyPr>
          <a:lstStyle/>
          <a:p>
            <a:pPr algn="l"/>
            <a:endParaRPr lang="en-US" sz="1600" dirty="0"/>
          </a:p>
        </p:txBody>
      </p:sp>
      <p:sp>
        <p:nvSpPr>
          <p:cNvPr id="31" name="TextBox 7">
            <a:extLst>
              <a:ext uri="{FF2B5EF4-FFF2-40B4-BE49-F238E27FC236}">
                <a16:creationId xmlns="" xmlns:a16="http://schemas.microsoft.com/office/drawing/2014/main" id="{0DE966ED-7499-C39E-8731-0D75092E6FD9}"/>
              </a:ext>
            </a:extLst>
          </p:cNvPr>
          <p:cNvSpPr txBox="1"/>
          <p:nvPr/>
        </p:nvSpPr>
        <p:spPr>
          <a:xfrm>
            <a:off x="484632" y="5680829"/>
            <a:ext cx="2054988" cy="230380"/>
          </a:xfrm>
          <a:prstGeom prst="rect">
            <a:avLst/>
          </a:prstGeom>
          <a:noFill/>
        </p:spPr>
        <p:txBody>
          <a:bodyPr wrap="square" lIns="0" tIns="0" rIns="0" bIns="0" rtlCol="0">
            <a:noAutofit/>
          </a:bodyPr>
          <a:lstStyle/>
          <a:p>
            <a:pPr algn="l"/>
            <a:r>
              <a:rPr lang="en-US" sz="1200" dirty="0"/>
              <a:t>See study design on slide 19.</a:t>
            </a:r>
          </a:p>
        </p:txBody>
      </p:sp>
      <p:sp>
        <p:nvSpPr>
          <p:cNvPr id="30" name="TextBox 6">
            <a:extLst>
              <a:ext uri="{FF2B5EF4-FFF2-40B4-BE49-F238E27FC236}">
                <a16:creationId xmlns="" xmlns:a16="http://schemas.microsoft.com/office/drawing/2014/main" id="{869FE17F-3679-F6F2-9DC9-8597CCC97FAC}"/>
              </a:ext>
            </a:extLst>
          </p:cNvPr>
          <p:cNvSpPr txBox="1"/>
          <p:nvPr/>
        </p:nvSpPr>
        <p:spPr>
          <a:xfrm>
            <a:off x="484632" y="6035040"/>
            <a:ext cx="9518946" cy="612815"/>
          </a:xfrm>
          <a:prstGeom prst="rect">
            <a:avLst/>
          </a:prstGeom>
          <a:noFill/>
        </p:spPr>
        <p:txBody>
          <a:bodyPr wrap="square" lIns="0" tIns="0" rIns="0" bIns="0" rtlCol="0" anchor="b">
            <a:noAutofit/>
          </a:bodyPr>
          <a:lstStyle/>
          <a:p>
            <a:pPr marL="47625" indent="-47625">
              <a:lnSpc>
                <a:spcPct val="95000"/>
              </a:lnSpc>
              <a:spcBef>
                <a:spcPts val="0"/>
              </a:spcBef>
            </a:pPr>
            <a:r>
              <a:rPr lang="en-US" sz="900" baseline="30000" dirty="0" err="1">
                <a:solidFill>
                  <a:srgbClr val="201E21"/>
                </a:solidFill>
                <a:latin typeface="Avenir Next LT Pro"/>
                <a:cs typeface="+mn-cs"/>
              </a:rPr>
              <a:t>a</a:t>
            </a:r>
            <a:r>
              <a:rPr lang="en-US" sz="900" dirty="0" err="1">
                <a:solidFill>
                  <a:srgbClr val="201E21"/>
                </a:solidFill>
                <a:latin typeface="Avenir Next LT Pro"/>
                <a:cs typeface="+mn-cs"/>
              </a:rPr>
              <a:t>Corticosteroid</a:t>
            </a:r>
            <a:r>
              <a:rPr lang="en-US" sz="900" dirty="0">
                <a:solidFill>
                  <a:srgbClr val="201E21"/>
                </a:solidFill>
                <a:latin typeface="Avenir Next LT Pro"/>
                <a:cs typeface="+mn-cs"/>
              </a:rPr>
              <a:t>-free remission without surgery was defined as clinical remission at Week 40 in LUCENT-2; symptomatic remission at Week 28; no corticosteroid use for ≥12 weeks prior to Week 40. Denominator includes all patients irrespective of baseline corticosteroid use status.</a:t>
            </a:r>
            <a:r>
              <a:rPr lang="en-US" sz="900" baseline="30000" dirty="0">
                <a:solidFill>
                  <a:srgbClr val="201E21"/>
                </a:solidFill>
                <a:latin typeface="Avenir Next LT Pro"/>
                <a:cs typeface="+mn-cs"/>
              </a:rPr>
              <a:t>1</a:t>
            </a:r>
          </a:p>
          <a:p>
            <a:pPr marL="47625" indent="-47625">
              <a:lnSpc>
                <a:spcPct val="95000"/>
              </a:lnSpc>
              <a:spcBef>
                <a:spcPts val="0"/>
              </a:spcBef>
            </a:pPr>
            <a:r>
              <a:rPr lang="en-US" sz="900" baseline="30000" dirty="0" err="1">
                <a:solidFill>
                  <a:srgbClr val="201E21"/>
                </a:solidFill>
                <a:latin typeface="Avenir Next LT Pro"/>
                <a:cs typeface="+mn-cs"/>
              </a:rPr>
              <a:t>b</a:t>
            </a:r>
            <a:r>
              <a:rPr lang="en-US" sz="900" dirty="0" err="1">
                <a:solidFill>
                  <a:srgbClr val="201E21"/>
                </a:solidFill>
                <a:latin typeface="Avenir Next LT Pro"/>
                <a:cs typeface="+mn-cs"/>
              </a:rPr>
              <a:t>Bio</a:t>
            </a:r>
            <a:r>
              <a:rPr lang="en-US" sz="900" dirty="0">
                <a:solidFill>
                  <a:srgbClr val="201E21"/>
                </a:solidFill>
                <a:latin typeface="Avenir Next LT Pro"/>
                <a:cs typeface="+mn-cs"/>
              </a:rPr>
              <a:t>-failed includes biologic-failed and tofacitinib-failed patients. An additional 1 patient on placebo and 8 patients on </a:t>
            </a:r>
            <a:r>
              <a:rPr lang="en-US" sz="900" dirty="0" err="1">
                <a:solidFill>
                  <a:srgbClr val="201E21"/>
                </a:solidFill>
                <a:latin typeface="Avenir Next LT Pro"/>
                <a:cs typeface="+mn-cs"/>
              </a:rPr>
              <a:t>Omvoh</a:t>
            </a:r>
            <a:r>
              <a:rPr lang="en-US" sz="900" dirty="0">
                <a:solidFill>
                  <a:srgbClr val="201E21"/>
                </a:solidFill>
                <a:latin typeface="Avenir Next LT Pro"/>
                <a:cs typeface="+mn-cs"/>
              </a:rPr>
              <a:t> were previously exposed to but</a:t>
            </a:r>
            <a:br>
              <a:rPr lang="en-US" sz="900" dirty="0">
                <a:solidFill>
                  <a:srgbClr val="201E21"/>
                </a:solidFill>
                <a:latin typeface="Avenir Next LT Pro"/>
                <a:cs typeface="+mn-cs"/>
              </a:rPr>
            </a:br>
            <a:r>
              <a:rPr lang="en-US" sz="900" dirty="0">
                <a:solidFill>
                  <a:srgbClr val="201E21"/>
                </a:solidFill>
                <a:latin typeface="Avenir Next LT Pro"/>
                <a:cs typeface="+mn-cs"/>
              </a:rPr>
              <a:t>did not fail a biologic or </a:t>
            </a:r>
            <a:r>
              <a:rPr lang="en-US" sz="900" dirty="0" err="1">
                <a:solidFill>
                  <a:srgbClr val="201E21"/>
                </a:solidFill>
                <a:latin typeface="Avenir Next LT Pro"/>
                <a:cs typeface="+mn-cs"/>
              </a:rPr>
              <a:t>JAKi</a:t>
            </a:r>
            <a:r>
              <a:rPr lang="en-US" sz="900" dirty="0">
                <a:solidFill>
                  <a:srgbClr val="201E21"/>
                </a:solidFill>
                <a:latin typeface="Avenir Next LT Pro"/>
                <a:cs typeface="+mn-cs"/>
              </a:rPr>
              <a:t>. These patients were excluded from the bio-naive/bio-failed subgroup analysis.</a:t>
            </a:r>
            <a:r>
              <a:rPr lang="en-US" sz="900" baseline="30000" dirty="0">
                <a:solidFill>
                  <a:srgbClr val="201E21"/>
                </a:solidFill>
                <a:latin typeface="Avenir Next LT Pro"/>
                <a:cs typeface="+mn-cs"/>
              </a:rPr>
              <a:t>1</a:t>
            </a:r>
            <a:r>
              <a:rPr lang="en-US" sz="900" dirty="0">
                <a:solidFill>
                  <a:srgbClr val="201E21"/>
                </a:solidFill>
                <a:latin typeface="Avenir Next LT Pro"/>
                <a:cs typeface="+mn-cs"/>
              </a:rPr>
              <a:t> </a:t>
            </a:r>
          </a:p>
          <a:p>
            <a:pPr indent="47625">
              <a:lnSpc>
                <a:spcPct val="95000"/>
              </a:lnSpc>
              <a:spcBef>
                <a:spcPts val="0"/>
              </a:spcBef>
            </a:pPr>
            <a:r>
              <a:rPr lang="en-US" sz="900" dirty="0">
                <a:solidFill>
                  <a:srgbClr val="201E21"/>
                </a:solidFill>
                <a:latin typeface="Avenir Next LT Pro"/>
                <a:cs typeface="+mn-cs"/>
              </a:rPr>
              <a:t>Bio-failed=biologic-failed; bio-naive=biologic-naive; </a:t>
            </a:r>
            <a:r>
              <a:rPr lang="en-US" sz="900" dirty="0" err="1">
                <a:solidFill>
                  <a:srgbClr val="201E21"/>
                </a:solidFill>
                <a:latin typeface="Avenir Next LT Pro"/>
                <a:cs typeface="+mn-cs"/>
              </a:rPr>
              <a:t>JAKi</a:t>
            </a:r>
            <a:r>
              <a:rPr lang="en-US" sz="900" dirty="0">
                <a:solidFill>
                  <a:srgbClr val="201E21"/>
                </a:solidFill>
                <a:latin typeface="Avenir Next LT Pro"/>
                <a:cs typeface="+mn-cs"/>
              </a:rPr>
              <a:t>=Janus kinase inhibitor; Q4W=every 4 weeks; SC=subcutaneous.</a:t>
            </a:r>
          </a:p>
        </p:txBody>
      </p:sp>
      <p:pic>
        <p:nvPicPr>
          <p:cNvPr id="26" name="Picture 18">
            <a:extLst>
              <a:ext uri="{FF2B5EF4-FFF2-40B4-BE49-F238E27FC236}">
                <a16:creationId xmlns="" xmlns:a16="http://schemas.microsoft.com/office/drawing/2014/main" id="{AF1BDD4F-0B97-7664-6DA1-B35304547AC3}"/>
              </a:ext>
            </a:extLst>
          </p:cNvPr>
          <p:cNvPicPr>
            <a:picLocks noChangeAspect="1"/>
          </p:cNvPicPr>
          <p:nvPr/>
        </p:nvPicPr>
        <p:blipFill rotWithShape="1">
          <a:blip r:embed="rId5"/>
          <a:srcRect l="-2927" t="-9809" r="-4143" b="-10373"/>
          <a:stretch/>
        </p:blipFill>
        <p:spPr>
          <a:xfrm>
            <a:off x="1794077" y="2675636"/>
            <a:ext cx="8907610" cy="2405319"/>
          </a:xfrm>
          <a:prstGeom prst="rect">
            <a:avLst/>
          </a:prstGeom>
        </p:spPr>
      </p:pic>
    </p:spTree>
    <p:extLst>
      <p:ext uri="{BB962C8B-B14F-4D97-AF65-F5344CB8AC3E}">
        <p14:creationId xmlns:p14="http://schemas.microsoft.com/office/powerpoint/2010/main" val="187846691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D6E11221-2B73-47EC-80EA-64DF0D37CBE6}"/>
              </a:ext>
            </a:extLst>
          </p:cNvPr>
          <p:cNvSpPr txBox="1"/>
          <p:nvPr/>
        </p:nvSpPr>
        <p:spPr>
          <a:xfrm>
            <a:off x="9444943" y="281338"/>
            <a:ext cx="2747058" cy="369332"/>
          </a:xfrm>
          <a:prstGeom prst="rect">
            <a:avLst/>
          </a:prstGeom>
          <a:noFill/>
        </p:spPr>
        <p:txBody>
          <a:bodyPr wrap="square">
            <a:spAutoFit/>
          </a:bodyPr>
          <a:lstStyle/>
          <a:p>
            <a:pPr algn="r"/>
            <a:r>
              <a:rPr lang="en-CA">
                <a:solidFill>
                  <a:schemeClr val="bg1"/>
                </a:solidFill>
              </a:rPr>
              <a:t>MAINTENANCE STUDY</a:t>
            </a:r>
            <a:endParaRPr lang="en-US">
              <a:solidFill>
                <a:schemeClr val="bg1"/>
              </a:solidFill>
            </a:endParaRPr>
          </a:p>
        </p:txBody>
      </p:sp>
      <p:sp>
        <p:nvSpPr>
          <p:cNvPr id="6" name="Title 9">
            <a:extLst>
              <a:ext uri="{FF2B5EF4-FFF2-40B4-BE49-F238E27FC236}">
                <a16:creationId xmlns="" xmlns:a16="http://schemas.microsoft.com/office/drawing/2014/main" id="{890B98C4-E8B3-19DC-FBE9-89C8694CE82A}"/>
              </a:ext>
            </a:extLst>
          </p:cNvPr>
          <p:cNvSpPr txBox="1">
            <a:spLocks/>
          </p:cNvSpPr>
          <p:nvPr/>
        </p:nvSpPr>
        <p:spPr>
          <a:xfrm>
            <a:off x="484632" y="427904"/>
            <a:ext cx="7543800" cy="219796"/>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400" b="1" i="0" kern="1200" cap="none" normalizeH="0" baseline="0">
                <a:solidFill>
                  <a:schemeClr val="tx2"/>
                </a:solidFill>
                <a:latin typeface="+mj-lt"/>
                <a:ea typeface="+mj-ea"/>
                <a:cs typeface="Arial" panose="020B0604020202020204" pitchFamily="34" charset="0"/>
              </a:defRPr>
            </a:lvl1pPr>
          </a:lstStyle>
          <a:p>
            <a:pPr>
              <a:lnSpc>
                <a:spcPct val="100000"/>
              </a:lnSpc>
            </a:pPr>
            <a:r>
              <a:rPr lang="en-US" sz="1200" dirty="0">
                <a:solidFill>
                  <a:schemeClr val="tx1"/>
                </a:solidFill>
              </a:rPr>
              <a:t>Among patients who achieved clinical response with </a:t>
            </a:r>
            <a:r>
              <a:rPr lang="en-US" sz="1200" dirty="0" err="1">
                <a:solidFill>
                  <a:schemeClr val="tx1"/>
                </a:solidFill>
              </a:rPr>
              <a:t>Omvoh</a:t>
            </a:r>
            <a:r>
              <a:rPr lang="en-US" sz="1200" dirty="0">
                <a:solidFill>
                  <a:schemeClr val="tx1"/>
                </a:solidFill>
              </a:rPr>
              <a:t> in LUCENT-1</a:t>
            </a:r>
            <a:endParaRPr lang="en-US" sz="1200" dirty="0"/>
          </a:p>
        </p:txBody>
      </p:sp>
      <p:sp>
        <p:nvSpPr>
          <p:cNvPr id="2" name="Title 1">
            <a:extLst>
              <a:ext uri="{FF2B5EF4-FFF2-40B4-BE49-F238E27FC236}">
                <a16:creationId xmlns="" xmlns:a16="http://schemas.microsoft.com/office/drawing/2014/main" id="{2D825D2A-8B9A-61EF-D6A5-7A55157DAAE6}"/>
              </a:ext>
            </a:extLst>
          </p:cNvPr>
          <p:cNvSpPr>
            <a:spLocks noGrp="1"/>
          </p:cNvSpPr>
          <p:nvPr>
            <p:ph type="title"/>
          </p:nvPr>
        </p:nvSpPr>
        <p:spPr>
          <a:xfrm>
            <a:off x="458723" y="692297"/>
            <a:ext cx="8986219" cy="988686"/>
          </a:xfrm>
        </p:spPr>
        <p:txBody>
          <a:bodyPr/>
          <a:lstStyle/>
          <a:p>
            <a:r>
              <a:rPr lang="en-US" dirty="0"/>
              <a:t>Nearly 60% of patients taking </a:t>
            </a:r>
            <a:r>
              <a:rPr lang="en-US" dirty="0" err="1"/>
              <a:t>Omvoh</a:t>
            </a:r>
            <a:r>
              <a:rPr lang="en-US" dirty="0"/>
              <a:t> achieved endoscopic improvement at Week 52</a:t>
            </a:r>
            <a:r>
              <a:rPr lang="en-US" baseline="30000" dirty="0"/>
              <a:t>1</a:t>
            </a:r>
          </a:p>
        </p:txBody>
      </p:sp>
      <p:sp>
        <p:nvSpPr>
          <p:cNvPr id="31" name="TextBox 30">
            <a:extLst>
              <a:ext uri="{FF2B5EF4-FFF2-40B4-BE49-F238E27FC236}">
                <a16:creationId xmlns="" xmlns:a16="http://schemas.microsoft.com/office/drawing/2014/main" id="{8F3FAACE-B8B1-CF18-C73D-CD82D63F24D2}"/>
              </a:ext>
            </a:extLst>
          </p:cNvPr>
          <p:cNvSpPr txBox="1"/>
          <p:nvPr/>
        </p:nvSpPr>
        <p:spPr>
          <a:xfrm>
            <a:off x="3521118" y="1872733"/>
            <a:ext cx="5565324" cy="307777"/>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olidFill>
                  <a:schemeClr val="tx1"/>
                </a:solidFill>
                <a:sym typeface="Avenir Heavy"/>
              </a:rPr>
              <a:t>Patients Achieving Endoscopic </a:t>
            </a:r>
            <a:r>
              <a:rPr lang="en-US" b="1" dirty="0" err="1">
                <a:solidFill>
                  <a:schemeClr val="tx1"/>
                </a:solidFill>
                <a:sym typeface="Avenir Heavy"/>
              </a:rPr>
              <a:t>Improvement</a:t>
            </a:r>
            <a:r>
              <a:rPr lang="en-US" b="1" baseline="30000" dirty="0" err="1">
                <a:solidFill>
                  <a:schemeClr val="tx1"/>
                </a:solidFill>
                <a:sym typeface="Avenir Heavy"/>
              </a:rPr>
              <a:t>a</a:t>
            </a:r>
            <a:r>
              <a:rPr lang="en-US" b="1" dirty="0">
                <a:solidFill>
                  <a:schemeClr val="tx1"/>
                </a:solidFill>
                <a:sym typeface="Avenir Heavy"/>
              </a:rPr>
              <a:t> at Week 52</a:t>
            </a:r>
            <a:r>
              <a:rPr lang="en-US" b="1" baseline="30000" dirty="0">
                <a:solidFill>
                  <a:schemeClr val="tx1"/>
                </a:solidFill>
                <a:sym typeface="Avenir Heavy"/>
              </a:rPr>
              <a:t>1</a:t>
            </a:r>
          </a:p>
        </p:txBody>
      </p:sp>
      <p:sp>
        <p:nvSpPr>
          <p:cNvPr id="8" name="TextBox 7">
            <a:extLst>
              <a:ext uri="{FF2B5EF4-FFF2-40B4-BE49-F238E27FC236}">
                <a16:creationId xmlns="" xmlns:a16="http://schemas.microsoft.com/office/drawing/2014/main" id="{9DA26AC0-8F21-3E04-DF7E-37BA9905DB2E}"/>
              </a:ext>
            </a:extLst>
          </p:cNvPr>
          <p:cNvSpPr txBox="1"/>
          <p:nvPr/>
        </p:nvSpPr>
        <p:spPr>
          <a:xfrm>
            <a:off x="484632" y="5855000"/>
            <a:ext cx="2054988" cy="230380"/>
          </a:xfrm>
          <a:prstGeom prst="rect">
            <a:avLst/>
          </a:prstGeom>
          <a:noFill/>
        </p:spPr>
        <p:txBody>
          <a:bodyPr wrap="square" lIns="0" tIns="0" rIns="0" bIns="0" rtlCol="0">
            <a:noAutofit/>
          </a:bodyPr>
          <a:lstStyle/>
          <a:p>
            <a:pPr algn="l"/>
            <a:r>
              <a:rPr lang="en-US" sz="1200" dirty="0"/>
              <a:t>See study design on slide 19.</a:t>
            </a:r>
          </a:p>
        </p:txBody>
      </p:sp>
      <p:sp>
        <p:nvSpPr>
          <p:cNvPr id="7" name="TextBox 6">
            <a:extLst>
              <a:ext uri="{FF2B5EF4-FFF2-40B4-BE49-F238E27FC236}">
                <a16:creationId xmlns="" xmlns:a16="http://schemas.microsoft.com/office/drawing/2014/main" id="{02FFD6F9-B806-2F87-4114-8C39D686B87D}"/>
              </a:ext>
            </a:extLst>
          </p:cNvPr>
          <p:cNvSpPr txBox="1"/>
          <p:nvPr/>
        </p:nvSpPr>
        <p:spPr>
          <a:xfrm>
            <a:off x="484632" y="6035040"/>
            <a:ext cx="7974128" cy="612815"/>
          </a:xfrm>
          <a:prstGeom prst="rect">
            <a:avLst/>
          </a:prstGeom>
          <a:noFill/>
        </p:spPr>
        <p:txBody>
          <a:bodyPr wrap="square" lIns="0" tIns="0" rIns="0" bIns="0" rtlCol="0" anchor="b">
            <a:noAutofit/>
          </a:bodyPr>
          <a:lstStyle/>
          <a:p>
            <a:pPr indent="38100"/>
            <a:r>
              <a:rPr lang="en-US" sz="900" i="0" u="none" strike="noStrike" dirty="0"/>
              <a:t>Week 52 is defined as the 12-week induction study (LUCENT-1) plus the 40-week maintenance study (LUCENT-2) for 52 weeks of continuous treatment.</a:t>
            </a:r>
            <a:r>
              <a:rPr lang="en-US" sz="900" i="0" u="none" strike="noStrike" baseline="30000" dirty="0"/>
              <a:t>1</a:t>
            </a:r>
            <a:r>
              <a:rPr lang="en-US" sz="900" i="0" u="none" strike="noStrike" dirty="0"/>
              <a:t> </a:t>
            </a:r>
            <a:r>
              <a:rPr lang="en-US" sz="900" i="0" u="none" strike="noStrike" baseline="30000" dirty="0" err="1"/>
              <a:t>a</a:t>
            </a:r>
            <a:r>
              <a:rPr lang="en-US" sz="900" i="0" u="none" strike="noStrike" baseline="0" dirty="0" err="1"/>
              <a:t>Endoscopic</a:t>
            </a:r>
            <a:r>
              <a:rPr lang="en-US" sz="900" i="0" u="none" strike="noStrike" baseline="0" dirty="0"/>
              <a:t> improvement was defined as ES=0 or 1 (excluding friability).</a:t>
            </a:r>
            <a:r>
              <a:rPr lang="en-US" sz="900" i="0" u="none" strike="noStrike" baseline="30000" dirty="0"/>
              <a:t>1</a:t>
            </a:r>
            <a:endParaRPr lang="en-US" sz="900" i="0" u="none" strike="noStrike" dirty="0"/>
          </a:p>
          <a:p>
            <a:pPr indent="38100"/>
            <a:r>
              <a:rPr lang="en-CA" sz="900" i="0" u="none" strike="noStrike" baseline="0" dirty="0"/>
              <a:t>ES</a:t>
            </a:r>
            <a:r>
              <a:rPr lang="en-CA" sz="900" dirty="0"/>
              <a:t>=</a:t>
            </a:r>
            <a:r>
              <a:rPr lang="en-CA" sz="900" i="0" u="none" strike="noStrike" baseline="0" dirty="0"/>
              <a:t>endoscopic </a:t>
            </a:r>
            <a:r>
              <a:rPr lang="en-CA" sz="900" i="0" u="none" strike="noStrike" baseline="0" dirty="0" err="1"/>
              <a:t>subscore</a:t>
            </a:r>
            <a:r>
              <a:rPr lang="en-CA" sz="900" i="0" u="none" strike="noStrike" baseline="0" dirty="0"/>
              <a:t>;</a:t>
            </a:r>
            <a:r>
              <a:rPr lang="en-US" sz="900" dirty="0"/>
              <a:t> </a:t>
            </a:r>
            <a:r>
              <a:rPr lang="en-CA" sz="900" i="0" u="none" strike="noStrike" baseline="0" dirty="0"/>
              <a:t>Q4W</a:t>
            </a:r>
            <a:r>
              <a:rPr lang="en-CA" sz="900" dirty="0"/>
              <a:t>=</a:t>
            </a:r>
            <a:r>
              <a:rPr lang="en-CA" sz="900" i="0" u="none" strike="noStrike" baseline="0" dirty="0"/>
              <a:t>every 4 weeks; SC</a:t>
            </a:r>
            <a:r>
              <a:rPr lang="en-CA" sz="900" dirty="0"/>
              <a:t>=</a:t>
            </a:r>
            <a:r>
              <a:rPr lang="en-CA" sz="900" i="0" u="none" strike="noStrike" baseline="0" dirty="0"/>
              <a:t>subcutaneous. </a:t>
            </a:r>
            <a:endParaRPr lang="en-CA" sz="900" dirty="0"/>
          </a:p>
        </p:txBody>
      </p:sp>
      <p:pic>
        <p:nvPicPr>
          <p:cNvPr id="11" name="Content Placeholder 10" descr="Chart&#10;&#10;Description automatically generated" hidden="1">
            <a:extLst>
              <a:ext uri="{FF2B5EF4-FFF2-40B4-BE49-F238E27FC236}">
                <a16:creationId xmlns="" xmlns:a16="http://schemas.microsoft.com/office/drawing/2014/main" id="{7EFA731F-4C7A-4512-990C-6E8B0BC73EAE}"/>
              </a:ext>
            </a:extLst>
          </p:cNvPr>
          <p:cNvPicPr>
            <a:picLocks noGrp="1" noChangeAspect="1"/>
          </p:cNvPicPr>
          <p:nvPr>
            <p:ph idx="4294967295"/>
          </p:nvPr>
        </p:nvPicPr>
        <p:blipFill>
          <a:blip r:embed="rId3"/>
          <a:stretch>
            <a:fillRect/>
          </a:stretch>
        </p:blipFill>
        <p:spPr>
          <a:xfrm>
            <a:off x="0" y="2144713"/>
            <a:ext cx="4800600" cy="3378200"/>
          </a:xfrm>
        </p:spPr>
      </p:pic>
      <p:pic>
        <p:nvPicPr>
          <p:cNvPr id="29" name="Picture 28">
            <a:extLst>
              <a:ext uri="{FF2B5EF4-FFF2-40B4-BE49-F238E27FC236}">
                <a16:creationId xmlns="" xmlns:a16="http://schemas.microsoft.com/office/drawing/2014/main" id="{F9CF0294-74D5-3257-629D-80B7B1DD596E}"/>
              </a:ext>
            </a:extLst>
          </p:cNvPr>
          <p:cNvPicPr>
            <a:picLocks noChangeAspect="1"/>
          </p:cNvPicPr>
          <p:nvPr/>
        </p:nvPicPr>
        <p:blipFill>
          <a:blip r:embed="rId4"/>
          <a:srcRect/>
          <a:stretch/>
        </p:blipFill>
        <p:spPr>
          <a:xfrm>
            <a:off x="3314873" y="2243458"/>
            <a:ext cx="5569253" cy="3165039"/>
          </a:xfrm>
          <a:prstGeom prst="rect">
            <a:avLst/>
          </a:prstGeom>
        </p:spPr>
      </p:pic>
    </p:spTree>
    <p:extLst>
      <p:ext uri="{BB962C8B-B14F-4D97-AF65-F5344CB8AC3E}">
        <p14:creationId xmlns:p14="http://schemas.microsoft.com/office/powerpoint/2010/main" val="2973810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9">
            <a:extLst>
              <a:ext uri="{FF2B5EF4-FFF2-40B4-BE49-F238E27FC236}">
                <a16:creationId xmlns="" xmlns:a16="http://schemas.microsoft.com/office/drawing/2014/main" id="{4F1D86D0-8171-BFD8-74A0-024877D185F6}"/>
              </a:ext>
            </a:extLst>
          </p:cNvPr>
          <p:cNvSpPr txBox="1">
            <a:spLocks/>
          </p:cNvSpPr>
          <p:nvPr/>
        </p:nvSpPr>
        <p:spPr>
          <a:xfrm>
            <a:off x="484632" y="427904"/>
            <a:ext cx="7543800" cy="219796"/>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400" b="1" i="0" kern="1200" cap="none" normalizeH="0" baseline="0">
                <a:solidFill>
                  <a:schemeClr val="tx2"/>
                </a:solidFill>
                <a:latin typeface="+mj-lt"/>
                <a:ea typeface="+mj-ea"/>
                <a:cs typeface="Arial" panose="020B0604020202020204" pitchFamily="34" charset="0"/>
              </a:defRPr>
            </a:lvl1pPr>
          </a:lstStyle>
          <a:p>
            <a:pPr>
              <a:lnSpc>
                <a:spcPct val="100000"/>
              </a:lnSpc>
            </a:pPr>
            <a:r>
              <a:rPr lang="en-US" sz="1200" dirty="0">
                <a:solidFill>
                  <a:schemeClr val="tx1"/>
                </a:solidFill>
              </a:rPr>
              <a:t>Among patients who achieved clinical response with </a:t>
            </a:r>
            <a:r>
              <a:rPr lang="en-US" sz="1200" dirty="0" err="1">
                <a:solidFill>
                  <a:schemeClr val="tx1"/>
                </a:solidFill>
              </a:rPr>
              <a:t>Omvoh</a:t>
            </a:r>
            <a:r>
              <a:rPr lang="en-US" sz="1200" dirty="0">
                <a:solidFill>
                  <a:schemeClr val="tx1"/>
                </a:solidFill>
              </a:rPr>
              <a:t> in LUCENT-1</a:t>
            </a:r>
            <a:endParaRPr lang="en-US" sz="1200" dirty="0"/>
          </a:p>
        </p:txBody>
      </p:sp>
      <p:sp>
        <p:nvSpPr>
          <p:cNvPr id="33" name="Title 1">
            <a:extLst>
              <a:ext uri="{FF2B5EF4-FFF2-40B4-BE49-F238E27FC236}">
                <a16:creationId xmlns="" xmlns:a16="http://schemas.microsoft.com/office/drawing/2014/main" id="{341B38EC-FC21-EB3C-4ABD-85444647EFAF}"/>
              </a:ext>
            </a:extLst>
          </p:cNvPr>
          <p:cNvSpPr>
            <a:spLocks noGrp="1"/>
          </p:cNvSpPr>
          <p:nvPr>
            <p:ph type="title"/>
          </p:nvPr>
        </p:nvSpPr>
        <p:spPr>
          <a:xfrm>
            <a:off x="458723" y="692297"/>
            <a:ext cx="8986219" cy="988686"/>
          </a:xfrm>
        </p:spPr>
        <p:txBody>
          <a:bodyPr/>
          <a:lstStyle/>
          <a:p>
            <a:r>
              <a:rPr lang="en-US" cap="none" dirty="0"/>
              <a:t>At least half of bio-naive and bio-failed patients achieved endoscopic improvement at Week 52</a:t>
            </a:r>
            <a:r>
              <a:rPr lang="en-US" cap="none" baseline="30000" dirty="0"/>
              <a:t>1</a:t>
            </a:r>
          </a:p>
        </p:txBody>
      </p:sp>
      <p:sp>
        <p:nvSpPr>
          <p:cNvPr id="25" name="TextBox 7">
            <a:extLst>
              <a:ext uri="{FF2B5EF4-FFF2-40B4-BE49-F238E27FC236}">
                <a16:creationId xmlns="" xmlns:a16="http://schemas.microsoft.com/office/drawing/2014/main" id="{4B62CF41-FEF6-E68B-0294-DAD5D59B24EA}"/>
              </a:ext>
            </a:extLst>
          </p:cNvPr>
          <p:cNvSpPr txBox="1"/>
          <p:nvPr/>
        </p:nvSpPr>
        <p:spPr>
          <a:xfrm>
            <a:off x="2305993" y="2222746"/>
            <a:ext cx="7697585" cy="300082"/>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olidFill>
                  <a:schemeClr val="tx1"/>
                </a:solidFill>
              </a:rPr>
              <a:t>Endoscopic </a:t>
            </a:r>
            <a:r>
              <a:rPr lang="en-US" b="1" dirty="0" err="1">
                <a:solidFill>
                  <a:schemeClr val="tx1"/>
                </a:solidFill>
              </a:rPr>
              <a:t>Improvement</a:t>
            </a:r>
            <a:r>
              <a:rPr lang="en-US" b="1" baseline="30000" dirty="0" err="1">
                <a:solidFill>
                  <a:schemeClr val="tx1"/>
                </a:solidFill>
              </a:rPr>
              <a:t>a</a:t>
            </a:r>
            <a:r>
              <a:rPr lang="en-US" b="1" dirty="0">
                <a:solidFill>
                  <a:schemeClr val="tx1"/>
                </a:solidFill>
              </a:rPr>
              <a:t> in Bio-naive and Bio-failed Patients</a:t>
            </a:r>
            <a:r>
              <a:rPr lang="en-US" b="1" baseline="30000" dirty="0">
                <a:solidFill>
                  <a:schemeClr val="tx1"/>
                </a:solidFill>
              </a:rPr>
              <a:t>1</a:t>
            </a:r>
          </a:p>
        </p:txBody>
      </p:sp>
      <p:sp>
        <p:nvSpPr>
          <p:cNvPr id="32" name="TextBox 7">
            <a:extLst>
              <a:ext uri="{FF2B5EF4-FFF2-40B4-BE49-F238E27FC236}">
                <a16:creationId xmlns="" xmlns:a16="http://schemas.microsoft.com/office/drawing/2014/main" id="{C5FE7429-9E5F-D51A-3022-CEBD053D1A8A}"/>
              </a:ext>
            </a:extLst>
          </p:cNvPr>
          <p:cNvSpPr txBox="1"/>
          <p:nvPr/>
        </p:nvSpPr>
        <p:spPr>
          <a:xfrm>
            <a:off x="484632" y="5855000"/>
            <a:ext cx="2054988" cy="230380"/>
          </a:xfrm>
          <a:prstGeom prst="rect">
            <a:avLst/>
          </a:prstGeom>
          <a:noFill/>
        </p:spPr>
        <p:txBody>
          <a:bodyPr wrap="square" lIns="0" tIns="0" rIns="0" bIns="0" rtlCol="0">
            <a:noAutofit/>
          </a:bodyPr>
          <a:lstStyle/>
          <a:p>
            <a:pPr algn="l"/>
            <a:r>
              <a:rPr lang="en-US" sz="1200" dirty="0"/>
              <a:t>See study design on slide 19.</a:t>
            </a:r>
          </a:p>
        </p:txBody>
      </p:sp>
      <p:sp>
        <p:nvSpPr>
          <p:cNvPr id="30" name="TextBox 6">
            <a:extLst>
              <a:ext uri="{FF2B5EF4-FFF2-40B4-BE49-F238E27FC236}">
                <a16:creationId xmlns="" xmlns:a16="http://schemas.microsoft.com/office/drawing/2014/main" id="{57B620D8-33A1-2A9D-05D2-8ADB059109EB}"/>
              </a:ext>
            </a:extLst>
          </p:cNvPr>
          <p:cNvSpPr txBox="1"/>
          <p:nvPr/>
        </p:nvSpPr>
        <p:spPr>
          <a:xfrm>
            <a:off x="484632" y="6035040"/>
            <a:ext cx="9518946" cy="612815"/>
          </a:xfrm>
          <a:prstGeom prst="rect">
            <a:avLst/>
          </a:prstGeom>
          <a:noFill/>
        </p:spPr>
        <p:txBody>
          <a:bodyPr wrap="square" lIns="0" tIns="0" rIns="0" bIns="0" rtlCol="0" anchor="b">
            <a:noAutofit/>
          </a:bodyPr>
          <a:lstStyle/>
          <a:p>
            <a:pPr marL="46038" indent="-46038">
              <a:defRPr/>
            </a:pPr>
            <a:r>
              <a:rPr lang="en-US" sz="900" baseline="30000" dirty="0" err="1">
                <a:solidFill>
                  <a:srgbClr val="201E21"/>
                </a:solidFill>
              </a:rPr>
              <a:t>a</a:t>
            </a:r>
            <a:r>
              <a:rPr lang="en-US" sz="900" dirty="0" err="1">
                <a:solidFill>
                  <a:srgbClr val="201E21"/>
                </a:solidFill>
              </a:rPr>
              <a:t>Endoscopic</a:t>
            </a:r>
            <a:r>
              <a:rPr lang="en-US" sz="900" dirty="0">
                <a:solidFill>
                  <a:srgbClr val="201E21"/>
                </a:solidFill>
              </a:rPr>
              <a:t> improvement was defined as ES=0 or 1 (excluding friability).</a:t>
            </a:r>
            <a:r>
              <a:rPr lang="en-US" sz="900" baseline="30000" dirty="0">
                <a:solidFill>
                  <a:srgbClr val="201E21"/>
                </a:solidFill>
              </a:rPr>
              <a:t>1</a:t>
            </a:r>
          </a:p>
          <a:p>
            <a:pPr marL="46038" indent="-46038">
              <a:defRPr/>
            </a:pPr>
            <a:r>
              <a:rPr lang="en-US" sz="900" baseline="30000" dirty="0" err="1">
                <a:solidFill>
                  <a:srgbClr val="201E21"/>
                </a:solidFill>
              </a:rPr>
              <a:t>b</a:t>
            </a:r>
            <a:r>
              <a:rPr lang="en-US" sz="900" dirty="0" err="1">
                <a:solidFill>
                  <a:srgbClr val="201E21"/>
                </a:solidFill>
              </a:rPr>
              <a:t>Bio</a:t>
            </a:r>
            <a:r>
              <a:rPr lang="en-US" sz="900" dirty="0">
                <a:solidFill>
                  <a:srgbClr val="201E21"/>
                </a:solidFill>
              </a:rPr>
              <a:t>-failed includes biologic-failed and tofacitinib-failed patients. An additional 1 patient on placebo and 8 patients on </a:t>
            </a:r>
            <a:r>
              <a:rPr lang="en-US" sz="900" dirty="0" err="1">
                <a:solidFill>
                  <a:srgbClr val="201E21"/>
                </a:solidFill>
              </a:rPr>
              <a:t>Omvoh</a:t>
            </a:r>
            <a:r>
              <a:rPr lang="en-US" sz="900" dirty="0">
                <a:solidFill>
                  <a:srgbClr val="201E21"/>
                </a:solidFill>
              </a:rPr>
              <a:t> were previously exposed to but did not fail a biologic or </a:t>
            </a:r>
            <a:r>
              <a:rPr lang="en-US" sz="900" dirty="0" err="1">
                <a:solidFill>
                  <a:srgbClr val="201E21"/>
                </a:solidFill>
              </a:rPr>
              <a:t>JAKi</a:t>
            </a:r>
            <a:r>
              <a:rPr lang="en-US" sz="900" dirty="0">
                <a:solidFill>
                  <a:srgbClr val="201E21"/>
                </a:solidFill>
              </a:rPr>
              <a:t>. These patients were excluded from the bio-naive/bio-failed subgroup analysis.</a:t>
            </a:r>
            <a:r>
              <a:rPr kumimoji="0" lang="en-US" sz="900" i="0" u="none" strike="noStrike" kern="1200" cap="none" spc="0" normalizeH="0" baseline="30000" noProof="0" dirty="0">
                <a:ln>
                  <a:noFill/>
                </a:ln>
                <a:solidFill>
                  <a:srgbClr val="201E21"/>
                </a:solidFill>
                <a:effectLst/>
                <a:uLnTx/>
                <a:uFillTx/>
                <a:ea typeface="+mn-ea"/>
                <a:cs typeface="+mn-cs"/>
              </a:rPr>
              <a:t>1</a:t>
            </a:r>
          </a:p>
          <a:p>
            <a:pPr indent="53975"/>
            <a:r>
              <a:rPr lang="en-US" sz="900" dirty="0">
                <a:effectLst/>
                <a:ea typeface="Calibri" panose="020F0502020204030204" pitchFamily="34" charset="0"/>
              </a:rPr>
              <a:t>Bio-failed=biologic-failed; bio-naive=biologic-naive; ES=endoscopic </a:t>
            </a:r>
            <a:r>
              <a:rPr lang="en-US" sz="900" dirty="0" err="1">
                <a:effectLst/>
                <a:ea typeface="Calibri" panose="020F0502020204030204" pitchFamily="34" charset="0"/>
              </a:rPr>
              <a:t>subscore</a:t>
            </a:r>
            <a:r>
              <a:rPr lang="en-US" sz="900" dirty="0">
                <a:effectLst/>
                <a:ea typeface="Calibri" panose="020F0502020204030204" pitchFamily="34" charset="0"/>
              </a:rPr>
              <a:t>; </a:t>
            </a:r>
            <a:r>
              <a:rPr lang="en-US" sz="900" dirty="0" err="1">
                <a:effectLst/>
                <a:ea typeface="Calibri" panose="020F0502020204030204" pitchFamily="34" charset="0"/>
              </a:rPr>
              <a:t>JAKi</a:t>
            </a:r>
            <a:r>
              <a:rPr lang="en-US" sz="900" dirty="0">
                <a:effectLst/>
                <a:ea typeface="Calibri" panose="020F0502020204030204" pitchFamily="34" charset="0"/>
              </a:rPr>
              <a:t>=Janus kinase inhibitor; Q4W=every 4 weeks; SC=subcutaneous.</a:t>
            </a:r>
            <a:r>
              <a:rPr lang="en-US" sz="900" dirty="0">
                <a:effectLst/>
              </a:rPr>
              <a:t> </a:t>
            </a:r>
            <a:endParaRPr lang="en-US" sz="900" dirty="0"/>
          </a:p>
        </p:txBody>
      </p:sp>
      <p:pic>
        <p:nvPicPr>
          <p:cNvPr id="11" name="Content Placeholder 10" descr="Chart&#10;&#10;Description automatically generated" hidden="1">
            <a:extLst>
              <a:ext uri="{FF2B5EF4-FFF2-40B4-BE49-F238E27FC236}">
                <a16:creationId xmlns="" xmlns:a16="http://schemas.microsoft.com/office/drawing/2014/main" id="{7EFA731F-4C7A-4512-990C-6E8B0BC73EAE}"/>
              </a:ext>
            </a:extLst>
          </p:cNvPr>
          <p:cNvPicPr>
            <a:picLocks noGrp="1" noChangeAspect="1"/>
          </p:cNvPicPr>
          <p:nvPr>
            <p:ph idx="4294967295"/>
          </p:nvPr>
        </p:nvPicPr>
        <p:blipFill>
          <a:blip r:embed="rId3"/>
          <a:stretch>
            <a:fillRect/>
          </a:stretch>
        </p:blipFill>
        <p:spPr>
          <a:xfrm>
            <a:off x="0" y="2144713"/>
            <a:ext cx="4800600" cy="3378200"/>
          </a:xfrm>
        </p:spPr>
      </p:pic>
      <p:pic>
        <p:nvPicPr>
          <p:cNvPr id="19" name="Picture 23">
            <a:extLst>
              <a:ext uri="{FF2B5EF4-FFF2-40B4-BE49-F238E27FC236}">
                <a16:creationId xmlns="" xmlns:a16="http://schemas.microsoft.com/office/drawing/2014/main" id="{E9438C02-80A4-DC60-6673-CDDA4A577329}"/>
              </a:ext>
            </a:extLst>
          </p:cNvPr>
          <p:cNvPicPr>
            <a:picLocks noChangeAspect="1"/>
          </p:cNvPicPr>
          <p:nvPr/>
        </p:nvPicPr>
        <p:blipFill rotWithShape="1">
          <a:blip r:embed="rId4"/>
          <a:srcRect l="-3971" t="-11067" r="-2559" b="-15936"/>
          <a:stretch/>
        </p:blipFill>
        <p:spPr>
          <a:xfrm>
            <a:off x="1700980" y="2522828"/>
            <a:ext cx="8907610" cy="2554842"/>
          </a:xfrm>
          <a:prstGeom prst="rect">
            <a:avLst/>
          </a:prstGeom>
        </p:spPr>
      </p:pic>
    </p:spTree>
    <p:extLst>
      <p:ext uri="{BB962C8B-B14F-4D97-AF65-F5344CB8AC3E}">
        <p14:creationId xmlns:p14="http://schemas.microsoft.com/office/powerpoint/2010/main" val="98665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8724" y="466004"/>
            <a:ext cx="9695512" cy="988686"/>
          </a:xfrm>
        </p:spPr>
        <p:txBody>
          <a:bodyPr/>
          <a:lstStyle/>
          <a:p>
            <a:r>
              <a:rPr lang="en-US" dirty="0"/>
              <a:t>Endoscopic Improvement at Week 52</a:t>
            </a:r>
            <a:r>
              <a:rPr lang="en-US" sz="1600" dirty="0"/>
              <a:t/>
            </a:r>
            <a:br>
              <a:rPr lang="en-US" sz="1600" dirty="0"/>
            </a:br>
            <a:r>
              <a:rPr lang="en-US" sz="1800" dirty="0">
                <a:solidFill>
                  <a:schemeClr val="tx1"/>
                </a:solidFill>
              </a:rPr>
              <a:t>Maintenance Period, </a:t>
            </a:r>
            <a:r>
              <a:rPr lang="en-US" sz="1800" dirty="0" err="1">
                <a:solidFill>
                  <a:schemeClr val="tx1"/>
                </a:solidFill>
              </a:rPr>
              <a:t>mITT</a:t>
            </a:r>
            <a:r>
              <a:rPr lang="en-US" sz="1800" dirty="0">
                <a:solidFill>
                  <a:schemeClr val="tx1"/>
                </a:solidFill>
              </a:rPr>
              <a:t> Population – MIRI Induction Responders, NRI (LUCENT-2)</a:t>
            </a:r>
            <a:endParaRPr lang="en-US" sz="1600" dirty="0">
              <a:solidFill>
                <a:schemeClr val="tx1"/>
              </a:solidFill>
            </a:endParaRPr>
          </a:p>
        </p:txBody>
      </p:sp>
      <p:sp>
        <p:nvSpPr>
          <p:cNvPr id="48" name="TextBox 47">
            <a:extLst>
              <a:ext uri="{FF2B5EF4-FFF2-40B4-BE49-F238E27FC236}">
                <a16:creationId xmlns="" xmlns:a16="http://schemas.microsoft.com/office/drawing/2014/main" id="{57693D90-7481-46EE-AB0D-A4C03BB15AB8}"/>
              </a:ext>
            </a:extLst>
          </p:cNvPr>
          <p:cNvSpPr txBox="1"/>
          <p:nvPr/>
        </p:nvSpPr>
        <p:spPr>
          <a:xfrm>
            <a:off x="9368187" y="1368070"/>
            <a:ext cx="2340000" cy="442035"/>
          </a:xfrm>
          <a:prstGeom prst="rect">
            <a:avLst/>
          </a:prstGeom>
          <a:solidFill>
            <a:schemeClr val="bg1">
              <a:lumMod val="85000"/>
            </a:schemeClr>
          </a:solidFill>
        </p:spPr>
        <p:txBody>
          <a:bodyPr wrap="square" lIns="36000" tIns="36000" rIns="36000" bIns="36000">
            <a:spAutoFit/>
          </a:bodyPr>
          <a:lstStyle/>
          <a:p>
            <a:pPr marL="0" marR="0" lvl="0" indent="0" algn="l" defTabSz="457200" rtl="0" eaLnBrk="1" fontAlgn="auto" latinLnBrk="0" hangingPunct="1">
              <a:lnSpc>
                <a:spcPct val="100000"/>
              </a:lnSpc>
              <a:spcBef>
                <a:spcPts val="0"/>
              </a:spcBef>
              <a:spcAft>
                <a:spcPts val="0"/>
              </a:spcAft>
              <a:buClr>
                <a:srgbClr val="D52B17"/>
              </a:buClr>
              <a:buSzTx/>
              <a:buFontTx/>
              <a:buNone/>
              <a:tabLst/>
              <a:defRPr/>
            </a:pPr>
            <a:r>
              <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Endoscopic Remission:</a:t>
            </a: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a:r>
            <a:b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ES = 0 or 1 (excluding friability)</a:t>
            </a:r>
          </a:p>
        </p:txBody>
      </p:sp>
      <p:sp>
        <p:nvSpPr>
          <p:cNvPr id="50" name="TextBox 49">
            <a:extLst>
              <a:ext uri="{FF2B5EF4-FFF2-40B4-BE49-F238E27FC236}">
                <a16:creationId xmlns="" xmlns:a16="http://schemas.microsoft.com/office/drawing/2014/main" id="{04836F53-C9C3-41DE-A0A3-232987FF9148}"/>
              </a:ext>
            </a:extLst>
          </p:cNvPr>
          <p:cNvSpPr txBox="1"/>
          <p:nvPr/>
        </p:nvSpPr>
        <p:spPr>
          <a:xfrm>
            <a:off x="5327111" y="1607980"/>
            <a:ext cx="1395181" cy="288147"/>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PBO SC</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52" name="TextBox 51">
            <a:extLst>
              <a:ext uri="{FF2B5EF4-FFF2-40B4-BE49-F238E27FC236}">
                <a16:creationId xmlns="" xmlns:a16="http://schemas.microsoft.com/office/drawing/2014/main" id="{4E0B3134-3BEE-4BF0-BEFB-A0AE880B3887}"/>
              </a:ext>
            </a:extLst>
          </p:cNvPr>
          <p:cNvSpPr txBox="1"/>
          <p:nvPr/>
        </p:nvSpPr>
        <p:spPr>
          <a:xfrm>
            <a:off x="6957700" y="1602227"/>
            <a:ext cx="1884774" cy="288147"/>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MIRI 200 SC </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101" name="TextBox 100">
            <a:extLst>
              <a:ext uri="{FF2B5EF4-FFF2-40B4-BE49-F238E27FC236}">
                <a16:creationId xmlns="" xmlns:a16="http://schemas.microsoft.com/office/drawing/2014/main" id="{C433AB4E-9125-4D88-959E-B0B3F36EE171}"/>
              </a:ext>
            </a:extLst>
          </p:cNvPr>
          <p:cNvSpPr txBox="1"/>
          <p:nvPr/>
        </p:nvSpPr>
        <p:spPr>
          <a:xfrm rot="16200000">
            <a:off x="-831404"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Response Rate (95% CI)</a:t>
            </a:r>
          </a:p>
        </p:txBody>
      </p:sp>
      <p:sp>
        <p:nvSpPr>
          <p:cNvPr id="79" name="TextBox 78">
            <a:extLst>
              <a:ext uri="{FF2B5EF4-FFF2-40B4-BE49-F238E27FC236}">
                <a16:creationId xmlns="" xmlns:a16="http://schemas.microsoft.com/office/drawing/2014/main" id="{06104D62-BD1C-4A46-B33B-49DE0FDD637C}"/>
              </a:ext>
            </a:extLst>
          </p:cNvPr>
          <p:cNvSpPr txBox="1"/>
          <p:nvPr/>
        </p:nvSpPr>
        <p:spPr>
          <a:xfrm>
            <a:off x="2970651" y="3832455"/>
            <a:ext cx="62392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29.1</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89" name="TextBox 88">
            <a:extLst>
              <a:ext uri="{FF2B5EF4-FFF2-40B4-BE49-F238E27FC236}">
                <a16:creationId xmlns="" xmlns:a16="http://schemas.microsoft.com/office/drawing/2014/main" id="{AFFBD9DF-29FB-4B1B-8DC5-BA55B3213668}"/>
              </a:ext>
            </a:extLst>
          </p:cNvPr>
          <p:cNvSpPr txBox="1"/>
          <p:nvPr/>
        </p:nvSpPr>
        <p:spPr>
          <a:xfrm>
            <a:off x="3893681" y="2996103"/>
            <a:ext cx="7784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58.6 </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96" name="TextBox 95">
            <a:extLst>
              <a:ext uri="{FF2B5EF4-FFF2-40B4-BE49-F238E27FC236}">
                <a16:creationId xmlns="" xmlns:a16="http://schemas.microsoft.com/office/drawing/2014/main" id="{4EBBF48E-90CC-4F4B-9890-FDCD95C85EF7}"/>
              </a:ext>
            </a:extLst>
          </p:cNvPr>
          <p:cNvSpPr txBox="1"/>
          <p:nvPr/>
        </p:nvSpPr>
        <p:spPr>
          <a:xfrm>
            <a:off x="3299870" y="1927764"/>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p&lt;0.001</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100" name="TextBox 99">
            <a:extLst>
              <a:ext uri="{FF2B5EF4-FFF2-40B4-BE49-F238E27FC236}">
                <a16:creationId xmlns="" xmlns:a16="http://schemas.microsoft.com/office/drawing/2014/main" id="{597D6FE1-0B52-4526-AC39-9CF1F46F7DC6}"/>
              </a:ext>
            </a:extLst>
          </p:cNvPr>
          <p:cNvSpPr txBox="1"/>
          <p:nvPr/>
        </p:nvSpPr>
        <p:spPr>
          <a:xfrm rot="16200000">
            <a:off x="4603065"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Response Rate (95%CI)</a:t>
            </a:r>
          </a:p>
        </p:txBody>
      </p:sp>
      <p:sp>
        <p:nvSpPr>
          <p:cNvPr id="82" name="TextBox 81">
            <a:extLst>
              <a:ext uri="{FF2B5EF4-FFF2-40B4-BE49-F238E27FC236}">
                <a16:creationId xmlns="" xmlns:a16="http://schemas.microsoft.com/office/drawing/2014/main" id="{02B79EF0-48B8-4134-A3C5-64282FFA2375}"/>
              </a:ext>
            </a:extLst>
          </p:cNvPr>
          <p:cNvSpPr txBox="1"/>
          <p:nvPr/>
        </p:nvSpPr>
        <p:spPr>
          <a:xfrm>
            <a:off x="7479956" y="3633637"/>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34.2</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81" name="TextBox 80">
            <a:extLst>
              <a:ext uri="{FF2B5EF4-FFF2-40B4-BE49-F238E27FC236}">
                <a16:creationId xmlns="" xmlns:a16="http://schemas.microsoft.com/office/drawing/2014/main" id="{AA98AD70-2FA2-47B6-9A9B-CF4759D4A4C5}"/>
              </a:ext>
            </a:extLst>
          </p:cNvPr>
          <p:cNvSpPr txBox="1"/>
          <p:nvPr/>
        </p:nvSpPr>
        <p:spPr>
          <a:xfrm>
            <a:off x="7960845" y="2857645"/>
            <a:ext cx="67967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62.4</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91" name="TextBox 90">
            <a:extLst>
              <a:ext uri="{FF2B5EF4-FFF2-40B4-BE49-F238E27FC236}">
                <a16:creationId xmlns="" xmlns:a16="http://schemas.microsoft.com/office/drawing/2014/main" id="{05558003-850F-4232-A03A-51C94DE9F46A}"/>
              </a:ext>
            </a:extLst>
          </p:cNvPr>
          <p:cNvSpPr txBox="1"/>
          <p:nvPr/>
        </p:nvSpPr>
        <p:spPr>
          <a:xfrm>
            <a:off x="7475758" y="1927764"/>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 p&lt;0.001</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83" name="TextBox 82">
            <a:extLst>
              <a:ext uri="{FF2B5EF4-FFF2-40B4-BE49-F238E27FC236}">
                <a16:creationId xmlns="" xmlns:a16="http://schemas.microsoft.com/office/drawing/2014/main" id="{18AAEEB7-5177-4DAB-BD44-3DA3072B80C6}"/>
              </a:ext>
            </a:extLst>
          </p:cNvPr>
          <p:cNvSpPr txBox="1"/>
          <p:nvPr/>
        </p:nvSpPr>
        <p:spPr>
          <a:xfrm>
            <a:off x="9938791" y="3999681"/>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20.3</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80" name="TextBox 79">
            <a:extLst>
              <a:ext uri="{FF2B5EF4-FFF2-40B4-BE49-F238E27FC236}">
                <a16:creationId xmlns="" xmlns:a16="http://schemas.microsoft.com/office/drawing/2014/main" id="{CD31331E-2D50-45EC-A0D5-D2856AACA8F9}"/>
              </a:ext>
            </a:extLst>
          </p:cNvPr>
          <p:cNvSpPr txBox="1"/>
          <p:nvPr/>
        </p:nvSpPr>
        <p:spPr>
          <a:xfrm>
            <a:off x="10024052" y="3101206"/>
            <a:ext cx="144369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50.8</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85" name="TextBox 84">
            <a:extLst>
              <a:ext uri="{FF2B5EF4-FFF2-40B4-BE49-F238E27FC236}">
                <a16:creationId xmlns="" xmlns:a16="http://schemas.microsoft.com/office/drawing/2014/main" id="{32C831BF-7466-430F-A39B-EB3B64FF835D}"/>
              </a:ext>
            </a:extLst>
          </p:cNvPr>
          <p:cNvSpPr txBox="1"/>
          <p:nvPr/>
        </p:nvSpPr>
        <p:spPr>
          <a:xfrm>
            <a:off x="9963894" y="1927764"/>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 p&lt;0.001</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9" name="Rectangle 48">
            <a:extLst>
              <a:ext uri="{FF2B5EF4-FFF2-40B4-BE49-F238E27FC236}">
                <a16:creationId xmlns="" xmlns:a16="http://schemas.microsoft.com/office/drawing/2014/main" id="{9E5BDBDB-0C77-4A0F-B1B4-3B7C18478D14}"/>
              </a:ext>
            </a:extLst>
          </p:cNvPr>
          <p:cNvSpPr/>
          <p:nvPr/>
        </p:nvSpPr>
        <p:spPr>
          <a:xfrm>
            <a:off x="5174574" y="1693264"/>
            <a:ext cx="90000" cy="90000"/>
          </a:xfrm>
          <a:prstGeom prst="rect">
            <a:avLst/>
          </a:prstGeom>
          <a:pattFill prst="pct70">
            <a:fgClr>
              <a:srgbClr val="E6E6E6"/>
            </a:fgClr>
            <a:bgClr>
              <a:srgbClr val="F36A50"/>
            </a:bgClr>
          </a:patt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51" name="Rectangle 50">
            <a:extLst>
              <a:ext uri="{FF2B5EF4-FFF2-40B4-BE49-F238E27FC236}">
                <a16:creationId xmlns="" xmlns:a16="http://schemas.microsoft.com/office/drawing/2014/main" id="{AF21FD8B-F58B-49B5-896B-FC75880DEAD3}"/>
              </a:ext>
            </a:extLst>
          </p:cNvPr>
          <p:cNvSpPr/>
          <p:nvPr/>
        </p:nvSpPr>
        <p:spPr>
          <a:xfrm>
            <a:off x="6805039" y="1708001"/>
            <a:ext cx="90000" cy="90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68" name="Text Placeholder 5">
            <a:extLst>
              <a:ext uri="{FF2B5EF4-FFF2-40B4-BE49-F238E27FC236}">
                <a16:creationId xmlns="" xmlns:a16="http://schemas.microsoft.com/office/drawing/2014/main" id="{FCE1CA23-129D-44CC-B21F-AD5D345521FB}"/>
              </a:ext>
            </a:extLst>
          </p:cNvPr>
          <p:cNvSpPr txBox="1">
            <a:spLocks/>
          </p:cNvSpPr>
          <p:nvPr/>
        </p:nvSpPr>
        <p:spPr>
          <a:xfrm>
            <a:off x="609600" y="4748247"/>
            <a:ext cx="9817101" cy="60797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102" name="Rectangle 101">
            <a:extLst>
              <a:ext uri="{FF2B5EF4-FFF2-40B4-BE49-F238E27FC236}">
                <a16:creationId xmlns="" xmlns:a16="http://schemas.microsoft.com/office/drawing/2014/main" id="{46D6D3F6-A493-4A6D-B824-EDEF4161BED4}"/>
              </a:ext>
            </a:extLst>
          </p:cNvPr>
          <p:cNvSpPr/>
          <p:nvPr/>
        </p:nvSpPr>
        <p:spPr>
          <a:xfrm>
            <a:off x="5961484" y="5067300"/>
            <a:ext cx="376927" cy="288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2" name="TextBox 9">
            <a:extLst>
              <a:ext uri="{FF2B5EF4-FFF2-40B4-BE49-F238E27FC236}">
                <a16:creationId xmlns="" xmlns:a16="http://schemas.microsoft.com/office/drawing/2014/main" id="{839C1AEA-80AB-FD0E-DB8F-87BFE666F05D}"/>
              </a:ext>
            </a:extLst>
          </p:cNvPr>
          <p:cNvSpPr txBox="1"/>
          <p:nvPr/>
        </p:nvSpPr>
        <p:spPr>
          <a:xfrm>
            <a:off x="334995" y="5467528"/>
            <a:ext cx="8305521" cy="415498"/>
          </a:xfrm>
          <a:prstGeom prst="rect">
            <a:avLst/>
          </a:prstGeom>
          <a:ln w="6665" cap="flat">
            <a:prstDash val="solid"/>
            <a:miter lim="400000"/>
          </a:ln>
          <a:effectLst>
            <a:reflection stA="9688" endPos="40000" dir="5400000" sy="-100000" algn="bl" rotWithShape="0"/>
          </a:effectLst>
        </p:spPr>
        <p:txBody>
          <a:bodyPr wrap="square" lIns="0" tIns="0" rIns="0" bIns="0" anchor="b">
            <a:noAutofit/>
          </a:bodyPr>
          <a:lstStyle>
            <a:defPPr>
              <a:defRPr lang="en-US"/>
            </a:defPPr>
            <a:lvl1pPr>
              <a:defRPr sz="900" baseline="30000">
                <a:solidFill>
                  <a:srgbClr val="201E21"/>
                </a:solidFill>
                <a:latin typeface="Avenir Next LT Pro"/>
              </a:defRPr>
            </a:lvl1pPr>
          </a:lstStyle>
          <a:p>
            <a:endParaRPr lang="en-US" b="1" baseline="0" dirty="0">
              <a:effectLst/>
            </a:endParaRPr>
          </a:p>
        </p:txBody>
      </p:sp>
      <p:sp>
        <p:nvSpPr>
          <p:cNvPr id="72" name="TextBox 71">
            <a:extLst>
              <a:ext uri="{FF2B5EF4-FFF2-40B4-BE49-F238E27FC236}">
                <a16:creationId xmlns="" xmlns:a16="http://schemas.microsoft.com/office/drawing/2014/main" id="{6C104284-7CDB-4F8E-BAE4-A5D95656C151}"/>
              </a:ext>
            </a:extLst>
          </p:cNvPr>
          <p:cNvSpPr txBox="1"/>
          <p:nvPr/>
        </p:nvSpPr>
        <p:spPr>
          <a:xfrm>
            <a:off x="705620" y="5589584"/>
            <a:ext cx="508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N</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69" name="TextBox 68">
            <a:extLst>
              <a:ext uri="{FF2B5EF4-FFF2-40B4-BE49-F238E27FC236}">
                <a16:creationId xmlns="" xmlns:a16="http://schemas.microsoft.com/office/drawing/2014/main" id="{F7E13157-9875-4F65-B042-3E462A84BADA}"/>
              </a:ext>
            </a:extLst>
          </p:cNvPr>
          <p:cNvSpPr txBox="1"/>
          <p:nvPr/>
        </p:nvSpPr>
        <p:spPr>
          <a:xfrm>
            <a:off x="2944282" y="5589584"/>
            <a:ext cx="6518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179</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73" name="TextBox 72">
            <a:extLst>
              <a:ext uri="{FF2B5EF4-FFF2-40B4-BE49-F238E27FC236}">
                <a16:creationId xmlns="" xmlns:a16="http://schemas.microsoft.com/office/drawing/2014/main" id="{5ACE0432-5A37-417A-B920-5CCBEB48E344}"/>
              </a:ext>
            </a:extLst>
          </p:cNvPr>
          <p:cNvSpPr txBox="1"/>
          <p:nvPr/>
        </p:nvSpPr>
        <p:spPr>
          <a:xfrm>
            <a:off x="4061758" y="5589584"/>
            <a:ext cx="6518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365</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74" name="TextBox 73">
            <a:extLst>
              <a:ext uri="{FF2B5EF4-FFF2-40B4-BE49-F238E27FC236}">
                <a16:creationId xmlns="" xmlns:a16="http://schemas.microsoft.com/office/drawing/2014/main" id="{8AB754AA-3EE4-4BCA-8A1F-0008AD103B70}"/>
              </a:ext>
            </a:extLst>
          </p:cNvPr>
          <p:cNvSpPr txBox="1"/>
          <p:nvPr/>
        </p:nvSpPr>
        <p:spPr>
          <a:xfrm>
            <a:off x="7478402" y="5589584"/>
            <a:ext cx="50800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114</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76" name="TextBox 75">
            <a:extLst>
              <a:ext uri="{FF2B5EF4-FFF2-40B4-BE49-F238E27FC236}">
                <a16:creationId xmlns="" xmlns:a16="http://schemas.microsoft.com/office/drawing/2014/main" id="{EF551703-42FA-46DA-8BA3-5F52AADAE13B}"/>
              </a:ext>
            </a:extLst>
          </p:cNvPr>
          <p:cNvSpPr txBox="1"/>
          <p:nvPr/>
        </p:nvSpPr>
        <p:spPr>
          <a:xfrm>
            <a:off x="7986405" y="5589584"/>
            <a:ext cx="70972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229</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77" name="TextBox 76">
            <a:extLst>
              <a:ext uri="{FF2B5EF4-FFF2-40B4-BE49-F238E27FC236}">
                <a16:creationId xmlns="" xmlns:a16="http://schemas.microsoft.com/office/drawing/2014/main" id="{A63A00CE-7FD7-4C79-BEFE-73F3747E0389}"/>
              </a:ext>
            </a:extLst>
          </p:cNvPr>
          <p:cNvSpPr txBox="1"/>
          <p:nvPr/>
        </p:nvSpPr>
        <p:spPr>
          <a:xfrm>
            <a:off x="9987614" y="5589584"/>
            <a:ext cx="508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64</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78" name="TextBox 77">
            <a:extLst>
              <a:ext uri="{FF2B5EF4-FFF2-40B4-BE49-F238E27FC236}">
                <a16:creationId xmlns="" xmlns:a16="http://schemas.microsoft.com/office/drawing/2014/main" id="{7B284E33-3E5D-40E8-8D91-7FE95941E0BC}"/>
              </a:ext>
            </a:extLst>
          </p:cNvPr>
          <p:cNvSpPr txBox="1"/>
          <p:nvPr/>
        </p:nvSpPr>
        <p:spPr>
          <a:xfrm>
            <a:off x="10495617" y="5589584"/>
            <a:ext cx="8010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128</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5" name="TextBox 6">
            <a:extLst>
              <a:ext uri="{FF2B5EF4-FFF2-40B4-BE49-F238E27FC236}">
                <a16:creationId xmlns="" xmlns:a16="http://schemas.microsoft.com/office/drawing/2014/main" id="{CA581BCA-5B95-6260-E283-E97C75C9BDF7}"/>
              </a:ext>
            </a:extLst>
          </p:cNvPr>
          <p:cNvSpPr txBox="1"/>
          <p:nvPr/>
        </p:nvSpPr>
        <p:spPr>
          <a:xfrm>
            <a:off x="484632" y="6035040"/>
            <a:ext cx="7974128" cy="612815"/>
          </a:xfrm>
          <a:prstGeom prst="rect">
            <a:avLst/>
          </a:prstGeom>
          <a:noFill/>
        </p:spPr>
        <p:txBody>
          <a:bodyPr wrap="square" lIns="0" tIns="0" rIns="0" bIns="0" rtlCol="0" anchor="b">
            <a:noAutofit/>
          </a:bodyPr>
          <a:lstStyle/>
          <a:p>
            <a:r>
              <a:rPr lang="en-US" sz="900" baseline="0" dirty="0" err="1">
                <a:solidFill>
                  <a:srgbClr val="000000"/>
                </a:solidFill>
                <a:effectLst/>
              </a:rPr>
              <a:t>aIncluding</a:t>
            </a:r>
            <a:r>
              <a:rPr lang="en-US" sz="900" baseline="0" dirty="0">
                <a:solidFill>
                  <a:srgbClr val="000000"/>
                </a:solidFill>
                <a:effectLst/>
              </a:rPr>
              <a:t> tofacitinib-failed patients. There are also a small group of patients exposed, by not failed to biologics or tofacitinib. Note: p-values versus PBO are shown. ES=Endoscopic </a:t>
            </a:r>
            <a:r>
              <a:rPr lang="en-US" sz="900" baseline="0" dirty="0" err="1">
                <a:solidFill>
                  <a:srgbClr val="000000"/>
                </a:solidFill>
                <a:effectLst/>
              </a:rPr>
              <a:t>Subscore</a:t>
            </a:r>
            <a:r>
              <a:rPr lang="en-US" sz="900" baseline="0" dirty="0">
                <a:solidFill>
                  <a:srgbClr val="000000"/>
                </a:solidFill>
                <a:effectLst/>
              </a:rPr>
              <a:t>. Note: Subgroup analyses by biologic-failed status in the right panel were not multiplicity controlled. </a:t>
            </a:r>
            <a:r>
              <a:rPr lang="en-US" sz="900" baseline="0" dirty="0">
                <a:effectLst/>
              </a:rPr>
              <a:t>Data on File, Eli Lilly and Company.</a:t>
            </a:r>
            <a:r>
              <a:rPr lang="en-GB" sz="900" baseline="0" dirty="0">
                <a:effectLst/>
              </a:rPr>
              <a:t> </a:t>
            </a:r>
            <a:endParaRPr lang="en-US" sz="900" baseline="0" dirty="0">
              <a:effectLst/>
            </a:endParaRPr>
          </a:p>
        </p:txBody>
      </p:sp>
      <p:graphicFrame>
        <p:nvGraphicFramePr>
          <p:cNvPr id="67" name="Content Placeholder 6">
            <a:extLst>
              <a:ext uri="{FF2B5EF4-FFF2-40B4-BE49-F238E27FC236}">
                <a16:creationId xmlns="" xmlns:a16="http://schemas.microsoft.com/office/drawing/2014/main" id="{164DB850-D727-4CED-B836-88951E5B3E01}"/>
              </a:ext>
            </a:extLst>
          </p:cNvPr>
          <p:cNvGraphicFramePr>
            <a:graphicFrameLocks/>
          </p:cNvGraphicFramePr>
          <p:nvPr>
            <p:extLst>
              <p:ext uri="{D42A27DB-BD31-4B8C-83A1-F6EECF244321}">
                <p14:modId xmlns:p14="http://schemas.microsoft.com/office/powerpoint/2010/main" val="3356266191"/>
              </p:ext>
            </p:extLst>
          </p:nvPr>
        </p:nvGraphicFramePr>
        <p:xfrm>
          <a:off x="5961484" y="1859513"/>
          <a:ext cx="5742728" cy="3674877"/>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a:extLst>
              <a:ext uri="{FF2B5EF4-FFF2-40B4-BE49-F238E27FC236}">
                <a16:creationId xmlns="" xmlns:a16="http://schemas.microsoft.com/office/drawing/2014/main" id="{5D4C756D-0C61-4569-A5AB-5A9D5E7F6B31}"/>
              </a:ext>
            </a:extLst>
          </p:cNvPr>
          <p:cNvCxnSpPr>
            <a:cxnSpLocks/>
          </p:cNvCxnSpPr>
          <p:nvPr/>
        </p:nvCxnSpPr>
        <p:spPr>
          <a:xfrm>
            <a:off x="705619" y="5595434"/>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 xmlns:a16="http://schemas.microsoft.com/office/drawing/2014/main" id="{52586E73-7FA6-49C4-A2B5-5A8D3AF56758}"/>
              </a:ext>
            </a:extLst>
          </p:cNvPr>
          <p:cNvCxnSpPr>
            <a:cxnSpLocks/>
          </p:cNvCxnSpPr>
          <p:nvPr/>
        </p:nvCxnSpPr>
        <p:spPr>
          <a:xfrm>
            <a:off x="705619" y="5928138"/>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75" name="Content Placeholder 6">
            <a:extLst>
              <a:ext uri="{FF2B5EF4-FFF2-40B4-BE49-F238E27FC236}">
                <a16:creationId xmlns="" xmlns:a16="http://schemas.microsoft.com/office/drawing/2014/main" id="{E01714E7-75DA-40FD-B9F1-27072D507ACC}"/>
              </a:ext>
            </a:extLst>
          </p:cNvPr>
          <p:cNvGraphicFramePr>
            <a:graphicFrameLocks/>
          </p:cNvGraphicFramePr>
          <p:nvPr>
            <p:extLst>
              <p:ext uri="{D42A27DB-BD31-4B8C-83A1-F6EECF244321}">
                <p14:modId xmlns:p14="http://schemas.microsoft.com/office/powerpoint/2010/main" val="3423812314"/>
              </p:ext>
            </p:extLst>
          </p:nvPr>
        </p:nvGraphicFramePr>
        <p:xfrm>
          <a:off x="487242" y="1859513"/>
          <a:ext cx="5742728" cy="3649915"/>
        </p:xfrm>
        <a:graphic>
          <a:graphicData uri="http://schemas.openxmlformats.org/drawingml/2006/chart">
            <c:chart xmlns:c="http://schemas.openxmlformats.org/drawingml/2006/chart" xmlns:r="http://schemas.openxmlformats.org/officeDocument/2006/relationships" r:id="rId4"/>
          </a:graphicData>
        </a:graphic>
      </p:graphicFrame>
      <p:cxnSp>
        <p:nvCxnSpPr>
          <p:cNvPr id="86" name="Straight Connector 85">
            <a:extLst>
              <a:ext uri="{FF2B5EF4-FFF2-40B4-BE49-F238E27FC236}">
                <a16:creationId xmlns="" xmlns:a16="http://schemas.microsoft.com/office/drawing/2014/main" id="{5A35EB7D-60E9-4737-A2C9-BC9F563BF01C}"/>
              </a:ext>
            </a:extLst>
          </p:cNvPr>
          <p:cNvCxnSpPr>
            <a:cxnSpLocks/>
          </p:cNvCxnSpPr>
          <p:nvPr/>
        </p:nvCxnSpPr>
        <p:spPr>
          <a:xfrm>
            <a:off x="10154236" y="2223077"/>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 xmlns:a16="http://schemas.microsoft.com/office/drawing/2014/main" id="{3CB1F9D1-448B-4EAF-92FC-6A9E2DFFD92C}"/>
              </a:ext>
            </a:extLst>
          </p:cNvPr>
          <p:cNvCxnSpPr>
            <a:cxnSpLocks/>
          </p:cNvCxnSpPr>
          <p:nvPr/>
        </p:nvCxnSpPr>
        <p:spPr>
          <a:xfrm flipV="1">
            <a:off x="10154236"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 xmlns:a16="http://schemas.microsoft.com/office/drawing/2014/main" id="{758E1139-A386-40E0-A42D-0B1A640AC384}"/>
              </a:ext>
            </a:extLst>
          </p:cNvPr>
          <p:cNvCxnSpPr>
            <a:cxnSpLocks/>
          </p:cNvCxnSpPr>
          <p:nvPr/>
        </p:nvCxnSpPr>
        <p:spPr>
          <a:xfrm flipV="1">
            <a:off x="10670790"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 xmlns:a16="http://schemas.microsoft.com/office/drawing/2014/main" id="{2599496B-A4F5-45E3-92C1-C2A8A51C4164}"/>
              </a:ext>
            </a:extLst>
          </p:cNvPr>
          <p:cNvCxnSpPr>
            <a:cxnSpLocks/>
          </p:cNvCxnSpPr>
          <p:nvPr/>
        </p:nvCxnSpPr>
        <p:spPr>
          <a:xfrm>
            <a:off x="7666100" y="2223077"/>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 xmlns:a16="http://schemas.microsoft.com/office/drawing/2014/main" id="{F8F56284-947E-45E8-8AC7-189A52B4B9A9}"/>
              </a:ext>
            </a:extLst>
          </p:cNvPr>
          <p:cNvCxnSpPr>
            <a:cxnSpLocks/>
          </p:cNvCxnSpPr>
          <p:nvPr/>
        </p:nvCxnSpPr>
        <p:spPr>
          <a:xfrm flipV="1">
            <a:off x="7666100"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 xmlns:a16="http://schemas.microsoft.com/office/drawing/2014/main" id="{32F64745-3A24-4EF8-84AB-D604179F5B76}"/>
              </a:ext>
            </a:extLst>
          </p:cNvPr>
          <p:cNvCxnSpPr>
            <a:cxnSpLocks/>
          </p:cNvCxnSpPr>
          <p:nvPr/>
        </p:nvCxnSpPr>
        <p:spPr>
          <a:xfrm flipV="1">
            <a:off x="8182654"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 xmlns:a16="http://schemas.microsoft.com/office/drawing/2014/main" id="{2B871280-0D95-49C6-9795-5A91BE68E274}"/>
              </a:ext>
            </a:extLst>
          </p:cNvPr>
          <p:cNvCxnSpPr>
            <a:cxnSpLocks/>
          </p:cNvCxnSpPr>
          <p:nvPr/>
        </p:nvCxnSpPr>
        <p:spPr>
          <a:xfrm>
            <a:off x="3270845" y="2223077"/>
            <a:ext cx="9610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 xmlns:a16="http://schemas.microsoft.com/office/drawing/2014/main" id="{C98758B8-3E8C-4413-AA00-0ADD65E34385}"/>
              </a:ext>
            </a:extLst>
          </p:cNvPr>
          <p:cNvCxnSpPr>
            <a:cxnSpLocks/>
          </p:cNvCxnSpPr>
          <p:nvPr/>
        </p:nvCxnSpPr>
        <p:spPr>
          <a:xfrm flipV="1">
            <a:off x="3270845"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 xmlns:a16="http://schemas.microsoft.com/office/drawing/2014/main" id="{DF4298E0-6089-4C0C-85AB-F9E00C2B487E}"/>
              </a:ext>
            </a:extLst>
          </p:cNvPr>
          <p:cNvCxnSpPr>
            <a:cxnSpLocks/>
          </p:cNvCxnSpPr>
          <p:nvPr/>
        </p:nvCxnSpPr>
        <p:spPr>
          <a:xfrm flipV="1">
            <a:off x="4231899"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5382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98C96A-7826-284D-8D18-D68E33E98BDB}"/>
              </a:ext>
            </a:extLst>
          </p:cNvPr>
          <p:cNvSpPr>
            <a:spLocks noGrp="1"/>
          </p:cNvSpPr>
          <p:nvPr>
            <p:ph type="title"/>
          </p:nvPr>
        </p:nvSpPr>
        <p:spPr/>
        <p:txBody>
          <a:bodyPr/>
          <a:lstStyle/>
          <a:p>
            <a:r>
              <a:rPr lang="en-US" dirty="0"/>
              <a:t>Endoscopic improvement with </a:t>
            </a:r>
            <a:r>
              <a:rPr lang="en-US" dirty="0" err="1"/>
              <a:t>Omvoh</a:t>
            </a:r>
            <a:endParaRPr lang="en-US" dirty="0"/>
          </a:p>
        </p:txBody>
      </p:sp>
      <p:sp>
        <p:nvSpPr>
          <p:cNvPr id="5" name="Content Placeholder 4">
            <a:extLst>
              <a:ext uri="{FF2B5EF4-FFF2-40B4-BE49-F238E27FC236}">
                <a16:creationId xmlns="" xmlns:a16="http://schemas.microsoft.com/office/drawing/2014/main" id="{77800E46-E849-93A4-8F75-7900753AD160}"/>
              </a:ext>
            </a:extLst>
          </p:cNvPr>
          <p:cNvSpPr>
            <a:spLocks noGrp="1"/>
          </p:cNvSpPr>
          <p:nvPr>
            <p:ph idx="4294967295"/>
          </p:nvPr>
        </p:nvSpPr>
        <p:spPr>
          <a:xfrm>
            <a:off x="457200" y="927100"/>
            <a:ext cx="9667875" cy="1104900"/>
          </a:xfrm>
        </p:spPr>
        <p:txBody>
          <a:bodyPr/>
          <a:lstStyle/>
          <a:p>
            <a:r>
              <a:rPr lang="en-US" noProof="0" dirty="0"/>
              <a:t>The following images represent an individual patient with moderately to severely active UC who was treated with </a:t>
            </a:r>
            <a:r>
              <a:rPr lang="en-US" dirty="0" err="1"/>
              <a:t>Omvoh</a:t>
            </a:r>
            <a:r>
              <a:rPr lang="en-US" noProof="0" dirty="0"/>
              <a:t>. Endoscopies were performed at baseline (Week 0), Week 12, and Week 52. Individual results may vary; examples are for educational purposes only.</a:t>
            </a:r>
            <a:endParaRPr lang="en-US" dirty="0"/>
          </a:p>
        </p:txBody>
      </p:sp>
      <p:sp>
        <p:nvSpPr>
          <p:cNvPr id="15" name="TextBox 14">
            <a:extLst>
              <a:ext uri="{FF2B5EF4-FFF2-40B4-BE49-F238E27FC236}">
                <a16:creationId xmlns="" xmlns:a16="http://schemas.microsoft.com/office/drawing/2014/main" id="{0A2285EE-AC19-F8F3-9711-2351E3DF9235}"/>
              </a:ext>
            </a:extLst>
          </p:cNvPr>
          <p:cNvSpPr txBox="1"/>
          <p:nvPr/>
        </p:nvSpPr>
        <p:spPr>
          <a:xfrm>
            <a:off x="836720" y="2081539"/>
            <a:ext cx="2039112" cy="33855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Avenir Next LT Pro"/>
                <a:ea typeface="+mn-ea"/>
                <a:cs typeface="+mn-cs"/>
              </a:rPr>
              <a:t>Baseline (Week 0)</a:t>
            </a:r>
          </a:p>
        </p:txBody>
      </p:sp>
      <p:sp>
        <p:nvSpPr>
          <p:cNvPr id="37" name="TextBox 36">
            <a:extLst>
              <a:ext uri="{FF2B5EF4-FFF2-40B4-BE49-F238E27FC236}">
                <a16:creationId xmlns="" xmlns:a16="http://schemas.microsoft.com/office/drawing/2014/main" id="{71271E95-64CC-FB54-94AD-16E274CCF038}"/>
              </a:ext>
            </a:extLst>
          </p:cNvPr>
          <p:cNvSpPr txBox="1"/>
          <p:nvPr/>
        </p:nvSpPr>
        <p:spPr>
          <a:xfrm>
            <a:off x="5154576" y="2081539"/>
            <a:ext cx="2039112" cy="33855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Avenir Next LT Pro"/>
                <a:ea typeface="+mn-ea"/>
                <a:cs typeface="+mn-cs"/>
              </a:rPr>
              <a:t>Week 12</a:t>
            </a:r>
          </a:p>
        </p:txBody>
      </p:sp>
      <p:sp>
        <p:nvSpPr>
          <p:cNvPr id="43" name="TextBox 42">
            <a:extLst>
              <a:ext uri="{FF2B5EF4-FFF2-40B4-BE49-F238E27FC236}">
                <a16:creationId xmlns="" xmlns:a16="http://schemas.microsoft.com/office/drawing/2014/main" id="{C20632B4-563B-474C-0DC5-E8779D4A9E0C}"/>
              </a:ext>
            </a:extLst>
          </p:cNvPr>
          <p:cNvSpPr txBox="1"/>
          <p:nvPr/>
        </p:nvSpPr>
        <p:spPr>
          <a:xfrm>
            <a:off x="9247738" y="2081539"/>
            <a:ext cx="2039112" cy="33855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Avenir Next LT Pro"/>
                <a:ea typeface="+mn-ea"/>
                <a:cs typeface="+mn-cs"/>
              </a:rPr>
              <a:t>Week 52</a:t>
            </a:r>
          </a:p>
        </p:txBody>
      </p:sp>
      <p:sp>
        <p:nvSpPr>
          <p:cNvPr id="39" name="Arrow: Right 38">
            <a:extLst>
              <a:ext uri="{FF2B5EF4-FFF2-40B4-BE49-F238E27FC236}">
                <a16:creationId xmlns="" xmlns:a16="http://schemas.microsoft.com/office/drawing/2014/main" id="{A40FACA1-B7FD-D8C9-7443-18AE0C1A58A0}"/>
              </a:ext>
            </a:extLst>
          </p:cNvPr>
          <p:cNvSpPr/>
          <p:nvPr/>
        </p:nvSpPr>
        <p:spPr>
          <a:xfrm>
            <a:off x="7577713" y="2133121"/>
            <a:ext cx="1371600" cy="26517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17" name="Arrow: Right 16">
            <a:extLst>
              <a:ext uri="{FF2B5EF4-FFF2-40B4-BE49-F238E27FC236}">
                <a16:creationId xmlns="" xmlns:a16="http://schemas.microsoft.com/office/drawing/2014/main" id="{404EBDEA-1470-8184-C173-BE0FFA7DA297}"/>
              </a:ext>
            </a:extLst>
          </p:cNvPr>
          <p:cNvSpPr/>
          <p:nvPr/>
        </p:nvSpPr>
        <p:spPr>
          <a:xfrm>
            <a:off x="3360838" y="2137679"/>
            <a:ext cx="1371600" cy="26517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16" name="TextBox 15">
            <a:extLst>
              <a:ext uri="{FF2B5EF4-FFF2-40B4-BE49-F238E27FC236}">
                <a16:creationId xmlns="" xmlns:a16="http://schemas.microsoft.com/office/drawing/2014/main" id="{65E4A228-F464-AA16-B947-06F0F4887B52}"/>
              </a:ext>
            </a:extLst>
          </p:cNvPr>
          <p:cNvSpPr txBox="1"/>
          <p:nvPr/>
        </p:nvSpPr>
        <p:spPr>
          <a:xfrm>
            <a:off x="655771" y="4981615"/>
            <a:ext cx="2401011" cy="253916"/>
          </a:xfrm>
          <a:prstGeom prst="rect">
            <a:avLst/>
          </a:prstGeom>
          <a:noFill/>
        </p:spPr>
        <p:txBody>
          <a:bodyPr wrap="square" rtlCol="0">
            <a:spAutoFit/>
          </a:bodyPr>
          <a:lstStyle/>
          <a:p>
            <a:pPr algn="ctr">
              <a:defRPr/>
            </a:pPr>
            <a:r>
              <a:rPr kumimoji="0" lang="en-US" sz="1050" b="0" u="none" strike="noStrike" kern="1200" cap="none" spc="0" normalizeH="0" baseline="0" noProof="0" dirty="0">
                <a:ln>
                  <a:noFill/>
                </a:ln>
                <a:solidFill>
                  <a:srgbClr val="201E21"/>
                </a:solidFill>
                <a:effectLst/>
                <a:uLnTx/>
                <a:uFillTx/>
                <a:latin typeface="Avenir Next LT Pro"/>
                <a:ea typeface="+mn-ea"/>
                <a:cs typeface="+mn-cs"/>
              </a:rPr>
              <a:t>ES=3</a:t>
            </a:r>
          </a:p>
        </p:txBody>
      </p:sp>
      <p:sp>
        <p:nvSpPr>
          <p:cNvPr id="44" name="TextBox 43">
            <a:extLst>
              <a:ext uri="{FF2B5EF4-FFF2-40B4-BE49-F238E27FC236}">
                <a16:creationId xmlns="" xmlns:a16="http://schemas.microsoft.com/office/drawing/2014/main" id="{F3D05325-A23E-6F43-A7DB-9ECDDCA73E5D}"/>
              </a:ext>
            </a:extLst>
          </p:cNvPr>
          <p:cNvSpPr txBox="1"/>
          <p:nvPr/>
        </p:nvSpPr>
        <p:spPr>
          <a:xfrm>
            <a:off x="4973627" y="4981615"/>
            <a:ext cx="2401011" cy="253916"/>
          </a:xfrm>
          <a:prstGeom prst="rect">
            <a:avLst/>
          </a:prstGeom>
          <a:noFill/>
        </p:spPr>
        <p:txBody>
          <a:bodyPr wrap="square" rtlCol="0">
            <a:spAutoFit/>
          </a:bodyPr>
          <a:lstStyle/>
          <a:p>
            <a:pPr algn="ctr">
              <a:defRPr/>
            </a:pPr>
            <a:r>
              <a:rPr kumimoji="0" lang="en-US" sz="1050" b="0" u="none" strike="noStrike" kern="1200" cap="none" spc="0" normalizeH="0" baseline="0" noProof="0" dirty="0">
                <a:ln>
                  <a:noFill/>
                </a:ln>
                <a:solidFill>
                  <a:srgbClr val="201E21"/>
                </a:solidFill>
                <a:effectLst/>
                <a:uLnTx/>
                <a:uFillTx/>
                <a:latin typeface="Avenir Next LT Pro"/>
                <a:ea typeface="+mn-ea"/>
                <a:cs typeface="+mn-cs"/>
              </a:rPr>
              <a:t>ES=0 </a:t>
            </a:r>
          </a:p>
        </p:txBody>
      </p:sp>
      <p:sp>
        <p:nvSpPr>
          <p:cNvPr id="45" name="TextBox 44">
            <a:extLst>
              <a:ext uri="{FF2B5EF4-FFF2-40B4-BE49-F238E27FC236}">
                <a16:creationId xmlns="" xmlns:a16="http://schemas.microsoft.com/office/drawing/2014/main" id="{8AD55B7A-EBB3-F333-930C-4A88AD452825}"/>
              </a:ext>
            </a:extLst>
          </p:cNvPr>
          <p:cNvSpPr txBox="1"/>
          <p:nvPr/>
        </p:nvSpPr>
        <p:spPr>
          <a:xfrm>
            <a:off x="9066789" y="4981615"/>
            <a:ext cx="2401011" cy="253916"/>
          </a:xfrm>
          <a:prstGeom prst="rect">
            <a:avLst/>
          </a:prstGeom>
          <a:noFill/>
        </p:spPr>
        <p:txBody>
          <a:bodyPr wrap="square" rtlCol="0">
            <a:spAutoFit/>
          </a:bodyPr>
          <a:lstStyle/>
          <a:p>
            <a:pPr algn="ctr">
              <a:defRPr/>
            </a:pPr>
            <a:r>
              <a:rPr kumimoji="0" lang="en-US" sz="1050" b="0" u="none" strike="noStrike" kern="1200" cap="none" spc="0" normalizeH="0" baseline="0" noProof="0" dirty="0">
                <a:ln>
                  <a:noFill/>
                </a:ln>
                <a:solidFill>
                  <a:srgbClr val="201E21"/>
                </a:solidFill>
                <a:effectLst/>
                <a:uLnTx/>
                <a:uFillTx/>
                <a:latin typeface="Avenir Next LT Pro"/>
                <a:ea typeface="+mn-ea"/>
                <a:cs typeface="+mn-cs"/>
              </a:rPr>
              <a:t>ES=0</a:t>
            </a:r>
          </a:p>
        </p:txBody>
      </p:sp>
      <p:sp>
        <p:nvSpPr>
          <p:cNvPr id="6" name="TextBox 5">
            <a:extLst>
              <a:ext uri="{FF2B5EF4-FFF2-40B4-BE49-F238E27FC236}">
                <a16:creationId xmlns="" xmlns:a16="http://schemas.microsoft.com/office/drawing/2014/main" id="{88F558E0-0418-676A-AA96-601778C5C33B}"/>
              </a:ext>
            </a:extLst>
          </p:cNvPr>
          <p:cNvSpPr txBox="1"/>
          <p:nvPr/>
        </p:nvSpPr>
        <p:spPr>
          <a:xfrm>
            <a:off x="458724" y="5568702"/>
            <a:ext cx="11179094" cy="300083"/>
          </a:xfrm>
          <a:prstGeom prst="rect">
            <a:avLst/>
          </a:prstGeom>
          <a:noFill/>
        </p:spPr>
        <p:txBody>
          <a:bodyPr wrap="square" lIns="0" tIns="0" rIns="0" bIns="0" rtlCol="0">
            <a:noAutofit/>
          </a:bodyPr>
          <a:lstStyle/>
          <a:p>
            <a:pPr algn="l"/>
            <a:r>
              <a:rPr lang="en-US" sz="1200" dirty="0"/>
              <a:t>At Week 52, normalization of endoscopic appearance (ES=0) was achieved in 22% of patients taking </a:t>
            </a:r>
            <a:r>
              <a:rPr lang="en-US" sz="1200" dirty="0" err="1"/>
              <a:t>Omvoh</a:t>
            </a:r>
            <a:r>
              <a:rPr lang="en-US" sz="1200" dirty="0"/>
              <a:t> vs 13% of patients taking placebo.</a:t>
            </a:r>
            <a:r>
              <a:rPr lang="en-US" sz="1200" baseline="30000" dirty="0"/>
              <a:t>2</a:t>
            </a:r>
          </a:p>
        </p:txBody>
      </p:sp>
      <p:sp>
        <p:nvSpPr>
          <p:cNvPr id="8" name="TextBox 7">
            <a:extLst>
              <a:ext uri="{FF2B5EF4-FFF2-40B4-BE49-F238E27FC236}">
                <a16:creationId xmlns="" xmlns:a16="http://schemas.microsoft.com/office/drawing/2014/main" id="{41C5DBCF-3A4B-784F-CE45-45828C2FCC77}"/>
              </a:ext>
            </a:extLst>
          </p:cNvPr>
          <p:cNvSpPr txBox="1"/>
          <p:nvPr/>
        </p:nvSpPr>
        <p:spPr>
          <a:xfrm>
            <a:off x="457200" y="6227687"/>
            <a:ext cx="2054988" cy="230380"/>
          </a:xfrm>
          <a:prstGeom prst="rect">
            <a:avLst/>
          </a:prstGeom>
          <a:noFill/>
        </p:spPr>
        <p:txBody>
          <a:bodyPr wrap="square" lIns="0" tIns="0" rIns="0" bIns="0" rtlCol="0">
            <a:noAutofit/>
          </a:bodyPr>
          <a:lstStyle/>
          <a:p>
            <a:pPr algn="l"/>
            <a:r>
              <a:rPr lang="en-US" sz="1200"/>
              <a:t>See study design on slide 19.</a:t>
            </a:r>
          </a:p>
        </p:txBody>
      </p:sp>
      <p:sp>
        <p:nvSpPr>
          <p:cNvPr id="3" name="TextBox 2">
            <a:extLst>
              <a:ext uri="{FF2B5EF4-FFF2-40B4-BE49-F238E27FC236}">
                <a16:creationId xmlns="" xmlns:a16="http://schemas.microsoft.com/office/drawing/2014/main" id="{796D9D85-EBF3-DC66-FB90-2C11A48D8B0D}"/>
              </a:ext>
            </a:extLst>
          </p:cNvPr>
          <p:cNvSpPr txBox="1"/>
          <p:nvPr/>
        </p:nvSpPr>
        <p:spPr>
          <a:xfrm>
            <a:off x="457200" y="6470327"/>
            <a:ext cx="3106875" cy="177528"/>
          </a:xfrm>
          <a:prstGeom prst="rect">
            <a:avLst/>
          </a:prstGeom>
          <a:noFill/>
        </p:spPr>
        <p:txBody>
          <a:bodyPr wrap="square" lIns="0" tIns="0" rIns="0" bIns="0" rtlCol="0" anchor="b">
            <a:noAutofit/>
          </a:bodyPr>
          <a:lstStyle/>
          <a:p>
            <a:r>
              <a:rPr lang="en-US" sz="900" dirty="0"/>
              <a:t>ES=endoscopic </a:t>
            </a:r>
            <a:r>
              <a:rPr lang="en-US" sz="900" dirty="0" err="1"/>
              <a:t>subscore</a:t>
            </a:r>
            <a:r>
              <a:rPr lang="en-US" sz="900" dirty="0"/>
              <a:t>; UC=ulcerative colitis.</a:t>
            </a:r>
          </a:p>
        </p:txBody>
      </p:sp>
      <p:pic>
        <p:nvPicPr>
          <p:cNvPr id="14" name="Picture 13">
            <a:extLst>
              <a:ext uri="{FF2B5EF4-FFF2-40B4-BE49-F238E27FC236}">
                <a16:creationId xmlns="" xmlns:a16="http://schemas.microsoft.com/office/drawing/2014/main" id="{7D66FE68-56F5-E845-8657-780A167D3B31}"/>
              </a:ext>
            </a:extLst>
          </p:cNvPr>
          <p:cNvPicPr preferRelativeResize="0">
            <a:picLocks/>
          </p:cNvPicPr>
          <p:nvPr/>
        </p:nvPicPr>
        <p:blipFill rotWithShape="1">
          <a:blip r:embed="rId3"/>
          <a:srcRect l="16462" t="13416" r="17555" b="23874"/>
          <a:stretch/>
        </p:blipFill>
        <p:spPr>
          <a:xfrm>
            <a:off x="717848" y="2664137"/>
            <a:ext cx="2276856" cy="2276856"/>
          </a:xfrm>
          <a:prstGeom prst="ellipse">
            <a:avLst/>
          </a:prstGeom>
          <a:ln>
            <a:noFill/>
          </a:ln>
          <a:effectLst/>
        </p:spPr>
      </p:pic>
      <p:pic>
        <p:nvPicPr>
          <p:cNvPr id="26" name="Picture 25">
            <a:extLst>
              <a:ext uri="{FF2B5EF4-FFF2-40B4-BE49-F238E27FC236}">
                <a16:creationId xmlns="" xmlns:a16="http://schemas.microsoft.com/office/drawing/2014/main" id="{3D98C8C6-28BF-56B5-905E-CF7132150B44}"/>
              </a:ext>
            </a:extLst>
          </p:cNvPr>
          <p:cNvPicPr preferRelativeResize="0">
            <a:picLocks/>
          </p:cNvPicPr>
          <p:nvPr/>
        </p:nvPicPr>
        <p:blipFill rotWithShape="1">
          <a:blip r:embed="rId4"/>
          <a:srcRect l="22286" t="7994" r="23128" b="34476"/>
          <a:stretch/>
        </p:blipFill>
        <p:spPr>
          <a:xfrm>
            <a:off x="5035704" y="2659710"/>
            <a:ext cx="2276856" cy="2276856"/>
          </a:xfrm>
          <a:prstGeom prst="ellipse">
            <a:avLst/>
          </a:prstGeom>
          <a:ln>
            <a:noFill/>
          </a:ln>
          <a:effectLst/>
        </p:spPr>
      </p:pic>
      <p:pic>
        <p:nvPicPr>
          <p:cNvPr id="28" name="Picture 27">
            <a:extLst>
              <a:ext uri="{FF2B5EF4-FFF2-40B4-BE49-F238E27FC236}">
                <a16:creationId xmlns="" xmlns:a16="http://schemas.microsoft.com/office/drawing/2014/main" id="{E33EE721-7603-F145-5F88-51EE20BBE36E}"/>
              </a:ext>
            </a:extLst>
          </p:cNvPr>
          <p:cNvPicPr preferRelativeResize="0">
            <a:picLocks/>
          </p:cNvPicPr>
          <p:nvPr/>
        </p:nvPicPr>
        <p:blipFill rotWithShape="1">
          <a:blip r:embed="rId5"/>
          <a:srcRect l="8434" t="3248" r="8989" b="13770"/>
          <a:stretch/>
        </p:blipFill>
        <p:spPr>
          <a:xfrm>
            <a:off x="9128866" y="2588544"/>
            <a:ext cx="2276856" cy="2276856"/>
          </a:xfrm>
          <a:prstGeom prst="ellipse">
            <a:avLst/>
          </a:prstGeom>
          <a:ln>
            <a:noFill/>
          </a:ln>
          <a:effectLst/>
        </p:spPr>
      </p:pic>
    </p:spTree>
    <p:extLst>
      <p:ext uri="{BB962C8B-B14F-4D97-AF65-F5344CB8AC3E}">
        <p14:creationId xmlns:p14="http://schemas.microsoft.com/office/powerpoint/2010/main" val="3113136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2E5F1D2E-2D5D-40C7-8E68-91A4E98E2C02}"/>
              </a:ext>
            </a:extLst>
          </p:cNvPr>
          <p:cNvSpPr txBox="1"/>
          <p:nvPr/>
        </p:nvSpPr>
        <p:spPr>
          <a:xfrm>
            <a:off x="9444943" y="281338"/>
            <a:ext cx="2747058" cy="369332"/>
          </a:xfrm>
          <a:prstGeom prst="rect">
            <a:avLst/>
          </a:prstGeom>
          <a:noFill/>
        </p:spPr>
        <p:txBody>
          <a:bodyPr wrap="square">
            <a:spAutoFit/>
          </a:bodyPr>
          <a:lstStyle/>
          <a:p>
            <a:pPr algn="r"/>
            <a:r>
              <a:rPr lang="en-CA">
                <a:solidFill>
                  <a:schemeClr val="bg1"/>
                </a:solidFill>
              </a:rPr>
              <a:t>MAINTENANCE STUDY</a:t>
            </a:r>
            <a:endParaRPr lang="en-US">
              <a:solidFill>
                <a:schemeClr val="bg1"/>
              </a:solidFill>
            </a:endParaRPr>
          </a:p>
        </p:txBody>
      </p:sp>
      <p:sp>
        <p:nvSpPr>
          <p:cNvPr id="42" name="Title 9">
            <a:extLst>
              <a:ext uri="{FF2B5EF4-FFF2-40B4-BE49-F238E27FC236}">
                <a16:creationId xmlns="" xmlns:a16="http://schemas.microsoft.com/office/drawing/2014/main" id="{96B07615-B028-80AA-2AA4-D0172B9EB036}"/>
              </a:ext>
            </a:extLst>
          </p:cNvPr>
          <p:cNvSpPr txBox="1">
            <a:spLocks/>
          </p:cNvSpPr>
          <p:nvPr/>
        </p:nvSpPr>
        <p:spPr>
          <a:xfrm>
            <a:off x="484632" y="427904"/>
            <a:ext cx="7543800" cy="219796"/>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400" b="1" i="0" kern="1200" cap="none" normalizeH="0" baseline="0">
                <a:solidFill>
                  <a:schemeClr val="tx2"/>
                </a:solidFill>
                <a:latin typeface="+mj-lt"/>
                <a:ea typeface="+mj-ea"/>
                <a:cs typeface="Arial" panose="020B0604020202020204" pitchFamily="34" charset="0"/>
              </a:defRPr>
            </a:lvl1pPr>
          </a:lstStyle>
          <a:p>
            <a:pPr>
              <a:lnSpc>
                <a:spcPct val="100000"/>
              </a:lnSpc>
            </a:pPr>
            <a:r>
              <a:rPr lang="en-US" sz="1200" dirty="0">
                <a:solidFill>
                  <a:schemeClr val="tx1"/>
                </a:solidFill>
              </a:rPr>
              <a:t>Among patients who achieved clinical response with </a:t>
            </a:r>
            <a:r>
              <a:rPr lang="en-US" sz="1200" dirty="0" err="1">
                <a:solidFill>
                  <a:schemeClr val="tx1"/>
                </a:solidFill>
              </a:rPr>
              <a:t>Omvoh</a:t>
            </a:r>
            <a:r>
              <a:rPr lang="en-US" sz="1200" dirty="0">
                <a:solidFill>
                  <a:schemeClr val="tx1"/>
                </a:solidFill>
              </a:rPr>
              <a:t> in LUCENT-1</a:t>
            </a:r>
            <a:endParaRPr lang="en-US" sz="1200" dirty="0"/>
          </a:p>
        </p:txBody>
      </p:sp>
      <p:sp>
        <p:nvSpPr>
          <p:cNvPr id="12" name="Title 11">
            <a:extLst>
              <a:ext uri="{FF2B5EF4-FFF2-40B4-BE49-F238E27FC236}">
                <a16:creationId xmlns="" xmlns:a16="http://schemas.microsoft.com/office/drawing/2014/main" id="{CD0BC3E3-CD74-C0B8-6CB5-DAD0727C146A}"/>
              </a:ext>
            </a:extLst>
          </p:cNvPr>
          <p:cNvSpPr>
            <a:spLocks noGrp="1"/>
          </p:cNvSpPr>
          <p:nvPr>
            <p:ph type="title"/>
          </p:nvPr>
        </p:nvSpPr>
        <p:spPr>
          <a:xfrm>
            <a:off x="458724" y="630154"/>
            <a:ext cx="7543800" cy="731520"/>
          </a:xfrm>
        </p:spPr>
        <p:txBody>
          <a:bodyPr/>
          <a:lstStyle/>
          <a:p>
            <a:r>
              <a:rPr lang="en-US" dirty="0" err="1"/>
              <a:t>Omvoh</a:t>
            </a:r>
            <a:r>
              <a:rPr lang="en-US" dirty="0"/>
              <a:t> demonstrated </a:t>
            </a:r>
            <a:r>
              <a:rPr lang="en-US" dirty="0" err="1"/>
              <a:t>histo</a:t>
            </a:r>
            <a:r>
              <a:rPr lang="en-US" dirty="0"/>
              <a:t>-endoscopic mucosal remission (HEMR) at Week 52</a:t>
            </a:r>
            <a:r>
              <a:rPr lang="en-US" baseline="30000" dirty="0"/>
              <a:t>1</a:t>
            </a:r>
          </a:p>
        </p:txBody>
      </p:sp>
      <p:sp>
        <p:nvSpPr>
          <p:cNvPr id="31" name="Text Placeholder 30">
            <a:extLst>
              <a:ext uri="{FF2B5EF4-FFF2-40B4-BE49-F238E27FC236}">
                <a16:creationId xmlns="" xmlns:a16="http://schemas.microsoft.com/office/drawing/2014/main" id="{97268442-62E1-F3B0-A8F4-6E03E071E388}"/>
              </a:ext>
            </a:extLst>
          </p:cNvPr>
          <p:cNvSpPr>
            <a:spLocks noGrp="1"/>
          </p:cNvSpPr>
          <p:nvPr>
            <p:ph type="body" sz="quarter" idx="4294967295"/>
          </p:nvPr>
        </p:nvSpPr>
        <p:spPr>
          <a:xfrm>
            <a:off x="484632" y="1473200"/>
            <a:ext cx="11082338" cy="395288"/>
          </a:xfrm>
        </p:spPr>
        <p:txBody>
          <a:bodyPr/>
          <a:lstStyle/>
          <a:p>
            <a:r>
              <a:rPr lang="en-US" dirty="0"/>
              <a:t>43% of patients achieved absence of acute cellular inflammation at Week 52 as measured by HEMR</a:t>
            </a:r>
            <a:r>
              <a:rPr lang="en-US" baseline="30000" dirty="0"/>
              <a:t>1</a:t>
            </a:r>
          </a:p>
        </p:txBody>
      </p:sp>
      <p:sp>
        <p:nvSpPr>
          <p:cNvPr id="36" name="TextBox 35">
            <a:extLst>
              <a:ext uri="{FF2B5EF4-FFF2-40B4-BE49-F238E27FC236}">
                <a16:creationId xmlns="" xmlns:a16="http://schemas.microsoft.com/office/drawing/2014/main" id="{2D62C364-9486-94E1-0488-D8D88299C5E4}"/>
              </a:ext>
            </a:extLst>
          </p:cNvPr>
          <p:cNvSpPr txBox="1"/>
          <p:nvPr/>
        </p:nvSpPr>
        <p:spPr>
          <a:xfrm>
            <a:off x="3094138" y="1872168"/>
            <a:ext cx="6121400" cy="251950"/>
          </a:xfrm>
          <a:prstGeom prst="rect">
            <a:avLst/>
          </a:prstGeom>
        </p:spPr>
        <p:txBody>
          <a:bodyPr vert="horz" lIns="0" tIns="0" rIns="0" bIns="0" rtlCol="0">
            <a:noAutofit/>
          </a:bodyPr>
          <a:lstStyle>
            <a:lvl1pPr indent="0">
              <a:lnSpc>
                <a:spcPts val="1600"/>
              </a:lnSpc>
              <a:spcBef>
                <a:spcPts val="1000"/>
              </a:spcBef>
              <a:buFont typeface="Arial" panose="020B0604020202020204" pitchFamily="34" charset="0"/>
              <a:buNone/>
              <a:defRPr sz="1400" b="1"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dirty="0">
                <a:solidFill>
                  <a:schemeClr val="tx1"/>
                </a:solidFill>
              </a:rPr>
              <a:t>Proportion of Patients Achieving </a:t>
            </a:r>
            <a:r>
              <a:rPr lang="en-US" dirty="0" err="1">
                <a:solidFill>
                  <a:schemeClr val="tx1"/>
                </a:solidFill>
              </a:rPr>
              <a:t>HEMR</a:t>
            </a:r>
            <a:r>
              <a:rPr lang="en-US" baseline="30000" dirty="0" err="1">
                <a:solidFill>
                  <a:schemeClr val="tx1"/>
                </a:solidFill>
              </a:rPr>
              <a:t>a</a:t>
            </a:r>
            <a:r>
              <a:rPr lang="en-US" dirty="0">
                <a:solidFill>
                  <a:schemeClr val="tx1"/>
                </a:solidFill>
              </a:rPr>
              <a:t> at Week 52</a:t>
            </a:r>
            <a:r>
              <a:rPr lang="en-US" baseline="30000" dirty="0">
                <a:solidFill>
                  <a:schemeClr val="tx1"/>
                </a:solidFill>
              </a:rPr>
              <a:t>1</a:t>
            </a:r>
          </a:p>
        </p:txBody>
      </p:sp>
      <p:sp>
        <p:nvSpPr>
          <p:cNvPr id="6" name="TextBox 5">
            <a:extLst>
              <a:ext uri="{FF2B5EF4-FFF2-40B4-BE49-F238E27FC236}">
                <a16:creationId xmlns="" xmlns:a16="http://schemas.microsoft.com/office/drawing/2014/main" id="{7CC9BCD8-9FC4-07CF-B658-C151B0991E26}"/>
              </a:ext>
            </a:extLst>
          </p:cNvPr>
          <p:cNvSpPr txBox="1"/>
          <p:nvPr/>
        </p:nvSpPr>
        <p:spPr>
          <a:xfrm>
            <a:off x="484632" y="5961680"/>
            <a:ext cx="2054988" cy="230380"/>
          </a:xfrm>
          <a:prstGeom prst="rect">
            <a:avLst/>
          </a:prstGeom>
          <a:noFill/>
        </p:spPr>
        <p:txBody>
          <a:bodyPr wrap="square" lIns="0" tIns="0" rIns="0" bIns="0" rtlCol="0">
            <a:noAutofit/>
          </a:bodyPr>
          <a:lstStyle/>
          <a:p>
            <a:pPr algn="l"/>
            <a:r>
              <a:rPr lang="en-US" sz="1200" dirty="0"/>
              <a:t>See study design on slide 19.</a:t>
            </a:r>
          </a:p>
        </p:txBody>
      </p:sp>
      <p:sp>
        <p:nvSpPr>
          <p:cNvPr id="2" name="TextBox 1">
            <a:extLst>
              <a:ext uri="{FF2B5EF4-FFF2-40B4-BE49-F238E27FC236}">
                <a16:creationId xmlns="" xmlns:a16="http://schemas.microsoft.com/office/drawing/2014/main" id="{C05EFC99-2BE9-5056-974F-A73C613EF245}"/>
              </a:ext>
            </a:extLst>
          </p:cNvPr>
          <p:cNvSpPr txBox="1"/>
          <p:nvPr/>
        </p:nvSpPr>
        <p:spPr>
          <a:xfrm>
            <a:off x="484632" y="6104128"/>
            <a:ext cx="9049343" cy="543727"/>
          </a:xfrm>
          <a:prstGeom prst="rect">
            <a:avLst/>
          </a:prstGeom>
          <a:noFill/>
        </p:spPr>
        <p:txBody>
          <a:bodyPr wrap="square" lIns="0" tIns="0" rIns="0" bIns="0" rtlCol="0" anchor="b">
            <a:noAutofit/>
          </a:bodyPr>
          <a:lstStyle/>
          <a:p>
            <a:pPr marL="57150" indent="-57150"/>
            <a:r>
              <a:rPr lang="en-CA" sz="900" i="0" u="none" strike="noStrike" baseline="30000" dirty="0"/>
              <a:t>a</a:t>
            </a:r>
            <a:r>
              <a:rPr lang="en-CA" sz="900" i="0" u="none" strike="noStrike" baseline="0" dirty="0"/>
              <a:t>HEMR </a:t>
            </a:r>
            <a:r>
              <a:rPr lang="en-US" sz="900" i="0" u="none" strike="noStrike" baseline="0" dirty="0"/>
              <a:t>was defined as achieving both: 1. Histologic </a:t>
            </a:r>
            <a:r>
              <a:rPr lang="en-CA" sz="900" dirty="0"/>
              <a:t>remission</a:t>
            </a:r>
            <a:r>
              <a:rPr lang="en-CA" sz="900" i="0" u="none" strike="noStrike" baseline="0" dirty="0"/>
              <a:t>, defined as </a:t>
            </a:r>
            <a:r>
              <a:rPr lang="en-CA" sz="900" i="0" u="none" strike="noStrike" baseline="0" dirty="0" err="1"/>
              <a:t>Geboes</a:t>
            </a:r>
            <a:r>
              <a:rPr lang="en-CA" sz="900" i="0" u="none" strike="noStrike" baseline="0" dirty="0"/>
              <a:t> </a:t>
            </a:r>
            <a:r>
              <a:rPr lang="en-CA" sz="900" i="0" u="none" strike="noStrike" baseline="0" dirty="0" err="1"/>
              <a:t>subscores</a:t>
            </a:r>
            <a:r>
              <a:rPr lang="en-CA" sz="900" i="0" u="none" strike="noStrike" baseline="0" dirty="0"/>
              <a:t> of 0 for grades: 2b (lamina propria neutrophils), and 3 (neutrophils in epithelium), and 4 (crypt destruction), and 5 (erosion or ulceration); and 2. Mayo endoscopic score 0 or 1 (excluding friability).</a:t>
            </a:r>
            <a:r>
              <a:rPr lang="en-CA" sz="900" i="0" u="none" strike="noStrike" baseline="30000" dirty="0"/>
              <a:t>1</a:t>
            </a:r>
            <a:r>
              <a:rPr lang="en-CA" sz="900" i="0" u="none" strike="noStrike" baseline="0" dirty="0"/>
              <a:t> </a:t>
            </a:r>
          </a:p>
          <a:p>
            <a:pPr indent="50800"/>
            <a:r>
              <a:rPr lang="en-US" sz="900" i="0" u="none" strike="noStrike" baseline="0" dirty="0"/>
              <a:t>HEMR=</a:t>
            </a:r>
            <a:r>
              <a:rPr lang="en-US" sz="900" i="0" u="none" strike="noStrike" baseline="0" dirty="0" err="1"/>
              <a:t>histo</a:t>
            </a:r>
            <a:r>
              <a:rPr lang="en-US" sz="900" i="0" u="none" strike="noStrike" baseline="0" dirty="0"/>
              <a:t>-endoscopic mucosal remission; Q4W</a:t>
            </a:r>
            <a:r>
              <a:rPr lang="en-US" sz="900" dirty="0"/>
              <a:t>=</a:t>
            </a:r>
            <a:r>
              <a:rPr lang="en-US" sz="900" i="0" u="none" strike="noStrike" baseline="0" dirty="0"/>
              <a:t>every 4 weeks; SC</a:t>
            </a:r>
            <a:r>
              <a:rPr lang="en-US" sz="900" dirty="0"/>
              <a:t>=</a:t>
            </a:r>
            <a:r>
              <a:rPr lang="en-US" sz="900" i="0" u="none" strike="noStrike" baseline="0" dirty="0"/>
              <a:t>subcutaneous. </a:t>
            </a:r>
            <a:endParaRPr lang="en-CA" sz="900" dirty="0"/>
          </a:p>
        </p:txBody>
      </p:sp>
      <p:pic>
        <p:nvPicPr>
          <p:cNvPr id="13" name="Content Placeholder 12" descr="Chart&#10;&#10;Description automatically generated" hidden="1">
            <a:extLst>
              <a:ext uri="{FF2B5EF4-FFF2-40B4-BE49-F238E27FC236}">
                <a16:creationId xmlns="" xmlns:a16="http://schemas.microsoft.com/office/drawing/2014/main" id="{9D1ED2D3-C180-4BF8-A177-C5708F8DD276}"/>
              </a:ext>
            </a:extLst>
          </p:cNvPr>
          <p:cNvPicPr>
            <a:picLocks noGrp="1" noChangeAspect="1"/>
          </p:cNvPicPr>
          <p:nvPr>
            <p:ph idx="1"/>
          </p:nvPr>
        </p:nvPicPr>
        <p:blipFill>
          <a:blip r:embed="rId3"/>
          <a:stretch>
            <a:fillRect/>
          </a:stretch>
        </p:blipFill>
        <p:spPr>
          <a:xfrm>
            <a:off x="3149478" y="1949365"/>
            <a:ext cx="4743694" cy="3321221"/>
          </a:xfrm>
        </p:spPr>
      </p:pic>
      <p:pic>
        <p:nvPicPr>
          <p:cNvPr id="15" name="Picture 14">
            <a:extLst>
              <a:ext uri="{FF2B5EF4-FFF2-40B4-BE49-F238E27FC236}">
                <a16:creationId xmlns="" xmlns:a16="http://schemas.microsoft.com/office/drawing/2014/main" id="{9B0D2231-46CE-B219-5A42-2C4F8911C191}"/>
              </a:ext>
            </a:extLst>
          </p:cNvPr>
          <p:cNvPicPr>
            <a:picLocks noChangeAspect="1"/>
          </p:cNvPicPr>
          <p:nvPr/>
        </p:nvPicPr>
        <p:blipFill>
          <a:blip r:embed="rId4"/>
          <a:srcRect/>
          <a:stretch/>
        </p:blipFill>
        <p:spPr>
          <a:xfrm>
            <a:off x="2653339" y="1901232"/>
            <a:ext cx="7002998" cy="3979844"/>
          </a:xfrm>
          <a:prstGeom prst="rect">
            <a:avLst/>
          </a:prstGeom>
        </p:spPr>
      </p:pic>
    </p:spTree>
    <p:extLst>
      <p:ext uri="{BB962C8B-B14F-4D97-AF65-F5344CB8AC3E}">
        <p14:creationId xmlns:p14="http://schemas.microsoft.com/office/powerpoint/2010/main" val="2948538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9">
            <a:extLst>
              <a:ext uri="{FF2B5EF4-FFF2-40B4-BE49-F238E27FC236}">
                <a16:creationId xmlns="" xmlns:a16="http://schemas.microsoft.com/office/drawing/2014/main" id="{94A19777-1DBD-6485-839C-1A853DA55400}"/>
              </a:ext>
            </a:extLst>
          </p:cNvPr>
          <p:cNvSpPr txBox="1">
            <a:spLocks/>
          </p:cNvSpPr>
          <p:nvPr/>
        </p:nvSpPr>
        <p:spPr>
          <a:xfrm>
            <a:off x="484632" y="427904"/>
            <a:ext cx="7543800" cy="219796"/>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400" b="1" i="0" kern="1200" cap="none" normalizeH="0" baseline="0">
                <a:solidFill>
                  <a:schemeClr val="tx2"/>
                </a:solidFill>
                <a:latin typeface="+mj-lt"/>
                <a:ea typeface="+mj-ea"/>
                <a:cs typeface="Arial" panose="020B0604020202020204" pitchFamily="34" charset="0"/>
              </a:defRPr>
            </a:lvl1pPr>
          </a:lstStyle>
          <a:p>
            <a:pPr>
              <a:lnSpc>
                <a:spcPct val="100000"/>
              </a:lnSpc>
            </a:pPr>
            <a:r>
              <a:rPr lang="en-GB" sz="1200" dirty="0">
                <a:solidFill>
                  <a:schemeClr val="tx1"/>
                </a:solidFill>
              </a:rPr>
              <a:t>Among patients who achieved clinical response with </a:t>
            </a:r>
            <a:r>
              <a:rPr lang="en-GB" sz="1200" dirty="0" err="1">
                <a:solidFill>
                  <a:schemeClr val="tx1"/>
                </a:solidFill>
              </a:rPr>
              <a:t>Omvoh</a:t>
            </a:r>
            <a:r>
              <a:rPr lang="en-GB" sz="1200" dirty="0">
                <a:solidFill>
                  <a:schemeClr val="tx1"/>
                </a:solidFill>
              </a:rPr>
              <a:t> in LUCENT-1</a:t>
            </a:r>
          </a:p>
        </p:txBody>
      </p:sp>
      <p:sp>
        <p:nvSpPr>
          <p:cNvPr id="27" name="Title 11">
            <a:extLst>
              <a:ext uri="{FF2B5EF4-FFF2-40B4-BE49-F238E27FC236}">
                <a16:creationId xmlns="" xmlns:a16="http://schemas.microsoft.com/office/drawing/2014/main" id="{E4726E67-0EAC-3479-3327-A60A23293410}"/>
              </a:ext>
            </a:extLst>
          </p:cNvPr>
          <p:cNvSpPr txBox="1">
            <a:spLocks/>
          </p:cNvSpPr>
          <p:nvPr/>
        </p:nvSpPr>
        <p:spPr>
          <a:xfrm>
            <a:off x="458723" y="630154"/>
            <a:ext cx="8123301" cy="731520"/>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600" b="1" i="0" kern="1200" cap="none" normalizeH="0" baseline="0">
                <a:solidFill>
                  <a:schemeClr val="tx2"/>
                </a:solidFill>
                <a:latin typeface="+mj-lt"/>
                <a:ea typeface="+mj-ea"/>
                <a:cs typeface="Arial" panose="020B0604020202020204" pitchFamily="34" charset="0"/>
              </a:defRPr>
            </a:lvl1pPr>
          </a:lstStyle>
          <a:p>
            <a:r>
              <a:rPr lang="en-US" cap="none" dirty="0"/>
              <a:t>Even in the bio-failed subgroup, patients on </a:t>
            </a:r>
            <a:r>
              <a:rPr lang="en-US" cap="none" dirty="0" err="1"/>
              <a:t>Omvoh</a:t>
            </a:r>
            <a:r>
              <a:rPr lang="en-US" cap="none" dirty="0"/>
              <a:t> achieved HEMR at Week 52 vs placebo</a:t>
            </a:r>
            <a:r>
              <a:rPr lang="en-US" cap="none" baseline="30000" dirty="0"/>
              <a:t>1</a:t>
            </a:r>
          </a:p>
        </p:txBody>
      </p:sp>
      <p:sp>
        <p:nvSpPr>
          <p:cNvPr id="31" name="TextBox 13">
            <a:extLst>
              <a:ext uri="{FF2B5EF4-FFF2-40B4-BE49-F238E27FC236}">
                <a16:creationId xmlns="" xmlns:a16="http://schemas.microsoft.com/office/drawing/2014/main" id="{02F2DEA6-FCFE-47BE-3BA5-41F0EC33839E}"/>
              </a:ext>
            </a:extLst>
          </p:cNvPr>
          <p:cNvSpPr txBox="1"/>
          <p:nvPr/>
        </p:nvSpPr>
        <p:spPr>
          <a:xfrm>
            <a:off x="2247208" y="2206759"/>
            <a:ext cx="7697585" cy="300082"/>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err="1">
                <a:solidFill>
                  <a:schemeClr val="tx1"/>
                </a:solidFill>
              </a:rPr>
              <a:t>HEMR</a:t>
            </a:r>
            <a:r>
              <a:rPr lang="en-US" b="1" baseline="30000" dirty="0" err="1">
                <a:solidFill>
                  <a:schemeClr val="tx1"/>
                </a:solidFill>
              </a:rPr>
              <a:t>a</a:t>
            </a:r>
            <a:r>
              <a:rPr lang="en-US" b="1" dirty="0">
                <a:solidFill>
                  <a:schemeClr val="tx1"/>
                </a:solidFill>
              </a:rPr>
              <a:t> in Bio-naive and Bio-failed Patients</a:t>
            </a:r>
            <a:r>
              <a:rPr lang="en-US" b="1" baseline="30000" dirty="0">
                <a:solidFill>
                  <a:schemeClr val="tx1"/>
                </a:solidFill>
              </a:rPr>
              <a:t>1</a:t>
            </a:r>
          </a:p>
        </p:txBody>
      </p:sp>
      <p:sp>
        <p:nvSpPr>
          <p:cNvPr id="30" name="TextBox 5">
            <a:extLst>
              <a:ext uri="{FF2B5EF4-FFF2-40B4-BE49-F238E27FC236}">
                <a16:creationId xmlns="" xmlns:a16="http://schemas.microsoft.com/office/drawing/2014/main" id="{605B8678-317B-1482-5025-47A33E5606B0}"/>
              </a:ext>
            </a:extLst>
          </p:cNvPr>
          <p:cNvSpPr txBox="1"/>
          <p:nvPr/>
        </p:nvSpPr>
        <p:spPr>
          <a:xfrm>
            <a:off x="526184" y="5592414"/>
            <a:ext cx="2054988" cy="230380"/>
          </a:xfrm>
          <a:prstGeom prst="rect">
            <a:avLst/>
          </a:prstGeom>
          <a:noFill/>
        </p:spPr>
        <p:txBody>
          <a:bodyPr wrap="square" lIns="0" tIns="0" rIns="0" bIns="0" rtlCol="0">
            <a:noAutofit/>
          </a:bodyPr>
          <a:lstStyle/>
          <a:p>
            <a:pPr algn="l"/>
            <a:r>
              <a:rPr lang="en-US" sz="1200" dirty="0"/>
              <a:t>See study design on slide 19.</a:t>
            </a:r>
          </a:p>
        </p:txBody>
      </p:sp>
      <p:sp>
        <p:nvSpPr>
          <p:cNvPr id="28" name="TextBox 1">
            <a:extLst>
              <a:ext uri="{FF2B5EF4-FFF2-40B4-BE49-F238E27FC236}">
                <a16:creationId xmlns="" xmlns:a16="http://schemas.microsoft.com/office/drawing/2014/main" id="{2B8345AE-7AFA-9CA4-2B61-4F266C4910F5}"/>
              </a:ext>
            </a:extLst>
          </p:cNvPr>
          <p:cNvSpPr txBox="1"/>
          <p:nvPr/>
        </p:nvSpPr>
        <p:spPr>
          <a:xfrm>
            <a:off x="484632" y="6104128"/>
            <a:ext cx="9049343" cy="543727"/>
          </a:xfrm>
          <a:prstGeom prst="rect">
            <a:avLst/>
          </a:prstGeom>
          <a:noFill/>
        </p:spPr>
        <p:txBody>
          <a:bodyPr wrap="square" lIns="0" tIns="0" rIns="0" bIns="0" rtlCol="0" anchor="b">
            <a:noAutofit/>
          </a:bodyPr>
          <a:lstStyle/>
          <a:p>
            <a:pPr marL="47625" marR="0" lvl="0" indent="-47625"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err="1">
                <a:ln>
                  <a:noFill/>
                </a:ln>
                <a:solidFill>
                  <a:srgbClr val="201E21"/>
                </a:solidFill>
                <a:effectLst/>
                <a:uLnTx/>
                <a:uFillTx/>
                <a:latin typeface="Avenir Next LT Pro"/>
                <a:ea typeface="+mn-ea"/>
                <a:cs typeface="+mn-cs"/>
              </a:rPr>
              <a:t>a</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HEMR</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 defined as achieving both: 1. Histologic remission, defined as </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Geboes</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 </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subscores</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 of 0 for graces: 2b (lamina propria neutrophils), and 3 (neutrophils in epithelium), and 4 (crypt destruction), and 5 (erosion or ulceration) and 2. Mayo endoscopic score 0 or 1 (excluding friability).</a:t>
            </a:r>
            <a:r>
              <a:rPr kumimoji="0" lang="en-US" sz="900" b="0" i="0" u="none" strike="noStrike" kern="1200" cap="none" spc="0" normalizeH="0" baseline="30000" noProof="0" dirty="0">
                <a:ln>
                  <a:noFill/>
                </a:ln>
                <a:solidFill>
                  <a:srgbClr val="201E21"/>
                </a:solidFill>
                <a:effectLst/>
                <a:uLnTx/>
                <a:uFillTx/>
                <a:latin typeface="Avenir Next LT Pro"/>
                <a:ea typeface="+mn-ea"/>
                <a:cs typeface="+mn-cs"/>
              </a:rPr>
              <a:t>1</a:t>
            </a:r>
          </a:p>
          <a:p>
            <a:pPr marL="47625" marR="0" lvl="0" indent="-47625"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err="1">
                <a:ln>
                  <a:noFill/>
                </a:ln>
                <a:solidFill>
                  <a:srgbClr val="201E21"/>
                </a:solidFill>
                <a:effectLst/>
                <a:uLnTx/>
                <a:uFillTx/>
                <a:latin typeface="Avenir Next LT Pro"/>
                <a:ea typeface="+mn-ea"/>
                <a:cs typeface="+mn-cs"/>
              </a:rPr>
              <a:t>b</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Bio</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-failed includes biologic-failed and tofacitinib-failed patients. An additional 1 patient on placebo and 8 patients on </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Omvoh</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 were previously exposed to but did not fail a biologic or </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JAKi</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 These patients were excluded from the bio-naive/bio-failed subgroup analysis.</a:t>
            </a:r>
            <a:r>
              <a:rPr kumimoji="0" lang="en-US" sz="900" b="0" i="0" u="none" strike="noStrike" kern="1200" cap="none" spc="0" normalizeH="0" baseline="30000" noProof="0" dirty="0">
                <a:ln>
                  <a:noFill/>
                </a:ln>
                <a:solidFill>
                  <a:srgbClr val="201E21"/>
                </a:solidFill>
                <a:effectLst/>
                <a:uLnTx/>
                <a:uFillTx/>
                <a:latin typeface="Avenir Next LT Pro"/>
                <a:ea typeface="+mn-ea"/>
                <a:cs typeface="+mn-cs"/>
              </a:rPr>
              <a:t>1 </a:t>
            </a:r>
          </a:p>
          <a:p>
            <a:pPr marL="0" marR="0" lvl="0" indent="42863"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Bio-failed=biologic-failed; bio-naive=biologic-naive; </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JAKi</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=Janus kinase inhibitor; HEMR=</a:t>
            </a:r>
            <a:r>
              <a:rPr kumimoji="0" lang="en-US" sz="900" b="0" i="0" u="none" strike="noStrike" kern="1200" cap="none" spc="0" normalizeH="0" baseline="0" noProof="0" dirty="0" err="1">
                <a:ln>
                  <a:noFill/>
                </a:ln>
                <a:solidFill>
                  <a:srgbClr val="201E21"/>
                </a:solidFill>
                <a:effectLst/>
                <a:uLnTx/>
                <a:uFillTx/>
                <a:latin typeface="Avenir Next LT Pro"/>
                <a:ea typeface="+mn-ea"/>
                <a:cs typeface="+mn-cs"/>
              </a:rPr>
              <a:t>histo</a:t>
            </a:r>
            <a:r>
              <a:rPr kumimoji="0" lang="en-US" sz="900" b="0" i="0" u="none" strike="noStrike" kern="1200" cap="none" spc="0" normalizeH="0" baseline="0" noProof="0" dirty="0">
                <a:ln>
                  <a:noFill/>
                </a:ln>
                <a:solidFill>
                  <a:srgbClr val="201E21"/>
                </a:solidFill>
                <a:effectLst/>
                <a:uLnTx/>
                <a:uFillTx/>
                <a:latin typeface="Avenir Next LT Pro"/>
                <a:ea typeface="+mn-ea"/>
                <a:cs typeface="+mn-cs"/>
              </a:rPr>
              <a:t>-endoscopic mucosal remission; Q4W=every 4 weeks; SC=subcutaneous. </a:t>
            </a:r>
            <a:endParaRPr kumimoji="0" lang="en-US" sz="900" b="0" i="0" u="none" strike="noStrike" kern="1200" cap="none" spc="0" normalizeH="0" baseline="30000" noProof="0" dirty="0">
              <a:ln>
                <a:noFill/>
              </a:ln>
              <a:solidFill>
                <a:srgbClr val="201E21"/>
              </a:solidFill>
              <a:effectLst/>
              <a:uLnTx/>
              <a:uFillTx/>
              <a:latin typeface="Avenir Next LT Pro"/>
              <a:ea typeface="+mn-ea"/>
              <a:cs typeface="+mn-cs"/>
            </a:endParaRPr>
          </a:p>
        </p:txBody>
      </p:sp>
      <p:pic>
        <p:nvPicPr>
          <p:cNvPr id="13" name="Content Placeholder 12" descr="Chart&#10;&#10;Description automatically generated" hidden="1">
            <a:extLst>
              <a:ext uri="{FF2B5EF4-FFF2-40B4-BE49-F238E27FC236}">
                <a16:creationId xmlns="" xmlns:a16="http://schemas.microsoft.com/office/drawing/2014/main" id="{9D1ED2D3-C180-4BF8-A177-C5708F8DD276}"/>
              </a:ext>
            </a:extLst>
          </p:cNvPr>
          <p:cNvPicPr>
            <a:picLocks noGrp="1" noChangeAspect="1"/>
          </p:cNvPicPr>
          <p:nvPr>
            <p:ph idx="4294967295"/>
          </p:nvPr>
        </p:nvPicPr>
        <p:blipFill>
          <a:blip r:embed="rId3"/>
          <a:stretch>
            <a:fillRect/>
          </a:stretch>
        </p:blipFill>
        <p:spPr>
          <a:xfrm>
            <a:off x="0" y="1146175"/>
            <a:ext cx="6702425" cy="4692650"/>
          </a:xfrm>
        </p:spPr>
      </p:pic>
      <p:pic>
        <p:nvPicPr>
          <p:cNvPr id="22" name="Picture 7" descr="Text&#10;&#10;Description automatically generated with medium confidence">
            <a:extLst>
              <a:ext uri="{FF2B5EF4-FFF2-40B4-BE49-F238E27FC236}">
                <a16:creationId xmlns="" xmlns:a16="http://schemas.microsoft.com/office/drawing/2014/main" id="{FCA5C5C3-3DB8-C9F8-429E-F56B54621C3F}"/>
              </a:ext>
            </a:extLst>
          </p:cNvPr>
          <p:cNvPicPr>
            <a:picLocks noChangeAspect="1"/>
          </p:cNvPicPr>
          <p:nvPr/>
        </p:nvPicPr>
        <p:blipFill>
          <a:blip r:embed="rId4"/>
          <a:stretch>
            <a:fillRect/>
          </a:stretch>
        </p:blipFill>
        <p:spPr>
          <a:xfrm>
            <a:off x="1906398" y="2797549"/>
            <a:ext cx="8379204" cy="2020824"/>
          </a:xfrm>
          <a:prstGeom prst="rect">
            <a:avLst/>
          </a:prstGeom>
        </p:spPr>
      </p:pic>
    </p:spTree>
    <p:extLst>
      <p:ext uri="{BB962C8B-B14F-4D97-AF65-F5344CB8AC3E}">
        <p14:creationId xmlns:p14="http://schemas.microsoft.com/office/powerpoint/2010/main" val="1950288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Histologic-Endoscopic Mucosal Remission </a:t>
            </a:r>
            <a:br>
              <a:rPr lang="en-US" dirty="0"/>
            </a:br>
            <a:r>
              <a:rPr lang="en-US" dirty="0"/>
              <a:t>at Week 52</a:t>
            </a:r>
            <a:r>
              <a:rPr lang="en-US" sz="1600" dirty="0"/>
              <a:t/>
            </a:r>
            <a:br>
              <a:rPr lang="en-US" sz="1600" dirty="0"/>
            </a:br>
            <a:r>
              <a:rPr lang="en-US" sz="1800" dirty="0">
                <a:solidFill>
                  <a:schemeClr val="tx1"/>
                </a:solidFill>
              </a:rPr>
              <a:t>Maintenance Period, </a:t>
            </a:r>
            <a:r>
              <a:rPr lang="en-US" sz="1800" dirty="0" err="1">
                <a:solidFill>
                  <a:schemeClr val="tx1"/>
                </a:solidFill>
              </a:rPr>
              <a:t>mITT</a:t>
            </a:r>
            <a:r>
              <a:rPr lang="en-US" sz="1800" dirty="0">
                <a:solidFill>
                  <a:schemeClr val="tx1"/>
                </a:solidFill>
              </a:rPr>
              <a:t> Population – MIRI Induction Responders, NRI (LUCENT-2)</a:t>
            </a:r>
            <a:endParaRPr lang="en-US" sz="1600" dirty="0">
              <a:solidFill>
                <a:schemeClr val="tx1"/>
              </a:solidFill>
            </a:endParaRPr>
          </a:p>
        </p:txBody>
      </p:sp>
      <p:sp>
        <p:nvSpPr>
          <p:cNvPr id="48" name="TextBox 47">
            <a:extLst>
              <a:ext uri="{FF2B5EF4-FFF2-40B4-BE49-F238E27FC236}">
                <a16:creationId xmlns="" xmlns:a16="http://schemas.microsoft.com/office/drawing/2014/main" id="{57693D90-7481-46EE-AB0D-A4C03BB15AB8}"/>
              </a:ext>
            </a:extLst>
          </p:cNvPr>
          <p:cNvSpPr txBox="1"/>
          <p:nvPr/>
        </p:nvSpPr>
        <p:spPr>
          <a:xfrm>
            <a:off x="8125503" y="849798"/>
            <a:ext cx="3803592" cy="811367"/>
          </a:xfrm>
          <a:prstGeom prst="rect">
            <a:avLst/>
          </a:prstGeom>
          <a:solidFill>
            <a:schemeClr val="tx2">
              <a:lumMod val="20000"/>
              <a:lumOff val="80000"/>
            </a:schemeClr>
          </a:solidFill>
        </p:spPr>
        <p:txBody>
          <a:bodyPr wrap="square" lIns="36000" tIns="36000" rIns="36000" bIns="36000">
            <a:spAutoFit/>
          </a:bodyPr>
          <a:lstStyle/>
          <a:p>
            <a:pPr marL="0" marR="0" lvl="0" indent="0" algn="l" defTabSz="457200" rtl="0" eaLnBrk="1" fontAlgn="auto" latinLnBrk="0" hangingPunct="1">
              <a:lnSpc>
                <a:spcPct val="100000"/>
              </a:lnSpc>
              <a:spcBef>
                <a:spcPts val="0"/>
              </a:spcBef>
              <a:spcAft>
                <a:spcPts val="0"/>
              </a:spcAft>
              <a:buClr>
                <a:srgbClr val="D52B17"/>
              </a:buClr>
              <a:buSzTx/>
              <a:buFontTx/>
              <a:buNone/>
              <a:tabLst/>
              <a:defRPr/>
            </a:pPr>
            <a:r>
              <a:rPr kumimoji="0" lang="en-US" sz="12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Histologic-Endoscopic Mucosal Remission :</a:t>
            </a: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a:r>
            <a:b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Histologic remission with resolution of neutrophils, defined using </a:t>
            </a:r>
            <a:r>
              <a:rPr kumimoji="0" lang="en-US" sz="1200" b="0" i="0" u="none" strike="noStrike" kern="1200" cap="none" spc="0" normalizeH="0" baseline="0" noProof="0" dirty="0" err="1">
                <a:ln>
                  <a:noFill/>
                </a:ln>
                <a:solidFill>
                  <a:srgbClr val="000000"/>
                </a:solidFill>
                <a:effectLst/>
                <a:uLnTx/>
                <a:uFillTx/>
                <a:latin typeface="Avenir Next LT Pro" panose="020B0504020202020204" pitchFamily="34" charset="0"/>
                <a:ea typeface="+mn-ea"/>
                <a:cs typeface="+mn-cs"/>
              </a:rPr>
              <a:t>Geboes</a:t>
            </a: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scoring system</a:t>
            </a:r>
            <a:r>
              <a:rPr kumimoji="0" lang="en-US" sz="1200" b="0" i="0" u="none" strike="noStrike" kern="1200" cap="none" spc="0" normalizeH="0" baseline="30000" noProof="0" dirty="0">
                <a:ln>
                  <a:noFill/>
                </a:ln>
                <a:solidFill>
                  <a:srgbClr val="000000"/>
                </a:solidFill>
                <a:effectLst/>
                <a:uLnTx/>
                <a:uFillTx/>
                <a:latin typeface="Avenir Next LT Pro" panose="020B0504020202020204" pitchFamily="34" charset="0"/>
                <a:ea typeface="+mn-ea"/>
                <a:cs typeface="+mn-cs"/>
              </a:rPr>
              <a:t>a</a:t>
            </a: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 ES = 0 or 1 (excluding friability) </a:t>
            </a:r>
          </a:p>
        </p:txBody>
      </p:sp>
      <p:sp>
        <p:nvSpPr>
          <p:cNvPr id="50" name="TextBox 49">
            <a:extLst>
              <a:ext uri="{FF2B5EF4-FFF2-40B4-BE49-F238E27FC236}">
                <a16:creationId xmlns="" xmlns:a16="http://schemas.microsoft.com/office/drawing/2014/main" id="{6C52E388-2FB0-4A56-99BC-10A240F19FA1}"/>
              </a:ext>
            </a:extLst>
          </p:cNvPr>
          <p:cNvSpPr txBox="1"/>
          <p:nvPr/>
        </p:nvSpPr>
        <p:spPr>
          <a:xfrm>
            <a:off x="5327111" y="1607980"/>
            <a:ext cx="718714" cy="288147"/>
          </a:xfrm>
          <a:prstGeom prst="rect">
            <a:avLst/>
          </a:prstGeom>
          <a:no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PBO SC</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52" name="TextBox 51">
            <a:extLst>
              <a:ext uri="{FF2B5EF4-FFF2-40B4-BE49-F238E27FC236}">
                <a16:creationId xmlns="" xmlns:a16="http://schemas.microsoft.com/office/drawing/2014/main" id="{69C13941-5BBB-4F45-82F8-A17C8FB29D89}"/>
              </a:ext>
            </a:extLst>
          </p:cNvPr>
          <p:cNvSpPr txBox="1"/>
          <p:nvPr/>
        </p:nvSpPr>
        <p:spPr>
          <a:xfrm>
            <a:off x="6957700" y="1602227"/>
            <a:ext cx="1884774" cy="288147"/>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MIRI 200 SC</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101" name="TextBox 100">
            <a:extLst>
              <a:ext uri="{FF2B5EF4-FFF2-40B4-BE49-F238E27FC236}">
                <a16:creationId xmlns="" xmlns:a16="http://schemas.microsoft.com/office/drawing/2014/main" id="{55993F30-4D7F-4D54-8FC2-54D0895A9A6D}"/>
              </a:ext>
            </a:extLst>
          </p:cNvPr>
          <p:cNvSpPr txBox="1"/>
          <p:nvPr/>
        </p:nvSpPr>
        <p:spPr>
          <a:xfrm rot="16200000">
            <a:off x="-889460"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Response Rate (95% CI)</a:t>
            </a:r>
          </a:p>
        </p:txBody>
      </p:sp>
      <p:sp>
        <p:nvSpPr>
          <p:cNvPr id="79" name="TextBox 78">
            <a:extLst>
              <a:ext uri="{FF2B5EF4-FFF2-40B4-BE49-F238E27FC236}">
                <a16:creationId xmlns="" xmlns:a16="http://schemas.microsoft.com/office/drawing/2014/main" id="{BCCC880A-0F74-44AA-BDEE-ED167E66A881}"/>
              </a:ext>
            </a:extLst>
          </p:cNvPr>
          <p:cNvSpPr txBox="1"/>
          <p:nvPr/>
        </p:nvSpPr>
        <p:spPr>
          <a:xfrm>
            <a:off x="2958880" y="4014195"/>
            <a:ext cx="62392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21.8</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89" name="TextBox 88">
            <a:extLst>
              <a:ext uri="{FF2B5EF4-FFF2-40B4-BE49-F238E27FC236}">
                <a16:creationId xmlns="" xmlns:a16="http://schemas.microsoft.com/office/drawing/2014/main" id="{DFE24A3D-96D6-442F-8BD1-CD8A9AB7BCD2}"/>
              </a:ext>
            </a:extLst>
          </p:cNvPr>
          <p:cNvSpPr txBox="1"/>
          <p:nvPr/>
        </p:nvSpPr>
        <p:spPr>
          <a:xfrm>
            <a:off x="3928962" y="3418902"/>
            <a:ext cx="7784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43.3 </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96" name="TextBox 95">
            <a:extLst>
              <a:ext uri="{FF2B5EF4-FFF2-40B4-BE49-F238E27FC236}">
                <a16:creationId xmlns="" xmlns:a16="http://schemas.microsoft.com/office/drawing/2014/main" id="{99C4FA87-B8FE-429D-81B1-312B865CA513}"/>
              </a:ext>
            </a:extLst>
          </p:cNvPr>
          <p:cNvSpPr txBox="1"/>
          <p:nvPr/>
        </p:nvSpPr>
        <p:spPr>
          <a:xfrm>
            <a:off x="3299870" y="1927764"/>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p&lt;0.001</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100" name="TextBox 99">
            <a:extLst>
              <a:ext uri="{FF2B5EF4-FFF2-40B4-BE49-F238E27FC236}">
                <a16:creationId xmlns="" xmlns:a16="http://schemas.microsoft.com/office/drawing/2014/main" id="{9F370A91-D7D8-4987-8B30-57D7191BA1F0}"/>
              </a:ext>
            </a:extLst>
          </p:cNvPr>
          <p:cNvSpPr txBox="1"/>
          <p:nvPr/>
        </p:nvSpPr>
        <p:spPr>
          <a:xfrm rot="16200000">
            <a:off x="4603065" y="3557403"/>
            <a:ext cx="31321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Response Rate (95%CI)</a:t>
            </a:r>
          </a:p>
        </p:txBody>
      </p:sp>
      <p:sp>
        <p:nvSpPr>
          <p:cNvPr id="82" name="TextBox 81">
            <a:extLst>
              <a:ext uri="{FF2B5EF4-FFF2-40B4-BE49-F238E27FC236}">
                <a16:creationId xmlns="" xmlns:a16="http://schemas.microsoft.com/office/drawing/2014/main" id="{7B56584B-6F74-4488-905D-15A0FBBF27DC}"/>
              </a:ext>
            </a:extLst>
          </p:cNvPr>
          <p:cNvSpPr txBox="1"/>
          <p:nvPr/>
        </p:nvSpPr>
        <p:spPr>
          <a:xfrm>
            <a:off x="7429241" y="3881710"/>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26.3</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81" name="TextBox 80">
            <a:extLst>
              <a:ext uri="{FF2B5EF4-FFF2-40B4-BE49-F238E27FC236}">
                <a16:creationId xmlns="" xmlns:a16="http://schemas.microsoft.com/office/drawing/2014/main" id="{52E7943B-B590-48EB-9565-8EFE983E2D0F}"/>
              </a:ext>
            </a:extLst>
          </p:cNvPr>
          <p:cNvSpPr txBox="1"/>
          <p:nvPr/>
        </p:nvSpPr>
        <p:spPr>
          <a:xfrm>
            <a:off x="7893364" y="3316647"/>
            <a:ext cx="67967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47.2</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91" name="TextBox 90">
            <a:extLst>
              <a:ext uri="{FF2B5EF4-FFF2-40B4-BE49-F238E27FC236}">
                <a16:creationId xmlns="" xmlns:a16="http://schemas.microsoft.com/office/drawing/2014/main" id="{6CFA6EA4-7133-4CCE-BA63-FC49A0F1B004}"/>
              </a:ext>
            </a:extLst>
          </p:cNvPr>
          <p:cNvSpPr txBox="1"/>
          <p:nvPr/>
        </p:nvSpPr>
        <p:spPr>
          <a:xfrm>
            <a:off x="7475758" y="1927764"/>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 p&lt;0.001</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83" name="TextBox 82">
            <a:extLst>
              <a:ext uri="{FF2B5EF4-FFF2-40B4-BE49-F238E27FC236}">
                <a16:creationId xmlns="" xmlns:a16="http://schemas.microsoft.com/office/drawing/2014/main" id="{02524A07-7D49-4F98-8B8F-A188FC2CB3D4}"/>
              </a:ext>
            </a:extLst>
          </p:cNvPr>
          <p:cNvSpPr txBox="1"/>
          <p:nvPr/>
        </p:nvSpPr>
        <p:spPr>
          <a:xfrm>
            <a:off x="9941917" y="4211134"/>
            <a:ext cx="5993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14.1</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80" name="TextBox 79">
            <a:extLst>
              <a:ext uri="{FF2B5EF4-FFF2-40B4-BE49-F238E27FC236}">
                <a16:creationId xmlns="" xmlns:a16="http://schemas.microsoft.com/office/drawing/2014/main" id="{35812E6C-7A19-4CC9-BBBC-59FCE7AA9783}"/>
              </a:ext>
            </a:extLst>
          </p:cNvPr>
          <p:cNvSpPr txBox="1"/>
          <p:nvPr/>
        </p:nvSpPr>
        <p:spPr>
          <a:xfrm>
            <a:off x="10006867" y="3562743"/>
            <a:ext cx="144369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35.9</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85" name="TextBox 84">
            <a:extLst>
              <a:ext uri="{FF2B5EF4-FFF2-40B4-BE49-F238E27FC236}">
                <a16:creationId xmlns="" xmlns:a16="http://schemas.microsoft.com/office/drawing/2014/main" id="{2BABD743-CBF5-4080-A648-ECD7E5F3E5B6}"/>
              </a:ext>
            </a:extLst>
          </p:cNvPr>
          <p:cNvSpPr txBox="1"/>
          <p:nvPr/>
        </p:nvSpPr>
        <p:spPr>
          <a:xfrm>
            <a:off x="10076279" y="1899725"/>
            <a:ext cx="1220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p=.001</a:t>
            </a:r>
            <a:r>
              <a:rPr kumimoji="0" lang="en-GB" sz="1400" b="1" i="0" u="none" strike="noStrike" kern="1200" cap="none" spc="0" normalizeH="0" baseline="0" noProof="0" dirty="0">
                <a:ln>
                  <a:noFill/>
                </a:ln>
                <a:solidFill>
                  <a:srgbClr val="202124"/>
                </a:solidFill>
                <a:effectLst/>
                <a:uLnTx/>
                <a:uFillTx/>
                <a:latin typeface="Avenir Next LT Pro" panose="020B0504020202020204" pitchFamily="34" charset="0"/>
                <a:ea typeface="+mn-ea"/>
                <a:cs typeface="+mn-cs"/>
              </a:rPr>
              <a:t> </a:t>
            </a:r>
            <a:endParaRPr kumimoji="0" lang="en-GB" sz="14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9" name="Rectangle 48">
            <a:extLst>
              <a:ext uri="{FF2B5EF4-FFF2-40B4-BE49-F238E27FC236}">
                <a16:creationId xmlns="" xmlns:a16="http://schemas.microsoft.com/office/drawing/2014/main" id="{534589F7-47D1-4969-9FC1-081F19C074D3}"/>
              </a:ext>
            </a:extLst>
          </p:cNvPr>
          <p:cNvSpPr/>
          <p:nvPr/>
        </p:nvSpPr>
        <p:spPr>
          <a:xfrm>
            <a:off x="5174574" y="1693264"/>
            <a:ext cx="90000" cy="90000"/>
          </a:xfrm>
          <a:prstGeom prst="rect">
            <a:avLst/>
          </a:prstGeom>
          <a:pattFill prst="pct70">
            <a:fgClr>
              <a:srgbClr val="E6E6E6"/>
            </a:fgClr>
            <a:bgClr>
              <a:srgbClr val="F36A50"/>
            </a:bgClr>
          </a:patt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51" name="Rectangle 50">
            <a:extLst>
              <a:ext uri="{FF2B5EF4-FFF2-40B4-BE49-F238E27FC236}">
                <a16:creationId xmlns="" xmlns:a16="http://schemas.microsoft.com/office/drawing/2014/main" id="{4133FA2C-67DF-417E-9B88-933280626A9B}"/>
              </a:ext>
            </a:extLst>
          </p:cNvPr>
          <p:cNvSpPr/>
          <p:nvPr/>
        </p:nvSpPr>
        <p:spPr>
          <a:xfrm>
            <a:off x="6805039" y="1708001"/>
            <a:ext cx="90000" cy="90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68" name="Text Placeholder 5">
            <a:extLst>
              <a:ext uri="{FF2B5EF4-FFF2-40B4-BE49-F238E27FC236}">
                <a16:creationId xmlns="" xmlns:a16="http://schemas.microsoft.com/office/drawing/2014/main" id="{134B23AF-5670-43A7-A1DA-9A67E7F96176}"/>
              </a:ext>
            </a:extLst>
          </p:cNvPr>
          <p:cNvSpPr txBox="1">
            <a:spLocks/>
          </p:cNvSpPr>
          <p:nvPr/>
        </p:nvSpPr>
        <p:spPr>
          <a:xfrm>
            <a:off x="609600" y="4748247"/>
            <a:ext cx="9817101" cy="60797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102" name="Rectangle 101">
            <a:extLst>
              <a:ext uri="{FF2B5EF4-FFF2-40B4-BE49-F238E27FC236}">
                <a16:creationId xmlns="" xmlns:a16="http://schemas.microsoft.com/office/drawing/2014/main" id="{BBAC23A7-A44F-46AA-A363-43C84A70A7B5}"/>
              </a:ext>
            </a:extLst>
          </p:cNvPr>
          <p:cNvSpPr/>
          <p:nvPr/>
        </p:nvSpPr>
        <p:spPr>
          <a:xfrm>
            <a:off x="5961484" y="5067300"/>
            <a:ext cx="376927" cy="288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72" name="TextBox 71">
            <a:extLst>
              <a:ext uri="{FF2B5EF4-FFF2-40B4-BE49-F238E27FC236}">
                <a16:creationId xmlns="" xmlns:a16="http://schemas.microsoft.com/office/drawing/2014/main" id="{8311372B-B7FE-4CE1-B0B4-5E40B3DE774B}"/>
              </a:ext>
            </a:extLst>
          </p:cNvPr>
          <p:cNvSpPr txBox="1"/>
          <p:nvPr/>
        </p:nvSpPr>
        <p:spPr>
          <a:xfrm>
            <a:off x="705620" y="5589584"/>
            <a:ext cx="508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N</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69" name="TextBox 68">
            <a:extLst>
              <a:ext uri="{FF2B5EF4-FFF2-40B4-BE49-F238E27FC236}">
                <a16:creationId xmlns="" xmlns:a16="http://schemas.microsoft.com/office/drawing/2014/main" id="{9B1B4F5D-C3F2-424F-81A8-8A528C2563DF}"/>
              </a:ext>
            </a:extLst>
          </p:cNvPr>
          <p:cNvSpPr txBox="1"/>
          <p:nvPr/>
        </p:nvSpPr>
        <p:spPr>
          <a:xfrm>
            <a:off x="2944282" y="5589584"/>
            <a:ext cx="60947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179</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73" name="TextBox 72">
            <a:extLst>
              <a:ext uri="{FF2B5EF4-FFF2-40B4-BE49-F238E27FC236}">
                <a16:creationId xmlns="" xmlns:a16="http://schemas.microsoft.com/office/drawing/2014/main" id="{031E6C89-D756-4B0D-B3B0-C46777DFF295}"/>
              </a:ext>
            </a:extLst>
          </p:cNvPr>
          <p:cNvSpPr txBox="1"/>
          <p:nvPr/>
        </p:nvSpPr>
        <p:spPr>
          <a:xfrm>
            <a:off x="4061758" y="5589584"/>
            <a:ext cx="6518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365</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74" name="TextBox 73">
            <a:extLst>
              <a:ext uri="{FF2B5EF4-FFF2-40B4-BE49-F238E27FC236}">
                <a16:creationId xmlns="" xmlns:a16="http://schemas.microsoft.com/office/drawing/2014/main" id="{1B7C7821-6C34-45EF-BB3B-A47AA33674E4}"/>
              </a:ext>
            </a:extLst>
          </p:cNvPr>
          <p:cNvSpPr txBox="1"/>
          <p:nvPr/>
        </p:nvSpPr>
        <p:spPr>
          <a:xfrm>
            <a:off x="7478402" y="5589584"/>
            <a:ext cx="50800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114</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76" name="TextBox 75">
            <a:extLst>
              <a:ext uri="{FF2B5EF4-FFF2-40B4-BE49-F238E27FC236}">
                <a16:creationId xmlns="" xmlns:a16="http://schemas.microsoft.com/office/drawing/2014/main" id="{B2155759-59A9-4E9E-BAEA-319F1527190A}"/>
              </a:ext>
            </a:extLst>
          </p:cNvPr>
          <p:cNvSpPr txBox="1"/>
          <p:nvPr/>
        </p:nvSpPr>
        <p:spPr>
          <a:xfrm>
            <a:off x="7986405" y="5589584"/>
            <a:ext cx="60947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229</a:t>
            </a:r>
          </a:p>
        </p:txBody>
      </p:sp>
      <p:sp>
        <p:nvSpPr>
          <p:cNvPr id="77" name="TextBox 76">
            <a:extLst>
              <a:ext uri="{FF2B5EF4-FFF2-40B4-BE49-F238E27FC236}">
                <a16:creationId xmlns="" xmlns:a16="http://schemas.microsoft.com/office/drawing/2014/main" id="{B2CB9CD3-84DF-4C9E-B78B-E87134E29615}"/>
              </a:ext>
            </a:extLst>
          </p:cNvPr>
          <p:cNvSpPr txBox="1"/>
          <p:nvPr/>
        </p:nvSpPr>
        <p:spPr>
          <a:xfrm>
            <a:off x="9987614" y="5589584"/>
            <a:ext cx="508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64</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78" name="TextBox 77">
            <a:extLst>
              <a:ext uri="{FF2B5EF4-FFF2-40B4-BE49-F238E27FC236}">
                <a16:creationId xmlns="" xmlns:a16="http://schemas.microsoft.com/office/drawing/2014/main" id="{86E3AEF4-4D9D-4FDC-ACAA-5223B43FB21E}"/>
              </a:ext>
            </a:extLst>
          </p:cNvPr>
          <p:cNvSpPr txBox="1"/>
          <p:nvPr/>
        </p:nvSpPr>
        <p:spPr>
          <a:xfrm>
            <a:off x="10495617" y="5589584"/>
            <a:ext cx="6886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128</a:t>
            </a:r>
            <a:endParaRPr kumimoji="0" lang="en-US" sz="16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2" name="TextBox 1">
            <a:extLst>
              <a:ext uri="{FF2B5EF4-FFF2-40B4-BE49-F238E27FC236}">
                <a16:creationId xmlns="" xmlns:a16="http://schemas.microsoft.com/office/drawing/2014/main" id="{3142AB5F-BC54-3448-4993-4336063A8171}"/>
              </a:ext>
            </a:extLst>
          </p:cNvPr>
          <p:cNvSpPr txBox="1"/>
          <p:nvPr/>
        </p:nvSpPr>
        <p:spPr>
          <a:xfrm>
            <a:off x="458724" y="6104128"/>
            <a:ext cx="9244239" cy="543727"/>
          </a:xfrm>
          <a:prstGeom prst="rect">
            <a:avLst/>
          </a:prstGeom>
          <a:noFill/>
        </p:spPr>
        <p:txBody>
          <a:bodyPr wrap="square" lIns="0" tIns="0" rIns="0" bIns="0" rtlCol="0" anchor="b">
            <a:noAutofit/>
          </a:bodyPr>
          <a:lstStyle/>
          <a:p>
            <a:r>
              <a:rPr lang="en-US" sz="900" baseline="30000" dirty="0" err="1">
                <a:solidFill>
                  <a:srgbClr val="000000"/>
                </a:solidFill>
              </a:rPr>
              <a:t>a</a:t>
            </a:r>
            <a:r>
              <a:rPr lang="en-US" sz="900" dirty="0" err="1">
                <a:solidFill>
                  <a:srgbClr val="000000"/>
                </a:solidFill>
              </a:rPr>
              <a:t>Geboes</a:t>
            </a:r>
            <a:r>
              <a:rPr lang="en-US" sz="900" dirty="0">
                <a:solidFill>
                  <a:srgbClr val="000000"/>
                </a:solidFill>
              </a:rPr>
              <a:t> </a:t>
            </a:r>
            <a:r>
              <a:rPr lang="en-US" sz="900" dirty="0" err="1">
                <a:solidFill>
                  <a:srgbClr val="000000"/>
                </a:solidFill>
              </a:rPr>
              <a:t>subscores</a:t>
            </a:r>
            <a:r>
              <a:rPr lang="en-US" sz="900" dirty="0">
                <a:solidFill>
                  <a:srgbClr val="000000"/>
                </a:solidFill>
              </a:rPr>
              <a:t> of 0 for grades: 2b (lamina propria neutrophils); 3 (neutrophils in epithelium); 4 (crypt destruction); 5 (erosion or ulceration). </a:t>
            </a:r>
            <a:r>
              <a:rPr lang="en-US" sz="900" baseline="30000" dirty="0" err="1"/>
              <a:t>b</a:t>
            </a:r>
            <a:r>
              <a:rPr lang="en-US" sz="900" dirty="0" err="1">
                <a:solidFill>
                  <a:srgbClr val="000000"/>
                </a:solidFill>
              </a:rPr>
              <a:t>Including</a:t>
            </a:r>
            <a:r>
              <a:rPr lang="en-US" sz="900" dirty="0">
                <a:solidFill>
                  <a:srgbClr val="000000"/>
                </a:solidFill>
              </a:rPr>
              <a:t> tofacitinib-failed patients. There are also a small group of patients exposed, by not failed to biologics or tofacitinib. Note: p-values versus PBO are shown. ES=Endoscopic </a:t>
            </a:r>
            <a:r>
              <a:rPr lang="en-US" sz="900" dirty="0" err="1">
                <a:solidFill>
                  <a:srgbClr val="000000"/>
                </a:solidFill>
              </a:rPr>
              <a:t>Subscore</a:t>
            </a:r>
            <a:r>
              <a:rPr lang="en-US" sz="900" dirty="0">
                <a:solidFill>
                  <a:srgbClr val="000000"/>
                </a:solidFill>
              </a:rPr>
              <a:t>. Note: Subgroup analyses by biologic-failed status in the right panel were not multiplicity controlled. </a:t>
            </a:r>
            <a:r>
              <a:rPr lang="en-US" sz="900" dirty="0"/>
              <a:t>Data on File, Eli Lilly and Company.</a:t>
            </a:r>
            <a:r>
              <a:rPr lang="en-GB" sz="900" dirty="0"/>
              <a:t> </a:t>
            </a:r>
            <a:endParaRPr lang="en-US" sz="900" dirty="0"/>
          </a:p>
        </p:txBody>
      </p:sp>
      <p:graphicFrame>
        <p:nvGraphicFramePr>
          <p:cNvPr id="67" name="Content Placeholder 6">
            <a:extLst>
              <a:ext uri="{FF2B5EF4-FFF2-40B4-BE49-F238E27FC236}">
                <a16:creationId xmlns="" xmlns:a16="http://schemas.microsoft.com/office/drawing/2014/main" id="{4341EB5A-FCA8-47EA-895D-8D22B0509618}"/>
              </a:ext>
            </a:extLst>
          </p:cNvPr>
          <p:cNvGraphicFramePr>
            <a:graphicFrameLocks/>
          </p:cNvGraphicFramePr>
          <p:nvPr>
            <p:extLst>
              <p:ext uri="{D42A27DB-BD31-4B8C-83A1-F6EECF244321}">
                <p14:modId xmlns:p14="http://schemas.microsoft.com/office/powerpoint/2010/main" val="4014244744"/>
              </p:ext>
            </p:extLst>
          </p:nvPr>
        </p:nvGraphicFramePr>
        <p:xfrm>
          <a:off x="5961484" y="1859513"/>
          <a:ext cx="5742728" cy="3674877"/>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a:extLst>
              <a:ext uri="{FF2B5EF4-FFF2-40B4-BE49-F238E27FC236}">
                <a16:creationId xmlns="" xmlns:a16="http://schemas.microsoft.com/office/drawing/2014/main" id="{AC48ECDA-9155-44A5-BFB3-656A8E186151}"/>
              </a:ext>
            </a:extLst>
          </p:cNvPr>
          <p:cNvCxnSpPr>
            <a:cxnSpLocks/>
          </p:cNvCxnSpPr>
          <p:nvPr/>
        </p:nvCxnSpPr>
        <p:spPr>
          <a:xfrm>
            <a:off x="705619" y="5595434"/>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 xmlns:a16="http://schemas.microsoft.com/office/drawing/2014/main" id="{65A7CBBE-6CAC-4A97-B7DE-BF7C558BA568}"/>
              </a:ext>
            </a:extLst>
          </p:cNvPr>
          <p:cNvCxnSpPr>
            <a:cxnSpLocks/>
          </p:cNvCxnSpPr>
          <p:nvPr/>
        </p:nvCxnSpPr>
        <p:spPr>
          <a:xfrm>
            <a:off x="705619" y="5928138"/>
            <a:ext cx="10980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75" name="Content Placeholder 6">
            <a:extLst>
              <a:ext uri="{FF2B5EF4-FFF2-40B4-BE49-F238E27FC236}">
                <a16:creationId xmlns="" xmlns:a16="http://schemas.microsoft.com/office/drawing/2014/main" id="{EB67B94D-3F65-4BC0-8044-F2C1914CA9C0}"/>
              </a:ext>
            </a:extLst>
          </p:cNvPr>
          <p:cNvGraphicFramePr>
            <a:graphicFrameLocks/>
          </p:cNvGraphicFramePr>
          <p:nvPr>
            <p:extLst>
              <p:ext uri="{D42A27DB-BD31-4B8C-83A1-F6EECF244321}">
                <p14:modId xmlns:p14="http://schemas.microsoft.com/office/powerpoint/2010/main" val="3717715152"/>
              </p:ext>
            </p:extLst>
          </p:nvPr>
        </p:nvGraphicFramePr>
        <p:xfrm>
          <a:off x="487242" y="1859513"/>
          <a:ext cx="5742728" cy="3649915"/>
        </p:xfrm>
        <a:graphic>
          <a:graphicData uri="http://schemas.openxmlformats.org/drawingml/2006/chart">
            <c:chart xmlns:c="http://schemas.openxmlformats.org/drawingml/2006/chart" xmlns:r="http://schemas.openxmlformats.org/officeDocument/2006/relationships" r:id="rId4"/>
          </a:graphicData>
        </a:graphic>
      </p:graphicFrame>
      <p:cxnSp>
        <p:nvCxnSpPr>
          <p:cNvPr id="86" name="Straight Connector 85">
            <a:extLst>
              <a:ext uri="{FF2B5EF4-FFF2-40B4-BE49-F238E27FC236}">
                <a16:creationId xmlns="" xmlns:a16="http://schemas.microsoft.com/office/drawing/2014/main" id="{49B1541D-45F7-4050-AF66-354F3C788C59}"/>
              </a:ext>
            </a:extLst>
          </p:cNvPr>
          <p:cNvCxnSpPr>
            <a:cxnSpLocks/>
          </p:cNvCxnSpPr>
          <p:nvPr/>
        </p:nvCxnSpPr>
        <p:spPr>
          <a:xfrm>
            <a:off x="10154236" y="2223077"/>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 xmlns:a16="http://schemas.microsoft.com/office/drawing/2014/main" id="{273F8DFC-69E1-4C74-A379-B3DE2EC88515}"/>
              </a:ext>
            </a:extLst>
          </p:cNvPr>
          <p:cNvCxnSpPr>
            <a:cxnSpLocks/>
          </p:cNvCxnSpPr>
          <p:nvPr/>
        </p:nvCxnSpPr>
        <p:spPr>
          <a:xfrm flipV="1">
            <a:off x="10154236"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 xmlns:a16="http://schemas.microsoft.com/office/drawing/2014/main" id="{AA2EA528-652A-40B9-ABC9-49BC003BE5FD}"/>
              </a:ext>
            </a:extLst>
          </p:cNvPr>
          <p:cNvCxnSpPr>
            <a:cxnSpLocks/>
          </p:cNvCxnSpPr>
          <p:nvPr/>
        </p:nvCxnSpPr>
        <p:spPr>
          <a:xfrm flipV="1">
            <a:off x="10670790"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 xmlns:a16="http://schemas.microsoft.com/office/drawing/2014/main" id="{A947EAAD-BD95-42F4-9D32-4CA2057BE7A6}"/>
              </a:ext>
            </a:extLst>
          </p:cNvPr>
          <p:cNvCxnSpPr>
            <a:cxnSpLocks/>
          </p:cNvCxnSpPr>
          <p:nvPr/>
        </p:nvCxnSpPr>
        <p:spPr>
          <a:xfrm>
            <a:off x="7666100" y="2223077"/>
            <a:ext cx="5165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 xmlns:a16="http://schemas.microsoft.com/office/drawing/2014/main" id="{6F9D0BFE-FB22-4FF5-9610-34E1FAB13CCD}"/>
              </a:ext>
            </a:extLst>
          </p:cNvPr>
          <p:cNvCxnSpPr>
            <a:cxnSpLocks/>
          </p:cNvCxnSpPr>
          <p:nvPr/>
        </p:nvCxnSpPr>
        <p:spPr>
          <a:xfrm flipV="1">
            <a:off x="7666100"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 xmlns:a16="http://schemas.microsoft.com/office/drawing/2014/main" id="{BC715050-CED8-4236-BB36-B962CF7447A9}"/>
              </a:ext>
            </a:extLst>
          </p:cNvPr>
          <p:cNvCxnSpPr>
            <a:cxnSpLocks/>
          </p:cNvCxnSpPr>
          <p:nvPr/>
        </p:nvCxnSpPr>
        <p:spPr>
          <a:xfrm flipV="1">
            <a:off x="8182654"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 xmlns:a16="http://schemas.microsoft.com/office/drawing/2014/main" id="{A630D9B6-9461-4948-9821-E1F6E3AAAA4D}"/>
              </a:ext>
            </a:extLst>
          </p:cNvPr>
          <p:cNvCxnSpPr>
            <a:cxnSpLocks/>
          </p:cNvCxnSpPr>
          <p:nvPr/>
        </p:nvCxnSpPr>
        <p:spPr>
          <a:xfrm>
            <a:off x="3270845" y="2223077"/>
            <a:ext cx="96105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 xmlns:a16="http://schemas.microsoft.com/office/drawing/2014/main" id="{746A094A-E1AD-4009-91CE-EDC4ABE0368A}"/>
              </a:ext>
            </a:extLst>
          </p:cNvPr>
          <p:cNvCxnSpPr>
            <a:cxnSpLocks/>
          </p:cNvCxnSpPr>
          <p:nvPr/>
        </p:nvCxnSpPr>
        <p:spPr>
          <a:xfrm flipV="1">
            <a:off x="3270845"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 xmlns:a16="http://schemas.microsoft.com/office/drawing/2014/main" id="{51B923F0-2F81-4F31-B77A-C3D298F030F8}"/>
              </a:ext>
            </a:extLst>
          </p:cNvPr>
          <p:cNvCxnSpPr>
            <a:cxnSpLocks/>
          </p:cNvCxnSpPr>
          <p:nvPr/>
        </p:nvCxnSpPr>
        <p:spPr>
          <a:xfrm flipV="1">
            <a:off x="4231899" y="2223077"/>
            <a:ext cx="0" cy="8120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1430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E72DC1-0F93-4D2C-BE5B-D0EAECEE89A9}"/>
              </a:ext>
            </a:extLst>
          </p:cNvPr>
          <p:cNvSpPr>
            <a:spLocks noGrp="1"/>
          </p:cNvSpPr>
          <p:nvPr>
            <p:ph type="title"/>
          </p:nvPr>
        </p:nvSpPr>
        <p:spPr/>
        <p:txBody>
          <a:bodyPr wrap="square" anchor="ctr">
            <a:noAutofit/>
          </a:bodyPr>
          <a:lstStyle/>
          <a:p>
            <a:r>
              <a:rPr lang="en-GB" dirty="0"/>
              <a:t>Conversation-Gap</a:t>
            </a:r>
            <a:br>
              <a:rPr lang="en-GB" dirty="0"/>
            </a:br>
            <a:r>
              <a:rPr lang="en-GB" dirty="0"/>
              <a:t>Bowel Urgency (Confide-Study)</a:t>
            </a:r>
          </a:p>
        </p:txBody>
      </p:sp>
      <p:pic>
        <p:nvPicPr>
          <p:cNvPr id="92" name="Picture 91">
            <a:extLst>
              <a:ext uri="{FF2B5EF4-FFF2-40B4-BE49-F238E27FC236}">
                <a16:creationId xmlns="" xmlns:a16="http://schemas.microsoft.com/office/drawing/2014/main" id="{E0CEE8B2-6EA0-137D-92F5-0E41CA5BCA32}"/>
              </a:ext>
            </a:extLst>
          </p:cNvPr>
          <p:cNvPicPr>
            <a:picLocks noChangeAspect="1"/>
          </p:cNvPicPr>
          <p:nvPr/>
        </p:nvPicPr>
        <p:blipFill>
          <a:blip r:embed="rId3"/>
          <a:stretch>
            <a:fillRect/>
          </a:stretch>
        </p:blipFill>
        <p:spPr>
          <a:xfrm>
            <a:off x="2155031" y="1429814"/>
            <a:ext cx="7881938" cy="2708275"/>
          </a:xfrm>
          <a:prstGeom prst="rect">
            <a:avLst/>
          </a:prstGeom>
        </p:spPr>
      </p:pic>
      <p:pic>
        <p:nvPicPr>
          <p:cNvPr id="31" name="Picture 30">
            <a:extLst>
              <a:ext uri="{FF2B5EF4-FFF2-40B4-BE49-F238E27FC236}">
                <a16:creationId xmlns="" xmlns:a16="http://schemas.microsoft.com/office/drawing/2014/main" id="{20F46182-C822-3514-6FB0-34C6CA710900}"/>
              </a:ext>
            </a:extLst>
          </p:cNvPr>
          <p:cNvPicPr>
            <a:picLocks noChangeAspect="1"/>
          </p:cNvPicPr>
          <p:nvPr/>
        </p:nvPicPr>
        <p:blipFill>
          <a:blip r:embed="rId4"/>
          <a:stretch>
            <a:fillRect/>
          </a:stretch>
        </p:blipFill>
        <p:spPr>
          <a:xfrm>
            <a:off x="2155825" y="4415630"/>
            <a:ext cx="7881938" cy="2271713"/>
          </a:xfrm>
          <a:prstGeom prst="rect">
            <a:avLst/>
          </a:prstGeom>
        </p:spPr>
      </p:pic>
    </p:spTree>
    <p:extLst>
      <p:ext uri="{BB962C8B-B14F-4D97-AF65-F5344CB8AC3E}">
        <p14:creationId xmlns:p14="http://schemas.microsoft.com/office/powerpoint/2010/main" val="812698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225D5A-BDD7-416F-8868-226FCEFB8E04}"/>
              </a:ext>
            </a:extLst>
          </p:cNvPr>
          <p:cNvSpPr>
            <a:spLocks noGrp="1"/>
          </p:cNvSpPr>
          <p:nvPr>
            <p:ph type="title"/>
          </p:nvPr>
        </p:nvSpPr>
        <p:spPr>
          <a:xfrm>
            <a:off x="458724" y="466004"/>
            <a:ext cx="7543800" cy="988686"/>
          </a:xfrm>
        </p:spPr>
        <p:txBody>
          <a:bodyPr/>
          <a:lstStyle/>
          <a:p>
            <a:r>
              <a:rPr lang="en-US" dirty="0"/>
              <a:t>How did the </a:t>
            </a:r>
            <a:r>
              <a:rPr lang="en-US" dirty="0" err="1"/>
              <a:t>Omvoh</a:t>
            </a:r>
            <a:r>
              <a:rPr lang="en-US" dirty="0"/>
              <a:t> clinical trials measure </a:t>
            </a:r>
            <a:br>
              <a:rPr lang="en-US" dirty="0"/>
            </a:br>
            <a:r>
              <a:rPr lang="en-US" dirty="0"/>
              <a:t>bowel urgency?</a:t>
            </a:r>
            <a:r>
              <a:rPr lang="en-US" baseline="30000" dirty="0"/>
              <a:t>1</a:t>
            </a:r>
          </a:p>
        </p:txBody>
      </p:sp>
      <p:sp>
        <p:nvSpPr>
          <p:cNvPr id="7" name="Text Placeholder 11">
            <a:extLst>
              <a:ext uri="{FF2B5EF4-FFF2-40B4-BE49-F238E27FC236}">
                <a16:creationId xmlns="" xmlns:a16="http://schemas.microsoft.com/office/drawing/2014/main" id="{496D4CF9-9341-1251-4531-FFBA64D1AFCD}"/>
              </a:ext>
            </a:extLst>
          </p:cNvPr>
          <p:cNvSpPr txBox="1">
            <a:spLocks/>
          </p:cNvSpPr>
          <p:nvPr/>
        </p:nvSpPr>
        <p:spPr>
          <a:xfrm>
            <a:off x="458724" y="1779991"/>
            <a:ext cx="5479445" cy="351692"/>
          </a:xfrm>
          <a:prstGeom prst="rect">
            <a:avLst/>
          </a:prstGeom>
        </p:spPr>
        <p:txBody>
          <a:bodyPr vert="horz" lIns="0" tIns="0" rIns="0" bIns="0" rtlCol="0" anchor="ctr">
            <a:noAutofit/>
          </a:bodyPr>
          <a:lstStyle>
            <a:lvl1pPr marL="0" indent="0" algn="l" defTabSz="914400" rtl="0" eaLnBrk="1" fontAlgn="ctr" latinLnBrk="0" hangingPunct="1">
              <a:lnSpc>
                <a:spcPts val="1600"/>
              </a:lnSpc>
              <a:spcBef>
                <a:spcPts val="1000"/>
              </a:spcBef>
              <a:buFont typeface="Arial" panose="020B0604020202020204" pitchFamily="34" charset="0"/>
              <a:buNone/>
              <a:defRPr sz="1600" b="1" i="0" kern="1200" cap="all" baseline="0">
                <a:solidFill>
                  <a:schemeClr val="tx2"/>
                </a:solidFill>
                <a:latin typeface="+mn-lt"/>
                <a:ea typeface="+mn-ea"/>
                <a:cs typeface="+mn-cs"/>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solidFill>
                  <a:schemeClr val="tx1"/>
                </a:solidFill>
              </a:rPr>
              <a:t>The urgency numeric rating SCALE (UNRS)</a:t>
            </a:r>
            <a:r>
              <a:rPr lang="en-US" baseline="30000" dirty="0">
                <a:solidFill>
                  <a:schemeClr val="tx1"/>
                </a:solidFill>
              </a:rPr>
              <a:t>1,2</a:t>
            </a:r>
          </a:p>
        </p:txBody>
      </p:sp>
      <p:sp>
        <p:nvSpPr>
          <p:cNvPr id="6" name="TextBox 5">
            <a:extLst>
              <a:ext uri="{FF2B5EF4-FFF2-40B4-BE49-F238E27FC236}">
                <a16:creationId xmlns="" xmlns:a16="http://schemas.microsoft.com/office/drawing/2014/main" id="{84D6B949-CEAB-A3DC-717F-1A17099FC637}"/>
              </a:ext>
            </a:extLst>
          </p:cNvPr>
          <p:cNvSpPr txBox="1"/>
          <p:nvPr/>
        </p:nvSpPr>
        <p:spPr>
          <a:xfrm>
            <a:off x="6761655" y="2270319"/>
            <a:ext cx="4650305" cy="3247756"/>
          </a:xfrm>
          <a:prstGeom prst="rect">
            <a:avLst/>
          </a:prstGeom>
          <a:noFill/>
        </p:spPr>
        <p:txBody>
          <a:bodyPr wrap="square" lIns="0" tIns="0" rIns="0" bIns="0" rtlCol="0" anchor="ctr">
            <a:noAutofit/>
          </a:bodyPr>
          <a:lstStyle/>
          <a:p>
            <a:pPr marL="171450" indent="-171450">
              <a:spcBef>
                <a:spcPts val="600"/>
              </a:spcBef>
              <a:buClr>
                <a:schemeClr val="accent2"/>
              </a:buClr>
              <a:buSzPct val="150000"/>
              <a:buFont typeface="Arial" panose="020B0604020202020204" pitchFamily="34" charset="0"/>
              <a:buChar char="•"/>
            </a:pPr>
            <a:r>
              <a:rPr lang="en-US" sz="1600" dirty="0">
                <a:effectLst/>
              </a:rPr>
              <a:t>Bowel urgency is defined as the sudden or immediate need to have a bowel movement</a:t>
            </a:r>
            <a:r>
              <a:rPr lang="en-US" sz="1600" baseline="30000" dirty="0">
                <a:effectLst/>
              </a:rPr>
              <a:t>2</a:t>
            </a:r>
            <a:endParaRPr lang="en-US" sz="1600" baseline="30000" dirty="0">
              <a:ea typeface="Calibri" panose="020F0502020204030204" pitchFamily="34" charset="0"/>
              <a:cs typeface="Times New Roman" panose="02020603050405020304" pitchFamily="18" charset="0"/>
            </a:endParaRPr>
          </a:p>
          <a:p>
            <a:pPr marL="171450" indent="-171450">
              <a:spcBef>
                <a:spcPts val="600"/>
              </a:spcBef>
              <a:buClr>
                <a:schemeClr val="accent2"/>
              </a:buClr>
              <a:buSzPct val="15000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Bowel urgency was assessed on the 11-point UNRS in LUCENT-1 and LUCENT-2</a:t>
            </a:r>
            <a:r>
              <a:rPr lang="en-US" sz="1600" baseline="30000" dirty="0">
                <a:effectLst/>
                <a:ea typeface="Calibri" panose="020F0502020204030204" pitchFamily="34" charset="0"/>
                <a:cs typeface="Times New Roman" panose="02020603050405020304" pitchFamily="18" charset="0"/>
              </a:rPr>
              <a:t>1</a:t>
            </a:r>
          </a:p>
          <a:p>
            <a:pPr marL="171450" indent="-171450">
              <a:spcBef>
                <a:spcPts val="600"/>
              </a:spcBef>
              <a:buClr>
                <a:schemeClr val="accent2"/>
              </a:buClr>
              <a:buSzPct val="15000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Patients reported the severity of urgency to have a bowel movement ranging from 0 (no urgency) </a:t>
            </a:r>
            <a:br>
              <a:rPr lang="en-US" sz="1600" dirty="0">
                <a:effectLst/>
                <a:ea typeface="Calibri" panose="020F0502020204030204" pitchFamily="34" charset="0"/>
                <a:cs typeface="Times New Roman" panose="02020603050405020304" pitchFamily="18" charset="0"/>
              </a:rPr>
            </a:br>
            <a:r>
              <a:rPr lang="en-US" sz="1600" dirty="0">
                <a:effectLst/>
                <a:ea typeface="Calibri" panose="020F0502020204030204" pitchFamily="34" charset="0"/>
                <a:cs typeface="Times New Roman" panose="02020603050405020304" pitchFamily="18" charset="0"/>
              </a:rPr>
              <a:t>to 10 (worst possible urgency) over the past 24 hours</a:t>
            </a:r>
            <a:r>
              <a:rPr lang="en-US" sz="1600" baseline="30000" dirty="0">
                <a:effectLst/>
                <a:ea typeface="Calibri" panose="020F0502020204030204" pitchFamily="34" charset="0"/>
                <a:cs typeface="Times New Roman" panose="02020603050405020304" pitchFamily="18" charset="0"/>
              </a:rPr>
              <a:t>2</a:t>
            </a:r>
          </a:p>
          <a:p>
            <a:pPr marL="171450" indent="-171450">
              <a:spcBef>
                <a:spcPts val="600"/>
              </a:spcBef>
              <a:buClr>
                <a:schemeClr val="accent2"/>
              </a:buClr>
              <a:buSzPct val="15000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Reported scores are the average of patients’ scores over a week</a:t>
            </a:r>
            <a:r>
              <a:rPr lang="en-US" sz="1600" baseline="30000" dirty="0">
                <a:ea typeface="Calibri" panose="020F0502020204030204" pitchFamily="34" charset="0"/>
                <a:cs typeface="Times New Roman" panose="02020603050405020304" pitchFamily="18" charset="0"/>
              </a:rPr>
              <a:t>2</a:t>
            </a:r>
            <a:endParaRPr lang="en-US" sz="1600" dirty="0">
              <a:ea typeface="Calibri" panose="020F0502020204030204" pitchFamily="34" charset="0"/>
              <a:cs typeface="Times New Roman" panose="02020603050405020304" pitchFamily="18" charset="0"/>
            </a:endParaRPr>
          </a:p>
          <a:p>
            <a:pPr marL="171450" indent="-171450">
              <a:spcBef>
                <a:spcPts val="600"/>
              </a:spcBef>
              <a:buClr>
                <a:schemeClr val="accent2"/>
              </a:buClr>
              <a:buSzPct val="150000"/>
              <a:buFont typeface="Arial" panose="020B0604020202020204" pitchFamily="34" charset="0"/>
              <a:buChar char="•"/>
            </a:pPr>
            <a:r>
              <a:rPr lang="en-US" sz="1600" dirty="0"/>
              <a:t>The UNRS is a reliable and valid measure in adult patients with UC</a:t>
            </a:r>
            <a:r>
              <a:rPr lang="en-US" sz="1600" baseline="30000" dirty="0"/>
              <a:t>2</a:t>
            </a:r>
          </a:p>
        </p:txBody>
      </p:sp>
      <p:graphicFrame>
        <p:nvGraphicFramePr>
          <p:cNvPr id="14" name="Table 22">
            <a:extLst>
              <a:ext uri="{FF2B5EF4-FFF2-40B4-BE49-F238E27FC236}">
                <a16:creationId xmlns="" xmlns:a16="http://schemas.microsoft.com/office/drawing/2014/main" id="{FB9A2C0E-FACD-7EF4-C817-0834E4B3EF3F}"/>
              </a:ext>
            </a:extLst>
          </p:cNvPr>
          <p:cNvGraphicFramePr>
            <a:graphicFrameLocks noGrp="1"/>
          </p:cNvGraphicFramePr>
          <p:nvPr>
            <p:extLst>
              <p:ext uri="{D42A27DB-BD31-4B8C-83A1-F6EECF244321}">
                <p14:modId xmlns:p14="http://schemas.microsoft.com/office/powerpoint/2010/main" val="2289436730"/>
              </p:ext>
            </p:extLst>
          </p:nvPr>
        </p:nvGraphicFramePr>
        <p:xfrm>
          <a:off x="458724" y="2297350"/>
          <a:ext cx="5376019" cy="414176"/>
        </p:xfrm>
        <a:graphic>
          <a:graphicData uri="http://schemas.openxmlformats.org/drawingml/2006/table">
            <a:tbl>
              <a:tblPr firstRow="1" bandRow="1">
                <a:tableStyleId>{5C22544A-7EE6-4342-B048-85BDC9FD1C3A}</a:tableStyleId>
              </a:tblPr>
              <a:tblGrid>
                <a:gridCol w="488729">
                  <a:extLst>
                    <a:ext uri="{9D8B030D-6E8A-4147-A177-3AD203B41FA5}">
                      <a16:colId xmlns="" xmlns:a16="http://schemas.microsoft.com/office/drawing/2014/main" val="3518150791"/>
                    </a:ext>
                  </a:extLst>
                </a:gridCol>
                <a:gridCol w="488729">
                  <a:extLst>
                    <a:ext uri="{9D8B030D-6E8A-4147-A177-3AD203B41FA5}">
                      <a16:colId xmlns="" xmlns:a16="http://schemas.microsoft.com/office/drawing/2014/main" val="3439980185"/>
                    </a:ext>
                  </a:extLst>
                </a:gridCol>
                <a:gridCol w="488729">
                  <a:extLst>
                    <a:ext uri="{9D8B030D-6E8A-4147-A177-3AD203B41FA5}">
                      <a16:colId xmlns="" xmlns:a16="http://schemas.microsoft.com/office/drawing/2014/main" val="2314600612"/>
                    </a:ext>
                  </a:extLst>
                </a:gridCol>
                <a:gridCol w="488729">
                  <a:extLst>
                    <a:ext uri="{9D8B030D-6E8A-4147-A177-3AD203B41FA5}">
                      <a16:colId xmlns="" xmlns:a16="http://schemas.microsoft.com/office/drawing/2014/main" val="2970661136"/>
                    </a:ext>
                  </a:extLst>
                </a:gridCol>
                <a:gridCol w="488729">
                  <a:extLst>
                    <a:ext uri="{9D8B030D-6E8A-4147-A177-3AD203B41FA5}">
                      <a16:colId xmlns="" xmlns:a16="http://schemas.microsoft.com/office/drawing/2014/main" val="3432223682"/>
                    </a:ext>
                  </a:extLst>
                </a:gridCol>
                <a:gridCol w="488729">
                  <a:extLst>
                    <a:ext uri="{9D8B030D-6E8A-4147-A177-3AD203B41FA5}">
                      <a16:colId xmlns="" xmlns:a16="http://schemas.microsoft.com/office/drawing/2014/main" val="3324260532"/>
                    </a:ext>
                  </a:extLst>
                </a:gridCol>
                <a:gridCol w="488729">
                  <a:extLst>
                    <a:ext uri="{9D8B030D-6E8A-4147-A177-3AD203B41FA5}">
                      <a16:colId xmlns="" xmlns:a16="http://schemas.microsoft.com/office/drawing/2014/main" val="1398674370"/>
                    </a:ext>
                  </a:extLst>
                </a:gridCol>
                <a:gridCol w="488729">
                  <a:extLst>
                    <a:ext uri="{9D8B030D-6E8A-4147-A177-3AD203B41FA5}">
                      <a16:colId xmlns="" xmlns:a16="http://schemas.microsoft.com/office/drawing/2014/main" val="4201730365"/>
                    </a:ext>
                  </a:extLst>
                </a:gridCol>
                <a:gridCol w="488729">
                  <a:extLst>
                    <a:ext uri="{9D8B030D-6E8A-4147-A177-3AD203B41FA5}">
                      <a16:colId xmlns="" xmlns:a16="http://schemas.microsoft.com/office/drawing/2014/main" val="1863117483"/>
                    </a:ext>
                  </a:extLst>
                </a:gridCol>
                <a:gridCol w="488729">
                  <a:extLst>
                    <a:ext uri="{9D8B030D-6E8A-4147-A177-3AD203B41FA5}">
                      <a16:colId xmlns="" xmlns:a16="http://schemas.microsoft.com/office/drawing/2014/main" val="1690566934"/>
                    </a:ext>
                  </a:extLst>
                </a:gridCol>
                <a:gridCol w="488729">
                  <a:extLst>
                    <a:ext uri="{9D8B030D-6E8A-4147-A177-3AD203B41FA5}">
                      <a16:colId xmlns="" xmlns:a16="http://schemas.microsoft.com/office/drawing/2014/main" val="3658740399"/>
                    </a:ext>
                  </a:extLst>
                </a:gridCol>
              </a:tblGrid>
              <a:tr h="414176">
                <a:tc>
                  <a:txBody>
                    <a:bodyPr/>
                    <a:lstStyle/>
                    <a:p>
                      <a:pPr algn="ctr"/>
                      <a:r>
                        <a:rPr lang="en-US" sz="1400" b="0">
                          <a:solidFill>
                            <a:schemeClr val="tx1"/>
                          </a:solidFill>
                        </a:rPr>
                        <a:t>0</a:t>
                      </a:r>
                    </a:p>
                  </a:txBody>
                  <a:tcPr anchor="ctr">
                    <a:lnL w="12700" cap="flat" cmpd="sng" algn="ctr">
                      <a:solidFill>
                        <a:srgbClr val="F1F1F2"/>
                      </a:solidFill>
                      <a:prstDash val="solid"/>
                      <a:round/>
                      <a:headEnd type="none" w="med" len="med"/>
                      <a:tailEnd type="none" w="med" len="med"/>
                    </a:lnL>
                    <a:lnT w="12700" cap="flat" cmpd="sng" algn="ctr">
                      <a:solidFill>
                        <a:srgbClr val="F1F1F2"/>
                      </a:solidFill>
                      <a:prstDash val="solid"/>
                      <a:round/>
                      <a:headEnd type="none" w="med" len="med"/>
                      <a:tailEnd type="none" w="med" len="med"/>
                    </a:lnT>
                    <a:lnB w="12700" cap="flat" cmpd="sng" algn="ctr">
                      <a:solidFill>
                        <a:srgbClr val="F1F1F2"/>
                      </a:solidFill>
                      <a:prstDash val="solid"/>
                      <a:round/>
                      <a:headEnd type="none" w="med" len="med"/>
                      <a:tailEnd type="none" w="med" len="med"/>
                    </a:lnB>
                    <a:solidFill>
                      <a:srgbClr val="FDF8F9"/>
                    </a:solidFill>
                  </a:tcPr>
                </a:tc>
                <a:tc>
                  <a:txBody>
                    <a:bodyPr/>
                    <a:lstStyle/>
                    <a:p>
                      <a:pPr algn="ctr"/>
                      <a:r>
                        <a:rPr lang="en-US" sz="1400" b="0">
                          <a:solidFill>
                            <a:schemeClr val="tx1"/>
                          </a:solidFill>
                        </a:rPr>
                        <a:t>1</a:t>
                      </a:r>
                    </a:p>
                  </a:txBody>
                  <a:tcPr anchor="ctr">
                    <a:lnT w="12700" cap="flat" cmpd="sng" algn="ctr">
                      <a:solidFill>
                        <a:srgbClr val="F1F1F2"/>
                      </a:solidFill>
                      <a:prstDash val="solid"/>
                      <a:round/>
                      <a:headEnd type="none" w="med" len="med"/>
                      <a:tailEnd type="none" w="med" len="med"/>
                    </a:lnT>
                    <a:lnB w="12700" cap="flat" cmpd="sng" algn="ctr">
                      <a:solidFill>
                        <a:srgbClr val="F1F1F2"/>
                      </a:solidFill>
                      <a:prstDash val="solid"/>
                      <a:round/>
                      <a:headEnd type="none" w="med" len="med"/>
                      <a:tailEnd type="none" w="med" len="med"/>
                    </a:lnB>
                    <a:solidFill>
                      <a:srgbClr val="FBEBF4"/>
                    </a:solidFill>
                  </a:tcPr>
                </a:tc>
                <a:tc>
                  <a:txBody>
                    <a:bodyPr/>
                    <a:lstStyle/>
                    <a:p>
                      <a:pPr algn="ctr"/>
                      <a:r>
                        <a:rPr lang="en-US" sz="1400" b="0">
                          <a:solidFill>
                            <a:schemeClr val="tx1"/>
                          </a:solidFill>
                        </a:rPr>
                        <a:t>2</a:t>
                      </a:r>
                    </a:p>
                  </a:txBody>
                  <a:tcPr anchor="ctr">
                    <a:lnT w="12700" cap="flat" cmpd="sng" algn="ctr">
                      <a:solidFill>
                        <a:srgbClr val="F1F1F2"/>
                      </a:solidFill>
                      <a:prstDash val="solid"/>
                      <a:round/>
                      <a:headEnd type="none" w="med" len="med"/>
                      <a:tailEnd type="none" w="med" len="med"/>
                    </a:lnT>
                    <a:lnB w="12700" cap="flat" cmpd="sng" algn="ctr">
                      <a:solidFill>
                        <a:srgbClr val="F1F1F2"/>
                      </a:solidFill>
                      <a:prstDash val="solid"/>
                      <a:round/>
                      <a:headEnd type="none" w="med" len="med"/>
                      <a:tailEnd type="none" w="med" len="med"/>
                    </a:lnB>
                    <a:solidFill>
                      <a:srgbClr val="F3D1D6"/>
                    </a:solidFill>
                  </a:tcPr>
                </a:tc>
                <a:tc>
                  <a:txBody>
                    <a:bodyPr/>
                    <a:lstStyle/>
                    <a:p>
                      <a:pPr algn="ctr"/>
                      <a:r>
                        <a:rPr lang="en-US" sz="1400" b="0">
                          <a:solidFill>
                            <a:schemeClr val="tx1"/>
                          </a:solidFill>
                        </a:rPr>
                        <a:t>3</a:t>
                      </a:r>
                    </a:p>
                  </a:txBody>
                  <a:tcPr anchor="ctr">
                    <a:lnT w="12700" cap="flat" cmpd="sng" algn="ctr">
                      <a:solidFill>
                        <a:srgbClr val="F1F1F2"/>
                      </a:solidFill>
                      <a:prstDash val="solid"/>
                      <a:round/>
                      <a:headEnd type="none" w="med" len="med"/>
                      <a:tailEnd type="none" w="med" len="med"/>
                    </a:lnT>
                    <a:lnB w="12700" cap="flat" cmpd="sng" algn="ctr">
                      <a:solidFill>
                        <a:srgbClr val="F1F1F2"/>
                      </a:solidFill>
                      <a:prstDash val="solid"/>
                      <a:round/>
                      <a:headEnd type="none" w="med" len="med"/>
                      <a:tailEnd type="none" w="med" len="med"/>
                    </a:lnB>
                    <a:solidFill>
                      <a:srgbClr val="F0BAC2"/>
                    </a:solidFill>
                  </a:tcPr>
                </a:tc>
                <a:tc>
                  <a:txBody>
                    <a:bodyPr/>
                    <a:lstStyle/>
                    <a:p>
                      <a:pPr algn="ctr"/>
                      <a:r>
                        <a:rPr lang="en-US" sz="1400" b="0">
                          <a:solidFill>
                            <a:schemeClr val="tx1"/>
                          </a:solidFill>
                        </a:rPr>
                        <a:t>4</a:t>
                      </a:r>
                    </a:p>
                  </a:txBody>
                  <a:tcPr anchor="ctr">
                    <a:lnT w="12700" cap="flat" cmpd="sng" algn="ctr">
                      <a:solidFill>
                        <a:srgbClr val="F1F1F2"/>
                      </a:solidFill>
                      <a:prstDash val="solid"/>
                      <a:round/>
                      <a:headEnd type="none" w="med" len="med"/>
                      <a:tailEnd type="none" w="med" len="med"/>
                    </a:lnT>
                    <a:lnB w="12700" cap="flat" cmpd="sng" algn="ctr">
                      <a:solidFill>
                        <a:srgbClr val="F1F1F2"/>
                      </a:solidFill>
                      <a:prstDash val="solid"/>
                      <a:round/>
                      <a:headEnd type="none" w="med" len="med"/>
                      <a:tailEnd type="none" w="med" len="med"/>
                    </a:lnB>
                    <a:solidFill>
                      <a:srgbClr val="F1A9B1"/>
                    </a:solidFill>
                  </a:tcPr>
                </a:tc>
                <a:tc>
                  <a:txBody>
                    <a:bodyPr/>
                    <a:lstStyle/>
                    <a:p>
                      <a:pPr algn="ctr"/>
                      <a:r>
                        <a:rPr lang="en-US" sz="1400" b="0">
                          <a:solidFill>
                            <a:schemeClr val="tx1"/>
                          </a:solidFill>
                        </a:rPr>
                        <a:t>5</a:t>
                      </a:r>
                    </a:p>
                  </a:txBody>
                  <a:tcPr anchor="ctr">
                    <a:lnT w="12700" cap="flat" cmpd="sng" algn="ctr">
                      <a:solidFill>
                        <a:srgbClr val="F1F1F2"/>
                      </a:solidFill>
                      <a:prstDash val="solid"/>
                      <a:round/>
                      <a:headEnd type="none" w="med" len="med"/>
                      <a:tailEnd type="none" w="med" len="med"/>
                    </a:lnT>
                    <a:lnB w="12700" cap="flat" cmpd="sng" algn="ctr">
                      <a:solidFill>
                        <a:srgbClr val="F1F1F2"/>
                      </a:solidFill>
                      <a:prstDash val="solid"/>
                      <a:round/>
                      <a:headEnd type="none" w="med" len="med"/>
                      <a:tailEnd type="none" w="med" len="med"/>
                    </a:lnB>
                    <a:solidFill>
                      <a:srgbClr val="F49499"/>
                    </a:solidFill>
                  </a:tcPr>
                </a:tc>
                <a:tc>
                  <a:txBody>
                    <a:bodyPr/>
                    <a:lstStyle/>
                    <a:p>
                      <a:pPr algn="ctr"/>
                      <a:r>
                        <a:rPr lang="en-US" sz="1400" b="0">
                          <a:solidFill>
                            <a:schemeClr val="tx1"/>
                          </a:solidFill>
                        </a:rPr>
                        <a:t>6</a:t>
                      </a:r>
                    </a:p>
                  </a:txBody>
                  <a:tcPr anchor="ctr">
                    <a:lnT w="12700" cap="flat" cmpd="sng" algn="ctr">
                      <a:solidFill>
                        <a:srgbClr val="F1F1F2"/>
                      </a:solidFill>
                      <a:prstDash val="solid"/>
                      <a:round/>
                      <a:headEnd type="none" w="med" len="med"/>
                      <a:tailEnd type="none" w="med" len="med"/>
                    </a:lnT>
                    <a:lnB w="12700" cap="flat" cmpd="sng" algn="ctr">
                      <a:solidFill>
                        <a:srgbClr val="F1F1F2"/>
                      </a:solidFill>
                      <a:prstDash val="solid"/>
                      <a:round/>
                      <a:headEnd type="none" w="med" len="med"/>
                      <a:tailEnd type="none" w="med" len="med"/>
                    </a:lnB>
                    <a:solidFill>
                      <a:srgbClr val="F27F80"/>
                    </a:solidFill>
                  </a:tcPr>
                </a:tc>
                <a:tc>
                  <a:txBody>
                    <a:bodyPr/>
                    <a:lstStyle/>
                    <a:p>
                      <a:pPr algn="ctr"/>
                      <a:r>
                        <a:rPr lang="en-US" sz="1400" b="0">
                          <a:solidFill>
                            <a:schemeClr val="tx1"/>
                          </a:solidFill>
                        </a:rPr>
                        <a:t>7</a:t>
                      </a:r>
                    </a:p>
                  </a:txBody>
                  <a:tcPr anchor="ctr">
                    <a:lnT w="12700" cap="flat" cmpd="sng" algn="ctr">
                      <a:solidFill>
                        <a:srgbClr val="F1F1F2"/>
                      </a:solidFill>
                      <a:prstDash val="solid"/>
                      <a:round/>
                      <a:headEnd type="none" w="med" len="med"/>
                      <a:tailEnd type="none" w="med" len="med"/>
                    </a:lnT>
                    <a:lnB w="12700" cap="flat" cmpd="sng" algn="ctr">
                      <a:solidFill>
                        <a:srgbClr val="F1F1F2"/>
                      </a:solidFill>
                      <a:prstDash val="solid"/>
                      <a:round/>
                      <a:headEnd type="none" w="med" len="med"/>
                      <a:tailEnd type="none" w="med" len="med"/>
                    </a:lnB>
                    <a:solidFill>
                      <a:srgbClr val="EF5656"/>
                    </a:solidFill>
                  </a:tcPr>
                </a:tc>
                <a:tc>
                  <a:txBody>
                    <a:bodyPr/>
                    <a:lstStyle/>
                    <a:p>
                      <a:pPr algn="ctr"/>
                      <a:r>
                        <a:rPr lang="en-US" sz="1400" b="0" dirty="0">
                          <a:solidFill>
                            <a:schemeClr val="tx1"/>
                          </a:solidFill>
                        </a:rPr>
                        <a:t>8</a:t>
                      </a:r>
                    </a:p>
                  </a:txBody>
                  <a:tcPr anchor="ctr">
                    <a:lnT w="12700" cap="flat" cmpd="sng" algn="ctr">
                      <a:solidFill>
                        <a:srgbClr val="F1F1F2"/>
                      </a:solidFill>
                      <a:prstDash val="solid"/>
                      <a:round/>
                      <a:headEnd type="none" w="med" len="med"/>
                      <a:tailEnd type="none" w="med" len="med"/>
                    </a:lnT>
                    <a:lnB w="12700" cap="flat" cmpd="sng" algn="ctr">
                      <a:solidFill>
                        <a:srgbClr val="F1F1F2"/>
                      </a:solidFill>
                      <a:prstDash val="solid"/>
                      <a:round/>
                      <a:headEnd type="none" w="med" len="med"/>
                      <a:tailEnd type="none" w="med" len="med"/>
                    </a:lnB>
                    <a:solidFill>
                      <a:srgbClr val="EC3432"/>
                    </a:solidFill>
                  </a:tcPr>
                </a:tc>
                <a:tc>
                  <a:txBody>
                    <a:bodyPr/>
                    <a:lstStyle/>
                    <a:p>
                      <a:pPr algn="ctr"/>
                      <a:r>
                        <a:rPr lang="en-US" sz="1400" b="0">
                          <a:solidFill>
                            <a:schemeClr val="tx1"/>
                          </a:solidFill>
                        </a:rPr>
                        <a:t>9</a:t>
                      </a:r>
                    </a:p>
                  </a:txBody>
                  <a:tcPr anchor="ctr">
                    <a:lnT w="12700" cap="flat" cmpd="sng" algn="ctr">
                      <a:solidFill>
                        <a:srgbClr val="F1F1F2"/>
                      </a:solidFill>
                      <a:prstDash val="solid"/>
                      <a:round/>
                      <a:headEnd type="none" w="med" len="med"/>
                      <a:tailEnd type="none" w="med" len="med"/>
                    </a:lnT>
                    <a:lnB w="12700" cap="flat" cmpd="sng" algn="ctr">
                      <a:solidFill>
                        <a:srgbClr val="F1F1F2"/>
                      </a:solidFill>
                      <a:prstDash val="solid"/>
                      <a:round/>
                      <a:headEnd type="none" w="med" len="med"/>
                      <a:tailEnd type="none" w="med" len="med"/>
                    </a:lnB>
                    <a:solidFill>
                      <a:srgbClr val="EC1F23"/>
                    </a:solidFill>
                  </a:tcPr>
                </a:tc>
                <a:tc>
                  <a:txBody>
                    <a:bodyPr/>
                    <a:lstStyle/>
                    <a:p>
                      <a:pPr algn="ctr"/>
                      <a:r>
                        <a:rPr lang="en-US" sz="1400" b="0" dirty="0">
                          <a:solidFill>
                            <a:schemeClr val="tx1"/>
                          </a:solidFill>
                        </a:rPr>
                        <a:t>10</a:t>
                      </a:r>
                    </a:p>
                  </a:txBody>
                  <a:tcPr anchor="ctr">
                    <a:lnT w="12700" cap="flat" cmpd="sng" algn="ctr">
                      <a:solidFill>
                        <a:srgbClr val="F1F1F2"/>
                      </a:solidFill>
                      <a:prstDash val="solid"/>
                      <a:round/>
                      <a:headEnd type="none" w="med" len="med"/>
                      <a:tailEnd type="none" w="med" len="med"/>
                    </a:lnT>
                    <a:lnB w="12700" cap="flat" cmpd="sng" algn="ctr">
                      <a:solidFill>
                        <a:srgbClr val="F1F1F2"/>
                      </a:solidFill>
                      <a:prstDash val="solid"/>
                      <a:round/>
                      <a:headEnd type="none" w="med" len="med"/>
                      <a:tailEnd type="none" w="med" len="med"/>
                    </a:lnB>
                    <a:solidFill>
                      <a:srgbClr val="EC1F23"/>
                    </a:solidFill>
                  </a:tcPr>
                </a:tc>
                <a:extLst>
                  <a:ext uri="{0D108BD9-81ED-4DB2-BD59-A6C34878D82A}">
                    <a16:rowId xmlns="" xmlns:a16="http://schemas.microsoft.com/office/drawing/2014/main" val="3666214347"/>
                  </a:ext>
                </a:extLst>
              </a:tr>
            </a:tbl>
          </a:graphicData>
        </a:graphic>
      </p:graphicFrame>
      <p:sp>
        <p:nvSpPr>
          <p:cNvPr id="9" name="TextBox 8">
            <a:extLst>
              <a:ext uri="{FF2B5EF4-FFF2-40B4-BE49-F238E27FC236}">
                <a16:creationId xmlns="" xmlns:a16="http://schemas.microsoft.com/office/drawing/2014/main" id="{CFE2230D-5C87-8A94-7031-1CC62B959AA9}"/>
              </a:ext>
            </a:extLst>
          </p:cNvPr>
          <p:cNvSpPr txBox="1"/>
          <p:nvPr/>
        </p:nvSpPr>
        <p:spPr>
          <a:xfrm>
            <a:off x="458724" y="2436035"/>
            <a:ext cx="2224554" cy="524087"/>
          </a:xfrm>
          <a:prstGeom prst="rect">
            <a:avLst/>
          </a:prstGeom>
          <a:noFill/>
        </p:spPr>
        <p:txBody>
          <a:bodyPr wrap="square" lIns="0" tIns="0" rIns="0" bIns="0" rtlCol="0" anchor="b">
            <a:noAutofit/>
          </a:bodyPr>
          <a:lstStyle/>
          <a:p>
            <a:pPr algn="l"/>
            <a:endParaRPr lang="en-US" sz="1400" dirty="0"/>
          </a:p>
          <a:p>
            <a:pPr algn="l"/>
            <a:r>
              <a:rPr lang="en-US" sz="1400" dirty="0"/>
              <a:t>No urgency</a:t>
            </a:r>
          </a:p>
        </p:txBody>
      </p:sp>
      <p:sp>
        <p:nvSpPr>
          <p:cNvPr id="10" name="TextBox 9">
            <a:extLst>
              <a:ext uri="{FF2B5EF4-FFF2-40B4-BE49-F238E27FC236}">
                <a16:creationId xmlns="" xmlns:a16="http://schemas.microsoft.com/office/drawing/2014/main" id="{9CA3B0F8-4014-C44E-C5EB-A51E0FB17149}"/>
              </a:ext>
            </a:extLst>
          </p:cNvPr>
          <p:cNvSpPr txBox="1"/>
          <p:nvPr/>
        </p:nvSpPr>
        <p:spPr>
          <a:xfrm>
            <a:off x="3610190" y="2436035"/>
            <a:ext cx="2224553" cy="524087"/>
          </a:xfrm>
          <a:prstGeom prst="rect">
            <a:avLst/>
          </a:prstGeom>
          <a:noFill/>
        </p:spPr>
        <p:txBody>
          <a:bodyPr wrap="square" lIns="0" tIns="0" rIns="0" bIns="0" rtlCol="0" anchor="b">
            <a:noAutofit/>
          </a:bodyPr>
          <a:lstStyle/>
          <a:p>
            <a:pPr algn="r"/>
            <a:endParaRPr lang="en-US" sz="1400" dirty="0"/>
          </a:p>
          <a:p>
            <a:pPr algn="r"/>
            <a:r>
              <a:rPr lang="en-US" sz="1400" dirty="0"/>
              <a:t>Worst possible urgency</a:t>
            </a:r>
          </a:p>
        </p:txBody>
      </p:sp>
      <p:sp>
        <p:nvSpPr>
          <p:cNvPr id="11" name="TextBox 10">
            <a:extLst>
              <a:ext uri="{FF2B5EF4-FFF2-40B4-BE49-F238E27FC236}">
                <a16:creationId xmlns="" xmlns:a16="http://schemas.microsoft.com/office/drawing/2014/main" id="{101A283F-C7E6-B18E-B7E8-88C839360453}"/>
              </a:ext>
            </a:extLst>
          </p:cNvPr>
          <p:cNvSpPr txBox="1"/>
          <p:nvPr/>
        </p:nvSpPr>
        <p:spPr>
          <a:xfrm>
            <a:off x="2411493" y="3533875"/>
            <a:ext cx="1513839" cy="180248"/>
          </a:xfrm>
          <a:prstGeom prst="rect">
            <a:avLst/>
          </a:prstGeom>
          <a:noFill/>
        </p:spPr>
        <p:txBody>
          <a:bodyPr wrap="square" lIns="0" tIns="0" rIns="0" bIns="0" rtlCol="0">
            <a:noAutofit/>
          </a:bodyPr>
          <a:lstStyle/>
          <a:p>
            <a:pPr algn="ctr"/>
            <a:r>
              <a:rPr lang="en-US" sz="1600" dirty="0"/>
              <a:t>averaged</a:t>
            </a:r>
          </a:p>
          <a:p>
            <a:pPr algn="ctr"/>
            <a:r>
              <a:rPr lang="en-US" sz="1600" dirty="0"/>
              <a:t>over the past</a:t>
            </a:r>
          </a:p>
        </p:txBody>
      </p:sp>
      <p:sp>
        <p:nvSpPr>
          <p:cNvPr id="13" name="TextBox 12">
            <a:extLst>
              <a:ext uri="{FF2B5EF4-FFF2-40B4-BE49-F238E27FC236}">
                <a16:creationId xmlns="" xmlns:a16="http://schemas.microsoft.com/office/drawing/2014/main" id="{20F5CCCA-8A1A-7BF5-5A53-BFA65820C4A5}"/>
              </a:ext>
            </a:extLst>
          </p:cNvPr>
          <p:cNvSpPr txBox="1"/>
          <p:nvPr/>
        </p:nvSpPr>
        <p:spPr>
          <a:xfrm>
            <a:off x="2377376" y="5574968"/>
            <a:ext cx="1513839" cy="180248"/>
          </a:xfrm>
          <a:prstGeom prst="rect">
            <a:avLst/>
          </a:prstGeom>
          <a:noFill/>
        </p:spPr>
        <p:txBody>
          <a:bodyPr wrap="square" lIns="0" tIns="0" rIns="0" bIns="0" rtlCol="0">
            <a:noAutofit/>
          </a:bodyPr>
          <a:lstStyle/>
          <a:p>
            <a:pPr algn="ctr"/>
            <a:r>
              <a:rPr lang="en-US" sz="1600" dirty="0"/>
              <a:t>7 days</a:t>
            </a:r>
          </a:p>
        </p:txBody>
      </p:sp>
      <p:sp>
        <p:nvSpPr>
          <p:cNvPr id="4" name="TextBox 3">
            <a:extLst>
              <a:ext uri="{FF2B5EF4-FFF2-40B4-BE49-F238E27FC236}">
                <a16:creationId xmlns="" xmlns:a16="http://schemas.microsoft.com/office/drawing/2014/main" id="{8AC1A2B3-EE2D-D3D5-FE94-B48572DDEA4E}"/>
              </a:ext>
            </a:extLst>
          </p:cNvPr>
          <p:cNvSpPr txBox="1"/>
          <p:nvPr/>
        </p:nvSpPr>
        <p:spPr>
          <a:xfrm>
            <a:off x="458724" y="6307032"/>
            <a:ext cx="3401018" cy="340823"/>
          </a:xfrm>
          <a:prstGeom prst="rect">
            <a:avLst/>
          </a:prstGeom>
          <a:noFill/>
        </p:spPr>
        <p:txBody>
          <a:bodyPr wrap="square" lIns="0" tIns="0" rIns="0" bIns="0" rtlCol="0" anchor="b">
            <a:noAutofit/>
          </a:bodyPr>
          <a:lstStyle/>
          <a:p>
            <a:r>
              <a:rPr lang="en-US" sz="900" dirty="0">
                <a:solidFill>
                  <a:srgbClr val="201E21"/>
                </a:solidFill>
                <a:latin typeface="Avenir Next LT Pro"/>
              </a:rPr>
              <a:t>UC=ulcerative colitis; UNRS=Urgency Numeric Rating Scale.</a:t>
            </a:r>
          </a:p>
        </p:txBody>
      </p:sp>
      <p:pic>
        <p:nvPicPr>
          <p:cNvPr id="12" name="Graphic 11">
            <a:extLst>
              <a:ext uri="{FF2B5EF4-FFF2-40B4-BE49-F238E27FC236}">
                <a16:creationId xmlns="" xmlns:a16="http://schemas.microsoft.com/office/drawing/2014/main" id="{0290D29C-92CD-DE06-1A5B-C122DA59B82A}"/>
              </a:ext>
            </a:extLst>
          </p:cNvPr>
          <p:cNvPicPr>
            <a:picLocks noChangeAspect="1"/>
          </p:cNvPicPr>
          <p:nvPr/>
        </p:nvPicPr>
        <p:blipFill>
          <a:blip r:embed="rId3">
            <a:extLst>
              <a:ext uri="{96DAC541-7B7A-43D3-8B79-37D633B846F1}">
                <asvg:svgBlip xmlns="" xmlns:asvg="http://schemas.microsoft.com/office/drawing/2016/SVG/main" r:embed="rId4"/>
              </a:ext>
            </a:extLst>
          </a:blip>
          <a:srcRect/>
          <a:stretch/>
        </p:blipFill>
        <p:spPr>
          <a:xfrm>
            <a:off x="2488142" y="4146475"/>
            <a:ext cx="1371600" cy="1371600"/>
          </a:xfrm>
          <a:prstGeom prst="rect">
            <a:avLst/>
          </a:prstGeom>
        </p:spPr>
      </p:pic>
    </p:spTree>
    <p:extLst>
      <p:ext uri="{BB962C8B-B14F-4D97-AF65-F5344CB8AC3E}">
        <p14:creationId xmlns:p14="http://schemas.microsoft.com/office/powerpoint/2010/main" val="3237723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 xmlns:a16="http://schemas.microsoft.com/office/drawing/2014/main" id="{70EF9BC2-9B7E-4624-84D7-D05D897FA11D}"/>
              </a:ext>
            </a:extLst>
          </p:cNvPr>
          <p:cNvSpPr txBox="1"/>
          <p:nvPr/>
        </p:nvSpPr>
        <p:spPr>
          <a:xfrm>
            <a:off x="9444943" y="281338"/>
            <a:ext cx="2747058" cy="369332"/>
          </a:xfrm>
          <a:prstGeom prst="rect">
            <a:avLst/>
          </a:prstGeom>
          <a:noFill/>
        </p:spPr>
        <p:txBody>
          <a:bodyPr wrap="square">
            <a:spAutoFit/>
          </a:bodyPr>
          <a:lstStyle/>
          <a:p>
            <a:pPr algn="r"/>
            <a:r>
              <a:rPr lang="en-CA">
                <a:solidFill>
                  <a:schemeClr val="bg1"/>
                </a:solidFill>
              </a:rPr>
              <a:t>MAINTENANCE STUDY</a:t>
            </a:r>
            <a:endParaRPr lang="en-US">
              <a:solidFill>
                <a:schemeClr val="bg1"/>
              </a:solidFill>
            </a:endParaRPr>
          </a:p>
        </p:txBody>
      </p:sp>
      <p:sp>
        <p:nvSpPr>
          <p:cNvPr id="40" name="Title 9">
            <a:extLst>
              <a:ext uri="{FF2B5EF4-FFF2-40B4-BE49-F238E27FC236}">
                <a16:creationId xmlns="" xmlns:a16="http://schemas.microsoft.com/office/drawing/2014/main" id="{61006FCF-6D1D-EDD9-88C3-D93BC3C7CCF7}"/>
              </a:ext>
            </a:extLst>
          </p:cNvPr>
          <p:cNvSpPr txBox="1">
            <a:spLocks/>
          </p:cNvSpPr>
          <p:nvPr/>
        </p:nvSpPr>
        <p:spPr>
          <a:xfrm>
            <a:off x="484632" y="427904"/>
            <a:ext cx="7543800" cy="219796"/>
          </a:xfrm>
          <a:prstGeom prst="rect">
            <a:avLst/>
          </a:prstGeom>
        </p:spPr>
        <p:txBody>
          <a:bodyPr vert="horz" lIns="0" tIns="0" rIns="0" bIns="0" rtlCol="0" anchor="t">
            <a:noAutofit/>
          </a:bodyPr>
          <a:lstStyle>
            <a:lvl1pPr algn="l" defTabSz="914400" rtl="0" eaLnBrk="1" fontAlgn="ctr" latinLnBrk="0" hangingPunct="1">
              <a:lnSpc>
                <a:spcPct val="95000"/>
              </a:lnSpc>
              <a:spcBef>
                <a:spcPct val="0"/>
              </a:spcBef>
              <a:buNone/>
              <a:defRPr sz="2400" b="1" i="0" kern="1200" cap="none" normalizeH="0" baseline="0">
                <a:solidFill>
                  <a:schemeClr val="tx2"/>
                </a:solidFill>
                <a:latin typeface="+mj-lt"/>
                <a:ea typeface="+mj-ea"/>
                <a:cs typeface="Arial" panose="020B0604020202020204" pitchFamily="34" charset="0"/>
              </a:defRPr>
            </a:lvl1pPr>
          </a:lstStyle>
          <a:p>
            <a:pPr>
              <a:lnSpc>
                <a:spcPct val="100000"/>
              </a:lnSpc>
            </a:pPr>
            <a:r>
              <a:rPr lang="en-US" sz="1200" dirty="0">
                <a:solidFill>
                  <a:schemeClr val="tx1"/>
                </a:solidFill>
              </a:rPr>
              <a:t>Among patients who achieved clinical response with </a:t>
            </a:r>
            <a:r>
              <a:rPr lang="en-US" sz="1200" dirty="0" err="1">
                <a:solidFill>
                  <a:schemeClr val="tx1"/>
                </a:solidFill>
              </a:rPr>
              <a:t>Omvoh</a:t>
            </a:r>
            <a:r>
              <a:rPr lang="en-US" sz="1200" dirty="0">
                <a:solidFill>
                  <a:schemeClr val="tx1"/>
                </a:solidFill>
              </a:rPr>
              <a:t> in LUCENT-1</a:t>
            </a:r>
            <a:endParaRPr lang="en-US" sz="1200" dirty="0"/>
          </a:p>
        </p:txBody>
      </p:sp>
      <p:sp>
        <p:nvSpPr>
          <p:cNvPr id="2" name="Title 1">
            <a:extLst>
              <a:ext uri="{FF2B5EF4-FFF2-40B4-BE49-F238E27FC236}">
                <a16:creationId xmlns="" xmlns:a16="http://schemas.microsoft.com/office/drawing/2014/main" id="{ED4C96A9-E957-A87A-DC4D-5C4B99017132}"/>
              </a:ext>
            </a:extLst>
          </p:cNvPr>
          <p:cNvSpPr>
            <a:spLocks noGrp="1"/>
          </p:cNvSpPr>
          <p:nvPr>
            <p:ph type="title"/>
          </p:nvPr>
        </p:nvSpPr>
        <p:spPr>
          <a:xfrm>
            <a:off x="458724" y="608032"/>
            <a:ext cx="7543800" cy="988686"/>
          </a:xfrm>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t>43% of patients taking </a:t>
            </a:r>
            <a:r>
              <a:rPr lang="en-US" dirty="0" err="1"/>
              <a:t>Omvoh</a:t>
            </a:r>
            <a:r>
              <a:rPr lang="en-US" dirty="0"/>
              <a:t> achieved bowel urgency remission at Week 52</a:t>
            </a:r>
            <a:r>
              <a:rPr lang="en-US" baseline="30000" dirty="0"/>
              <a:t>1</a:t>
            </a:r>
          </a:p>
        </p:txBody>
      </p:sp>
      <p:sp>
        <p:nvSpPr>
          <p:cNvPr id="11" name="Text Placeholder 4" hidden="1">
            <a:extLst>
              <a:ext uri="{FF2B5EF4-FFF2-40B4-BE49-F238E27FC236}">
                <a16:creationId xmlns="" xmlns:a16="http://schemas.microsoft.com/office/drawing/2014/main" id="{06E8E810-B49C-4B47-9A9B-D27E6CF4872A}"/>
              </a:ext>
            </a:extLst>
          </p:cNvPr>
          <p:cNvSpPr txBox="1">
            <a:spLocks/>
          </p:cNvSpPr>
          <p:nvPr/>
        </p:nvSpPr>
        <p:spPr>
          <a:xfrm>
            <a:off x="643468" y="842510"/>
            <a:ext cx="10780888" cy="447111"/>
          </a:xfrm>
          <a:prstGeom prst="rect">
            <a:avLst/>
          </a:prstGeom>
        </p:spPr>
        <p:txBody>
          <a:bodyPr vert="horz" lIns="0" tIns="0" rIns="0" bIns="0" rtlCol="0">
            <a:noAutofit/>
          </a:bodyPr>
          <a:lstStyle>
            <a:lvl1pPr marL="0" indent="0" algn="l" defTabSz="914400" rtl="0" eaLnBrk="1" fontAlgn="ctr" latinLnBrk="0" hangingPunct="1">
              <a:lnSpc>
                <a:spcPts val="1600"/>
              </a:lnSpc>
              <a:spcBef>
                <a:spcPts val="1000"/>
              </a:spcBef>
              <a:buFont typeface="Arial" panose="020B0604020202020204" pitchFamily="34" charset="0"/>
              <a:buNone/>
              <a:defRPr sz="1600" b="1" i="0" kern="1200" cap="all" baseline="0">
                <a:solidFill>
                  <a:schemeClr val="tx2"/>
                </a:solidFill>
                <a:latin typeface="+mn-lt"/>
                <a:ea typeface="+mn-ea"/>
                <a:cs typeface="+mn-cs"/>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among the patients who achieved </a:t>
            </a:r>
            <a:r>
              <a:rPr lang="en-CA">
                <a:solidFill>
                  <a:schemeClr val="accent2"/>
                </a:solidFill>
              </a:rPr>
              <a:t>clinical response </a:t>
            </a:r>
            <a:r>
              <a:rPr lang="en-CA"/>
              <a:t>in the induction study, 43% of patients* achieved </a:t>
            </a:r>
            <a:r>
              <a:rPr lang="en-CA">
                <a:solidFill>
                  <a:schemeClr val="accent2"/>
                </a:solidFill>
              </a:rPr>
              <a:t>bowel urgency remission</a:t>
            </a:r>
            <a:r>
              <a:rPr lang="en-CA" cap="none" baseline="30000"/>
              <a:t>a</a:t>
            </a:r>
            <a:r>
              <a:rPr lang="en-CA"/>
              <a:t> at week 52 (UNRS=0 </a:t>
            </a:r>
            <a:r>
              <a:rPr lang="en-CA" cap="none"/>
              <a:t>or</a:t>
            </a:r>
            <a:r>
              <a:rPr lang="en-CA"/>
              <a:t> 1)</a:t>
            </a:r>
            <a:r>
              <a:rPr lang="en-CA" baseline="30000"/>
              <a:t> </a:t>
            </a:r>
          </a:p>
        </p:txBody>
      </p:sp>
      <p:sp>
        <p:nvSpPr>
          <p:cNvPr id="34" name="TextBox 33">
            <a:extLst>
              <a:ext uri="{FF2B5EF4-FFF2-40B4-BE49-F238E27FC236}">
                <a16:creationId xmlns="" xmlns:a16="http://schemas.microsoft.com/office/drawing/2014/main" id="{D1E41CE9-926C-83B8-9ACB-3A1BEE10E4BF}"/>
              </a:ext>
            </a:extLst>
          </p:cNvPr>
          <p:cNvSpPr txBox="1"/>
          <p:nvPr/>
        </p:nvSpPr>
        <p:spPr>
          <a:xfrm>
            <a:off x="4046162" y="1635370"/>
            <a:ext cx="3751440" cy="401456"/>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olidFill>
                  <a:schemeClr val="tx1"/>
                </a:solidFill>
                <a:sym typeface="Avenir Heavy"/>
              </a:rPr>
              <a:t>Patients Achieving Bowel Urgency </a:t>
            </a:r>
            <a:r>
              <a:rPr lang="en-US" b="1" dirty="0" err="1">
                <a:solidFill>
                  <a:schemeClr val="tx1"/>
                </a:solidFill>
                <a:sym typeface="Avenir Heavy"/>
              </a:rPr>
              <a:t>Remission</a:t>
            </a:r>
            <a:r>
              <a:rPr lang="en-US" b="1" baseline="30000" dirty="0" err="1">
                <a:solidFill>
                  <a:schemeClr val="tx1"/>
                </a:solidFill>
                <a:sym typeface="Avenir Heavy"/>
              </a:rPr>
              <a:t>a</a:t>
            </a:r>
            <a:r>
              <a:rPr lang="en-US" b="1" dirty="0">
                <a:solidFill>
                  <a:schemeClr val="tx1"/>
                </a:solidFill>
                <a:sym typeface="Avenir Heavy"/>
              </a:rPr>
              <a:t> at Week 52 (UNRS=0 or 1)</a:t>
            </a:r>
            <a:r>
              <a:rPr lang="en-US" b="1" baseline="30000" dirty="0">
                <a:solidFill>
                  <a:schemeClr val="tx1"/>
                </a:solidFill>
                <a:sym typeface="Avenir Heavy"/>
              </a:rPr>
              <a:t>1</a:t>
            </a:r>
          </a:p>
        </p:txBody>
      </p:sp>
      <p:pic>
        <p:nvPicPr>
          <p:cNvPr id="19" name="Picture 18">
            <a:extLst>
              <a:ext uri="{FF2B5EF4-FFF2-40B4-BE49-F238E27FC236}">
                <a16:creationId xmlns="" xmlns:a16="http://schemas.microsoft.com/office/drawing/2014/main" id="{680B8B39-B528-5F79-079D-1EABA31FE2F1}"/>
              </a:ext>
            </a:extLst>
          </p:cNvPr>
          <p:cNvPicPr>
            <a:picLocks noChangeAspect="1"/>
          </p:cNvPicPr>
          <p:nvPr/>
        </p:nvPicPr>
        <p:blipFill>
          <a:blip r:embed="rId3"/>
          <a:srcRect/>
          <a:stretch/>
        </p:blipFill>
        <p:spPr>
          <a:xfrm>
            <a:off x="2605173" y="1635370"/>
            <a:ext cx="6633419" cy="3769812"/>
          </a:xfrm>
          <a:prstGeom prst="rect">
            <a:avLst/>
          </a:prstGeom>
        </p:spPr>
      </p:pic>
      <p:sp>
        <p:nvSpPr>
          <p:cNvPr id="28" name="TextBox 27">
            <a:extLst>
              <a:ext uri="{FF2B5EF4-FFF2-40B4-BE49-F238E27FC236}">
                <a16:creationId xmlns="" xmlns:a16="http://schemas.microsoft.com/office/drawing/2014/main" id="{79B536D7-3A53-E3BB-6983-2F17657B54AE}"/>
              </a:ext>
            </a:extLst>
          </p:cNvPr>
          <p:cNvSpPr txBox="1"/>
          <p:nvPr/>
        </p:nvSpPr>
        <p:spPr>
          <a:xfrm>
            <a:off x="458724" y="5467468"/>
            <a:ext cx="9482328" cy="416907"/>
          </a:xfrm>
          <a:prstGeom prst="rect">
            <a:avLst/>
          </a:prstGeom>
        </p:spPr>
        <p:txBody>
          <a:bodyPr vert="horz" lIns="0" tIns="0" rIns="0" bIns="0" rtlCol="0">
            <a:noAutofit/>
          </a:bodyPr>
          <a:lstStyle>
            <a:lvl1pPr marL="285750" indent="-285750">
              <a:lnSpc>
                <a:spcPts val="2200"/>
              </a:lnSpc>
              <a:spcBef>
                <a:spcPts val="1000"/>
              </a:spcBef>
              <a:buFont typeface="Arial" panose="020B0604020202020204" pitchFamily="34" charset="0"/>
              <a:buChar char="•"/>
              <a:defRPr>
                <a:effectLst/>
                <a:ea typeface="Calibri" panose="020F0502020204030204" pitchFamily="34" charset="0"/>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buNone/>
            </a:pPr>
            <a:r>
              <a:rPr lang="en-US" sz="1200" dirty="0"/>
              <a:t>Bowel urgency was assessed by patients using the 11-point UNRS, which measured the severity of urgency to have a bowel movement ranging from 0 (no urgency) to 10 (worst possible urgency).</a:t>
            </a:r>
            <a:r>
              <a:rPr lang="en-US" sz="1200" baseline="30000" dirty="0"/>
              <a:t>2</a:t>
            </a:r>
          </a:p>
        </p:txBody>
      </p:sp>
      <p:sp>
        <p:nvSpPr>
          <p:cNvPr id="4" name="TextBox 3">
            <a:extLst>
              <a:ext uri="{FF2B5EF4-FFF2-40B4-BE49-F238E27FC236}">
                <a16:creationId xmlns="" xmlns:a16="http://schemas.microsoft.com/office/drawing/2014/main" id="{414CC768-1467-0B4A-1F5A-64210A35CF55}"/>
              </a:ext>
            </a:extLst>
          </p:cNvPr>
          <p:cNvSpPr txBox="1"/>
          <p:nvPr/>
        </p:nvSpPr>
        <p:spPr>
          <a:xfrm>
            <a:off x="458724" y="5961680"/>
            <a:ext cx="2054988" cy="230380"/>
          </a:xfrm>
          <a:prstGeom prst="rect">
            <a:avLst/>
          </a:prstGeom>
          <a:noFill/>
        </p:spPr>
        <p:txBody>
          <a:bodyPr wrap="square" lIns="0" tIns="0" rIns="0" bIns="0" rtlCol="0">
            <a:noAutofit/>
          </a:bodyPr>
          <a:lstStyle/>
          <a:p>
            <a:pPr algn="l"/>
            <a:r>
              <a:rPr lang="en-US" sz="1200" dirty="0"/>
              <a:t>See study design on slide 19.</a:t>
            </a:r>
          </a:p>
        </p:txBody>
      </p:sp>
      <p:sp>
        <p:nvSpPr>
          <p:cNvPr id="3" name="TextBox 2">
            <a:extLst>
              <a:ext uri="{FF2B5EF4-FFF2-40B4-BE49-F238E27FC236}">
                <a16:creationId xmlns="" xmlns:a16="http://schemas.microsoft.com/office/drawing/2014/main" id="{2DA853FE-5367-ACD8-CD44-6F848E3655E4}"/>
              </a:ext>
            </a:extLst>
          </p:cNvPr>
          <p:cNvSpPr txBox="1"/>
          <p:nvPr/>
        </p:nvSpPr>
        <p:spPr>
          <a:xfrm>
            <a:off x="484632" y="6104128"/>
            <a:ext cx="8960311" cy="543727"/>
          </a:xfrm>
          <a:prstGeom prst="rect">
            <a:avLst/>
          </a:prstGeom>
          <a:noFill/>
        </p:spPr>
        <p:txBody>
          <a:bodyPr wrap="square" lIns="0" tIns="0" rIns="0" bIns="0" rtlCol="0" anchor="b">
            <a:noAutofit/>
          </a:bodyPr>
          <a:lstStyle/>
          <a:p>
            <a:r>
              <a:rPr lang="en-US" sz="900" baseline="30000" dirty="0" err="1"/>
              <a:t>a</a:t>
            </a:r>
            <a:r>
              <a:rPr lang="en-US" sz="900" dirty="0" err="1"/>
              <a:t>Bowel</a:t>
            </a:r>
            <a:r>
              <a:rPr lang="en-US" sz="900" dirty="0"/>
              <a:t> urgency remission: Patients rating bowel urgency severity as 0 or 1 on UNRS (0-10).</a:t>
            </a:r>
            <a:r>
              <a:rPr lang="en-US" sz="900" baseline="30000" dirty="0"/>
              <a:t>1,2</a:t>
            </a:r>
          </a:p>
          <a:p>
            <a:r>
              <a:rPr lang="en-US" sz="900" baseline="30000" dirty="0" err="1"/>
              <a:t>b</a:t>
            </a:r>
            <a:r>
              <a:rPr lang="en-US" sz="900" dirty="0" err="1"/>
              <a:t>Patients</a:t>
            </a:r>
            <a:r>
              <a:rPr lang="en-US" sz="900" dirty="0"/>
              <a:t> included in this analysis had a UNRS score of ≥3 at baseline in LUCENT-1.</a:t>
            </a:r>
            <a:r>
              <a:rPr lang="en-US" sz="900" baseline="30000" dirty="0"/>
              <a:t>1</a:t>
            </a:r>
          </a:p>
          <a:p>
            <a:r>
              <a:rPr lang="en-US" sz="900" baseline="30000" dirty="0"/>
              <a:t>  </a:t>
            </a:r>
            <a:r>
              <a:rPr lang="en-US" sz="900" dirty="0"/>
              <a:t>Q4W=every 4 weeks; SC=subcutaneous; UC=ulcerative colitis; UNRS=Urgency Numeric Rating Scale.</a:t>
            </a:r>
            <a:endParaRPr lang="en-CA" sz="900" dirty="0"/>
          </a:p>
        </p:txBody>
      </p:sp>
      <p:pic>
        <p:nvPicPr>
          <p:cNvPr id="13" name="Content Placeholder 12" hidden="1">
            <a:extLst>
              <a:ext uri="{FF2B5EF4-FFF2-40B4-BE49-F238E27FC236}">
                <a16:creationId xmlns="" xmlns:a16="http://schemas.microsoft.com/office/drawing/2014/main" id="{79ED459B-FD90-429E-8BEC-03CD8C121F67}"/>
              </a:ext>
            </a:extLst>
          </p:cNvPr>
          <p:cNvPicPr>
            <a:picLocks noGrp="1" noChangeAspect="1"/>
          </p:cNvPicPr>
          <p:nvPr>
            <p:ph idx="4294967295"/>
          </p:nvPr>
        </p:nvPicPr>
        <p:blipFill>
          <a:blip r:embed="rId4"/>
          <a:stretch/>
        </p:blipFill>
        <p:spPr>
          <a:xfrm>
            <a:off x="0" y="2182813"/>
            <a:ext cx="4940300" cy="3302000"/>
          </a:xfrm>
        </p:spPr>
      </p:pic>
    </p:spTree>
    <p:extLst>
      <p:ext uri="{BB962C8B-B14F-4D97-AF65-F5344CB8AC3E}">
        <p14:creationId xmlns:p14="http://schemas.microsoft.com/office/powerpoint/2010/main" val="1398879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 xmlns:a16="http://schemas.microsoft.com/office/drawing/2014/main" id="{14795638-A8BA-A4FB-7957-11232AE99457}"/>
              </a:ext>
            </a:extLst>
          </p:cNvPr>
          <p:cNvSpPr>
            <a:spLocks noGrp="1"/>
          </p:cNvSpPr>
          <p:nvPr>
            <p:ph type="title"/>
          </p:nvPr>
        </p:nvSpPr>
        <p:spPr/>
        <p:txBody>
          <a:bodyPr/>
          <a:lstStyle/>
          <a:p>
            <a:r>
              <a:rPr lang="en-GB" dirty="0"/>
              <a:t>Reduced bowel urgency with </a:t>
            </a:r>
            <a:r>
              <a:rPr lang="en-GB" dirty="0" err="1"/>
              <a:t>Omvoh</a:t>
            </a:r>
            <a:r>
              <a:rPr lang="en-GB" dirty="0"/>
              <a:t> </a:t>
            </a:r>
            <a:br>
              <a:rPr lang="en-GB" dirty="0"/>
            </a:br>
            <a:r>
              <a:rPr lang="en-GB" dirty="0"/>
              <a:t>by Week 121</a:t>
            </a:r>
            <a:br>
              <a:rPr lang="en-GB" dirty="0"/>
            </a:br>
            <a:endParaRPr lang="de-AT" dirty="0"/>
          </a:p>
        </p:txBody>
      </p:sp>
      <p:sp>
        <p:nvSpPr>
          <p:cNvPr id="11" name="Text Placeholder 4" hidden="1">
            <a:extLst>
              <a:ext uri="{FF2B5EF4-FFF2-40B4-BE49-F238E27FC236}">
                <a16:creationId xmlns="" xmlns:a16="http://schemas.microsoft.com/office/drawing/2014/main" id="{06E8E810-B49C-4B47-9A9B-D27E6CF4872A}"/>
              </a:ext>
            </a:extLst>
          </p:cNvPr>
          <p:cNvSpPr txBox="1">
            <a:spLocks/>
          </p:cNvSpPr>
          <p:nvPr/>
        </p:nvSpPr>
        <p:spPr>
          <a:xfrm>
            <a:off x="643468" y="842510"/>
            <a:ext cx="10780888" cy="447111"/>
          </a:xfrm>
          <a:prstGeom prst="rect">
            <a:avLst/>
          </a:prstGeom>
        </p:spPr>
        <p:txBody>
          <a:bodyPr vert="horz" lIns="0" tIns="0" rIns="0" bIns="0" rtlCol="0">
            <a:noAutofit/>
          </a:bodyPr>
          <a:lstStyle>
            <a:lvl1pPr marL="0" indent="0" algn="l" defTabSz="914400" rtl="0" eaLnBrk="1" fontAlgn="ctr" latinLnBrk="0" hangingPunct="1">
              <a:lnSpc>
                <a:spcPts val="1600"/>
              </a:lnSpc>
              <a:spcBef>
                <a:spcPts val="1000"/>
              </a:spcBef>
              <a:buFont typeface="Arial" panose="020B0604020202020204" pitchFamily="34" charset="0"/>
              <a:buNone/>
              <a:defRPr sz="1600" b="1" i="0" kern="1200" cap="all" baseline="0">
                <a:solidFill>
                  <a:schemeClr val="tx2"/>
                </a:solidFill>
                <a:latin typeface="+mn-lt"/>
                <a:ea typeface="+mn-ea"/>
                <a:cs typeface="+mn-cs"/>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among the patients who achieved </a:t>
            </a:r>
            <a:r>
              <a:rPr lang="en-CA">
                <a:solidFill>
                  <a:schemeClr val="accent2"/>
                </a:solidFill>
              </a:rPr>
              <a:t>clinical response </a:t>
            </a:r>
            <a:r>
              <a:rPr lang="en-CA"/>
              <a:t>in the induction study, 43% of patients* achieved </a:t>
            </a:r>
            <a:r>
              <a:rPr lang="en-CA">
                <a:solidFill>
                  <a:schemeClr val="accent2"/>
                </a:solidFill>
              </a:rPr>
              <a:t>bowel urgency remission</a:t>
            </a:r>
            <a:r>
              <a:rPr lang="en-CA" cap="none" baseline="30000"/>
              <a:t>a</a:t>
            </a:r>
            <a:r>
              <a:rPr lang="en-CA"/>
              <a:t> at week 52 (UNRS=0 </a:t>
            </a:r>
            <a:r>
              <a:rPr lang="en-CA" cap="none"/>
              <a:t>or</a:t>
            </a:r>
            <a:r>
              <a:rPr lang="en-CA"/>
              <a:t> 1)</a:t>
            </a:r>
            <a:r>
              <a:rPr lang="en-CA" baseline="30000"/>
              <a:t> </a:t>
            </a:r>
          </a:p>
        </p:txBody>
      </p:sp>
      <p:sp>
        <p:nvSpPr>
          <p:cNvPr id="25" name="TextBox 11">
            <a:extLst>
              <a:ext uri="{FF2B5EF4-FFF2-40B4-BE49-F238E27FC236}">
                <a16:creationId xmlns="" xmlns:a16="http://schemas.microsoft.com/office/drawing/2014/main" id="{BD08D0D3-B96C-CBE4-F2BD-BAFDD5F6BBFB}"/>
              </a:ext>
            </a:extLst>
          </p:cNvPr>
          <p:cNvSpPr txBox="1"/>
          <p:nvPr/>
        </p:nvSpPr>
        <p:spPr>
          <a:xfrm>
            <a:off x="4111314" y="1858054"/>
            <a:ext cx="3969372" cy="401456"/>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olidFill>
                  <a:schemeClr val="tx1"/>
                </a:solidFill>
                <a:sym typeface="Avenir Heavy"/>
              </a:rPr>
              <a:t>Change in Bowel Urgency Severity</a:t>
            </a:r>
            <a:r>
              <a:rPr lang="en-US" b="1" baseline="30000" dirty="0">
                <a:solidFill>
                  <a:schemeClr val="tx1"/>
                </a:solidFill>
                <a:sym typeface="Avenir Heavy"/>
              </a:rPr>
              <a:t>1,2a</a:t>
            </a:r>
          </a:p>
        </p:txBody>
      </p:sp>
      <p:sp>
        <p:nvSpPr>
          <p:cNvPr id="31" name="TextBox 3">
            <a:extLst>
              <a:ext uri="{FF2B5EF4-FFF2-40B4-BE49-F238E27FC236}">
                <a16:creationId xmlns="" xmlns:a16="http://schemas.microsoft.com/office/drawing/2014/main" id="{A65FB499-E105-BFDA-752A-AB5C560F9B46}"/>
              </a:ext>
            </a:extLst>
          </p:cNvPr>
          <p:cNvSpPr txBox="1"/>
          <p:nvPr/>
        </p:nvSpPr>
        <p:spPr>
          <a:xfrm>
            <a:off x="458724" y="5961680"/>
            <a:ext cx="2054988" cy="230380"/>
          </a:xfrm>
          <a:prstGeom prst="rect">
            <a:avLst/>
          </a:prstGeom>
          <a:noFill/>
        </p:spPr>
        <p:txBody>
          <a:bodyPr wrap="square" lIns="0" tIns="0" rIns="0" bIns="0" rtlCol="0">
            <a:noAutofit/>
          </a:bodyPr>
          <a:lstStyle/>
          <a:p>
            <a:pPr algn="l"/>
            <a:r>
              <a:rPr lang="en-US" sz="1200" dirty="0"/>
              <a:t>See study design on slide 19.</a:t>
            </a:r>
          </a:p>
        </p:txBody>
      </p:sp>
      <p:sp>
        <p:nvSpPr>
          <p:cNvPr id="30" name="TextBox 2">
            <a:extLst>
              <a:ext uri="{FF2B5EF4-FFF2-40B4-BE49-F238E27FC236}">
                <a16:creationId xmlns="" xmlns:a16="http://schemas.microsoft.com/office/drawing/2014/main" id="{C91BADDB-8BBD-3E97-9CEC-F39995ED3C6C}"/>
              </a:ext>
            </a:extLst>
          </p:cNvPr>
          <p:cNvSpPr txBox="1"/>
          <p:nvPr/>
        </p:nvSpPr>
        <p:spPr>
          <a:xfrm>
            <a:off x="484632" y="6104128"/>
            <a:ext cx="8363578" cy="543727"/>
          </a:xfrm>
          <a:prstGeom prst="rect">
            <a:avLst/>
          </a:prstGeom>
          <a:noFill/>
        </p:spPr>
        <p:txBody>
          <a:bodyPr wrap="square" lIns="0" tIns="0" rIns="0" bIns="0" rtlCol="0" anchor="b">
            <a:noAutofit/>
          </a:bodyPr>
          <a:lstStyle/>
          <a:p>
            <a:endParaRPr lang="en-US" sz="900" baseline="30000" dirty="0"/>
          </a:p>
          <a:p>
            <a:pPr marL="36513" indent="-36513"/>
            <a:r>
              <a:rPr lang="en-US" sz="900" baseline="30000" dirty="0" err="1"/>
              <a:t>a</a:t>
            </a:r>
            <a:r>
              <a:rPr lang="en-US" sz="900" dirty="0" err="1"/>
              <a:t>Bowel</a:t>
            </a:r>
            <a:r>
              <a:rPr lang="en-US" sz="900" dirty="0"/>
              <a:t> urgency severity estimated by LSM change from baseline in the UNRS score (0 indicates no urgency, 10 indicates worst possible urgency).</a:t>
            </a:r>
            <a:r>
              <a:rPr lang="en-US" sz="900" baseline="30000" dirty="0"/>
              <a:t>1,3</a:t>
            </a:r>
          </a:p>
          <a:p>
            <a:pPr marL="28575" indent="-9525"/>
            <a:r>
              <a:rPr lang="en-US" sz="900" dirty="0"/>
              <a:t> IV=intravenous; LSM=least squares mean; Q4W=every 4 weeks; UNRS=Urgency Numeric Rating Scale.</a:t>
            </a:r>
            <a:endParaRPr lang="en-CA" sz="900" dirty="0"/>
          </a:p>
        </p:txBody>
      </p:sp>
      <p:pic>
        <p:nvPicPr>
          <p:cNvPr id="13" name="Content Placeholder 12" hidden="1">
            <a:extLst>
              <a:ext uri="{FF2B5EF4-FFF2-40B4-BE49-F238E27FC236}">
                <a16:creationId xmlns="" xmlns:a16="http://schemas.microsoft.com/office/drawing/2014/main" id="{79ED459B-FD90-429E-8BEC-03CD8C121F67}"/>
              </a:ext>
            </a:extLst>
          </p:cNvPr>
          <p:cNvPicPr>
            <a:picLocks noGrp="1" noChangeAspect="1"/>
          </p:cNvPicPr>
          <p:nvPr>
            <p:ph idx="4294967295"/>
          </p:nvPr>
        </p:nvPicPr>
        <p:blipFill>
          <a:blip r:embed="rId3"/>
          <a:stretch/>
        </p:blipFill>
        <p:spPr>
          <a:xfrm>
            <a:off x="0" y="2182813"/>
            <a:ext cx="4940300" cy="3302000"/>
          </a:xfrm>
        </p:spPr>
      </p:pic>
      <p:pic>
        <p:nvPicPr>
          <p:cNvPr id="24" name="Picture 9">
            <a:extLst>
              <a:ext uri="{FF2B5EF4-FFF2-40B4-BE49-F238E27FC236}">
                <a16:creationId xmlns="" xmlns:a16="http://schemas.microsoft.com/office/drawing/2014/main" id="{155EFA4A-079A-DB37-C918-2EED96EF2269}"/>
              </a:ext>
            </a:extLst>
          </p:cNvPr>
          <p:cNvPicPr>
            <a:picLocks noChangeAspect="1"/>
          </p:cNvPicPr>
          <p:nvPr/>
        </p:nvPicPr>
        <p:blipFill>
          <a:blip r:embed="rId4"/>
          <a:srcRect/>
          <a:stretch/>
        </p:blipFill>
        <p:spPr>
          <a:xfrm>
            <a:off x="3343791" y="2171213"/>
            <a:ext cx="5504419" cy="3529550"/>
          </a:xfrm>
          <a:prstGeom prst="rect">
            <a:avLst/>
          </a:prstGeom>
        </p:spPr>
      </p:pic>
      <p:pic>
        <p:nvPicPr>
          <p:cNvPr id="28" name="Picture 19">
            <a:extLst>
              <a:ext uri="{FF2B5EF4-FFF2-40B4-BE49-F238E27FC236}">
                <a16:creationId xmlns="" xmlns:a16="http://schemas.microsoft.com/office/drawing/2014/main" id="{E5173EE8-39E5-31B4-CC39-2CE3DA0E81C4}"/>
              </a:ext>
            </a:extLst>
          </p:cNvPr>
          <p:cNvPicPr>
            <a:picLocks noChangeAspect="1"/>
          </p:cNvPicPr>
          <p:nvPr/>
        </p:nvPicPr>
        <p:blipFill>
          <a:blip r:embed="rId5"/>
          <a:stretch>
            <a:fillRect/>
          </a:stretch>
        </p:blipFill>
        <p:spPr>
          <a:xfrm>
            <a:off x="15487990" y="563524"/>
            <a:ext cx="368484" cy="368484"/>
          </a:xfrm>
          <a:prstGeom prst="rect">
            <a:avLst/>
          </a:prstGeom>
        </p:spPr>
      </p:pic>
    </p:spTree>
    <p:extLst>
      <p:ext uri="{BB962C8B-B14F-4D97-AF65-F5344CB8AC3E}">
        <p14:creationId xmlns:p14="http://schemas.microsoft.com/office/powerpoint/2010/main" val="126926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021AA972-C857-480A-8740-A246CAA590C2}"/>
              </a:ext>
            </a:extLst>
          </p:cNvPr>
          <p:cNvSpPr>
            <a:spLocks noGrp="1"/>
          </p:cNvSpPr>
          <p:nvPr>
            <p:ph type="ctrTitle"/>
          </p:nvPr>
        </p:nvSpPr>
        <p:spPr/>
        <p:txBody>
          <a:bodyPr/>
          <a:lstStyle/>
          <a:p>
            <a:r>
              <a:rPr lang="en-US" dirty="0" err="1"/>
              <a:t>Omvoh</a:t>
            </a:r>
            <a:r>
              <a:rPr lang="en-US" dirty="0"/>
              <a:t> safety</a:t>
            </a:r>
          </a:p>
        </p:txBody>
      </p:sp>
      <p:sp>
        <p:nvSpPr>
          <p:cNvPr id="2" name="Rectangle 1"/>
          <p:cNvSpPr/>
          <p:nvPr/>
        </p:nvSpPr>
        <p:spPr>
          <a:xfrm>
            <a:off x="-85049" y="-369332"/>
            <a:ext cx="838691" cy="369332"/>
          </a:xfrm>
          <a:prstGeom prst="rect">
            <a:avLst/>
          </a:prstGeom>
        </p:spPr>
        <p:txBody>
          <a:bodyPr wrap="none">
            <a:spAutoFit/>
          </a:bodyPr>
          <a:lstStyle/>
          <a:p>
            <a:r>
              <a:rPr lang="en-US" dirty="0"/>
              <a:t>Safety</a:t>
            </a:r>
          </a:p>
        </p:txBody>
      </p:sp>
    </p:spTree>
    <p:extLst>
      <p:ext uri="{BB962C8B-B14F-4D97-AF65-F5344CB8AC3E}">
        <p14:creationId xmlns:p14="http://schemas.microsoft.com/office/powerpoint/2010/main" val="1787053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E057AD00-5584-C40B-8A50-D23DAC9D5889}"/>
              </a:ext>
            </a:extLst>
          </p:cNvPr>
          <p:cNvSpPr>
            <a:spLocks noGrp="1"/>
          </p:cNvSpPr>
          <p:nvPr>
            <p:ph type="title"/>
          </p:nvPr>
        </p:nvSpPr>
        <p:spPr>
          <a:xfrm>
            <a:off x="458724" y="466004"/>
            <a:ext cx="10702762" cy="988686"/>
          </a:xfrm>
        </p:spPr>
        <p:txBody>
          <a:bodyPr/>
          <a:lstStyle/>
          <a:p>
            <a:r>
              <a:rPr lang="en-US" i="0" dirty="0">
                <a:solidFill>
                  <a:schemeClr val="accent1"/>
                </a:solidFill>
                <a:effectLst/>
              </a:rPr>
              <a:t>The safety of </a:t>
            </a:r>
            <a:r>
              <a:rPr lang="en-US" i="0" dirty="0" err="1">
                <a:solidFill>
                  <a:schemeClr val="accent1"/>
                </a:solidFill>
                <a:effectLst/>
              </a:rPr>
              <a:t>Omvoh</a:t>
            </a:r>
            <a:r>
              <a:rPr lang="en-US" i="0" dirty="0">
                <a:solidFill>
                  <a:schemeClr val="accent1"/>
                </a:solidFill>
                <a:effectLst/>
              </a:rPr>
              <a:t> was evaluated in two </a:t>
            </a:r>
            <a:br>
              <a:rPr lang="en-US" i="0" dirty="0">
                <a:solidFill>
                  <a:schemeClr val="accent1"/>
                </a:solidFill>
                <a:effectLst/>
              </a:rPr>
            </a:br>
            <a:r>
              <a:rPr lang="en-US" i="0" dirty="0">
                <a:solidFill>
                  <a:schemeClr val="accent1"/>
                </a:solidFill>
                <a:effectLst/>
              </a:rPr>
              <a:t>randomized, double-blind, placebo-controlled Phase 3 trials</a:t>
            </a:r>
            <a:r>
              <a:rPr lang="en-US" i="0" baseline="30000" dirty="0">
                <a:solidFill>
                  <a:schemeClr val="accent1"/>
                </a:solidFill>
                <a:effectLst/>
              </a:rPr>
              <a:t>1,2</a:t>
            </a:r>
            <a:endParaRPr lang="en-US" baseline="30000" dirty="0">
              <a:solidFill>
                <a:schemeClr val="accent1"/>
              </a:solidFill>
            </a:endParaRPr>
          </a:p>
        </p:txBody>
      </p:sp>
      <p:sp>
        <p:nvSpPr>
          <p:cNvPr id="15" name="TextBox 14">
            <a:extLst>
              <a:ext uri="{FF2B5EF4-FFF2-40B4-BE49-F238E27FC236}">
                <a16:creationId xmlns="" xmlns:a16="http://schemas.microsoft.com/office/drawing/2014/main" id="{FF074320-5CC6-E612-7714-B752D4B7ECDC}"/>
              </a:ext>
            </a:extLst>
          </p:cNvPr>
          <p:cNvSpPr txBox="1"/>
          <p:nvPr/>
        </p:nvSpPr>
        <p:spPr>
          <a:xfrm>
            <a:off x="485818" y="1847333"/>
            <a:ext cx="5565324" cy="307777"/>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b="1" dirty="0">
                <a:solidFill>
                  <a:schemeClr val="tx1"/>
                </a:solidFill>
                <a:sym typeface="Avenir Heavy"/>
              </a:rPr>
              <a:t>Adverse Drug Reactions in LUCENT-1 (Induction, 12 weeks)</a:t>
            </a:r>
            <a:r>
              <a:rPr lang="en-US" b="1" baseline="30000" dirty="0">
                <a:solidFill>
                  <a:schemeClr val="tx1"/>
                </a:solidFill>
                <a:sym typeface="Avenir Heavy"/>
              </a:rPr>
              <a:t>2</a:t>
            </a:r>
          </a:p>
        </p:txBody>
      </p:sp>
      <p:sp>
        <p:nvSpPr>
          <p:cNvPr id="16" name="TextBox 15">
            <a:extLst>
              <a:ext uri="{FF2B5EF4-FFF2-40B4-BE49-F238E27FC236}">
                <a16:creationId xmlns="" xmlns:a16="http://schemas.microsoft.com/office/drawing/2014/main" id="{3113E915-D950-C0AB-9E85-3DE33A6B6C52}"/>
              </a:ext>
            </a:extLst>
          </p:cNvPr>
          <p:cNvSpPr txBox="1"/>
          <p:nvPr/>
        </p:nvSpPr>
        <p:spPr>
          <a:xfrm>
            <a:off x="6264318" y="1847333"/>
            <a:ext cx="5798508" cy="307777"/>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b="1" dirty="0">
                <a:solidFill>
                  <a:schemeClr val="tx1"/>
                </a:solidFill>
                <a:sym typeface="Avenir Heavy"/>
              </a:rPr>
              <a:t>Adverse Drug Reactions in LUCENT-2 (Maintenance, 40 weeks)</a:t>
            </a:r>
            <a:r>
              <a:rPr lang="en-US" b="1" baseline="30000" dirty="0">
                <a:solidFill>
                  <a:schemeClr val="tx1"/>
                </a:solidFill>
                <a:sym typeface="Avenir Heavy"/>
              </a:rPr>
              <a:t>1,2</a:t>
            </a:r>
          </a:p>
        </p:txBody>
      </p:sp>
      <p:sp>
        <p:nvSpPr>
          <p:cNvPr id="4" name="TextBox 3">
            <a:extLst>
              <a:ext uri="{FF2B5EF4-FFF2-40B4-BE49-F238E27FC236}">
                <a16:creationId xmlns="" xmlns:a16="http://schemas.microsoft.com/office/drawing/2014/main" id="{E2EC7189-85B4-409C-4C8E-F9A3F4142140}"/>
              </a:ext>
            </a:extLst>
          </p:cNvPr>
          <p:cNvSpPr txBox="1"/>
          <p:nvPr/>
        </p:nvSpPr>
        <p:spPr>
          <a:xfrm>
            <a:off x="12570106" y="4143737"/>
            <a:ext cx="0" cy="0"/>
          </a:xfrm>
          <a:prstGeom prst="rect">
            <a:avLst/>
          </a:prstGeom>
          <a:noFill/>
        </p:spPr>
        <p:txBody>
          <a:bodyPr wrap="none" lIns="0" tIns="0" rIns="0" bIns="0" rtlCol="0">
            <a:noAutofit/>
          </a:bodyPr>
          <a:lstStyle/>
          <a:p>
            <a:pPr algn="l"/>
            <a:endParaRPr lang="en-US" sz="1600" dirty="0"/>
          </a:p>
        </p:txBody>
      </p:sp>
      <p:sp>
        <p:nvSpPr>
          <p:cNvPr id="12" name="TextBox 11">
            <a:extLst>
              <a:ext uri="{FF2B5EF4-FFF2-40B4-BE49-F238E27FC236}">
                <a16:creationId xmlns="" xmlns:a16="http://schemas.microsoft.com/office/drawing/2014/main" id="{AA109B06-E5B3-4ABD-9208-E3E7679D0BE9}"/>
              </a:ext>
            </a:extLst>
          </p:cNvPr>
          <p:cNvSpPr txBox="1"/>
          <p:nvPr/>
        </p:nvSpPr>
        <p:spPr>
          <a:xfrm>
            <a:off x="457200" y="6232357"/>
            <a:ext cx="8506418" cy="415498"/>
          </a:xfrm>
          <a:prstGeom prst="rect">
            <a:avLst/>
          </a:prstGeom>
          <a:noFill/>
        </p:spPr>
        <p:txBody>
          <a:bodyPr wrap="square" lIns="0" tIns="0" rIns="0" bIns="0" anchor="b">
            <a:spAutoFit/>
          </a:bodyPr>
          <a:lstStyle/>
          <a:p>
            <a:pPr marL="46038" indent="-46038">
              <a:defRPr/>
            </a:pPr>
            <a:r>
              <a:rPr lang="en-US" sz="900" i="0" baseline="30000" dirty="0" err="1">
                <a:solidFill>
                  <a:srgbClr val="222222"/>
                </a:solidFill>
                <a:effectLst/>
                <a:latin typeface="+mj-lt"/>
              </a:rPr>
              <a:t>a</a:t>
            </a:r>
            <a:r>
              <a:rPr lang="en-US" sz="900" i="0" dirty="0" err="1">
                <a:solidFill>
                  <a:srgbClr val="222222"/>
                </a:solidFill>
                <a:effectLst/>
                <a:latin typeface="+mj-lt"/>
              </a:rPr>
              <a:t>Occurring</a:t>
            </a:r>
            <a:r>
              <a:rPr lang="en-US" sz="900" i="0" dirty="0">
                <a:solidFill>
                  <a:srgbClr val="222222"/>
                </a:solidFill>
                <a:effectLst/>
                <a:latin typeface="+mj-lt"/>
              </a:rPr>
              <a:t> in ≥3% of patients in any treatment group during induction or maintenance; listed by decreasing frequency in the </a:t>
            </a:r>
            <a:r>
              <a:rPr lang="en-US" sz="900" i="0" dirty="0" err="1">
                <a:solidFill>
                  <a:srgbClr val="222222"/>
                </a:solidFill>
                <a:effectLst/>
                <a:latin typeface="+mj-lt"/>
              </a:rPr>
              <a:t>Omvoh</a:t>
            </a:r>
            <a:r>
              <a:rPr lang="en-US" sz="900" i="0" dirty="0">
                <a:solidFill>
                  <a:srgbClr val="222222"/>
                </a:solidFill>
                <a:effectLst/>
                <a:latin typeface="+mj-lt"/>
              </a:rPr>
              <a:t> arm during maintenance.</a:t>
            </a:r>
            <a:r>
              <a:rPr lang="en-US" sz="900" i="0" baseline="30000" dirty="0">
                <a:solidFill>
                  <a:srgbClr val="222222"/>
                </a:solidFill>
                <a:effectLst/>
                <a:latin typeface="+mj-lt"/>
              </a:rPr>
              <a:t>2 </a:t>
            </a:r>
            <a:r>
              <a:rPr lang="en-US" sz="900" i="0" baseline="30000" dirty="0" err="1">
                <a:solidFill>
                  <a:srgbClr val="222222"/>
                </a:solidFill>
                <a:effectLst/>
                <a:latin typeface="+mj-lt"/>
              </a:rPr>
              <a:t>b</a:t>
            </a:r>
            <a:r>
              <a:rPr lang="en-US" sz="900" i="0" dirty="0" err="1">
                <a:solidFill>
                  <a:srgbClr val="222222"/>
                </a:solidFill>
                <a:effectLst/>
                <a:latin typeface="+mj-lt"/>
              </a:rPr>
              <a:t>The</a:t>
            </a:r>
            <a:r>
              <a:rPr lang="en-US" sz="900" i="0" dirty="0">
                <a:solidFill>
                  <a:srgbClr val="222222"/>
                </a:solidFill>
                <a:effectLst/>
                <a:latin typeface="+mj-lt"/>
              </a:rPr>
              <a:t> most frequent events were injection site pain, injection site reaction, and injection site erythema. These symptoms were usually reported as non-serious, mild, and transient in nature.</a:t>
            </a:r>
            <a:r>
              <a:rPr lang="en-US" sz="900" i="0" baseline="30000" dirty="0">
                <a:solidFill>
                  <a:srgbClr val="222222"/>
                </a:solidFill>
                <a:effectLst/>
                <a:latin typeface="+mj-lt"/>
              </a:rPr>
              <a:t>1 </a:t>
            </a:r>
            <a:r>
              <a:rPr lang="en-US" sz="900" i="0" dirty="0">
                <a:solidFill>
                  <a:srgbClr val="222222"/>
                </a:solidFill>
                <a:effectLst/>
                <a:latin typeface="+mj-lt"/>
              </a:rPr>
              <a:t>IV=intravenous; SC=subcutaneous.</a:t>
            </a:r>
            <a:endParaRPr kumimoji="0" lang="en-US" sz="900" i="0" u="none" strike="noStrike" kern="1200" cap="none" spc="0" normalizeH="0" baseline="0" noProof="0" dirty="0">
              <a:ln>
                <a:noFill/>
              </a:ln>
              <a:effectLst/>
              <a:uLnTx/>
              <a:uFillTx/>
              <a:latin typeface="+mj-lt"/>
              <a:ea typeface="+mn-ea"/>
              <a:cs typeface="+mn-cs"/>
            </a:endParaRPr>
          </a:p>
        </p:txBody>
      </p:sp>
      <p:pic>
        <p:nvPicPr>
          <p:cNvPr id="6" name="Picture 5">
            <a:extLst>
              <a:ext uri="{FF2B5EF4-FFF2-40B4-BE49-F238E27FC236}">
                <a16:creationId xmlns="" xmlns:a16="http://schemas.microsoft.com/office/drawing/2014/main" id="{49482001-8BA2-2EF2-3C3F-A92B66868D99}"/>
              </a:ext>
            </a:extLst>
          </p:cNvPr>
          <p:cNvPicPr>
            <a:picLocks noChangeAspect="1"/>
          </p:cNvPicPr>
          <p:nvPr/>
        </p:nvPicPr>
        <p:blipFill>
          <a:blip r:embed="rId3"/>
          <a:srcRect/>
          <a:stretch/>
        </p:blipFill>
        <p:spPr>
          <a:xfrm>
            <a:off x="6260591" y="2136730"/>
            <a:ext cx="5715509" cy="1783683"/>
          </a:xfrm>
          <a:prstGeom prst="rect">
            <a:avLst/>
          </a:prstGeom>
        </p:spPr>
      </p:pic>
      <p:pic>
        <p:nvPicPr>
          <p:cNvPr id="9" name="Picture 8">
            <a:extLst>
              <a:ext uri="{FF2B5EF4-FFF2-40B4-BE49-F238E27FC236}">
                <a16:creationId xmlns="" xmlns:a16="http://schemas.microsoft.com/office/drawing/2014/main" id="{D2B6C65B-5C4A-108E-1335-94C72BEB3FFD}"/>
              </a:ext>
            </a:extLst>
          </p:cNvPr>
          <p:cNvPicPr>
            <a:picLocks noChangeAspect="1"/>
          </p:cNvPicPr>
          <p:nvPr/>
        </p:nvPicPr>
        <p:blipFill>
          <a:blip r:embed="rId4"/>
          <a:srcRect/>
          <a:stretch/>
        </p:blipFill>
        <p:spPr>
          <a:xfrm>
            <a:off x="458356" y="2136730"/>
            <a:ext cx="5715509" cy="1486804"/>
          </a:xfrm>
          <a:prstGeom prst="rect">
            <a:avLst/>
          </a:prstGeom>
        </p:spPr>
      </p:pic>
    </p:spTree>
    <p:extLst>
      <p:ext uri="{BB962C8B-B14F-4D97-AF65-F5344CB8AC3E}">
        <p14:creationId xmlns:p14="http://schemas.microsoft.com/office/powerpoint/2010/main" val="1912409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E057AD00-5584-C40B-8A50-D23DAC9D5889}"/>
              </a:ext>
            </a:extLst>
          </p:cNvPr>
          <p:cNvSpPr>
            <a:spLocks noGrp="1"/>
          </p:cNvSpPr>
          <p:nvPr>
            <p:ph type="title"/>
          </p:nvPr>
        </p:nvSpPr>
        <p:spPr>
          <a:xfrm>
            <a:off x="458723" y="466004"/>
            <a:ext cx="9338419" cy="988686"/>
          </a:xfrm>
        </p:spPr>
        <p:txBody>
          <a:bodyPr/>
          <a:lstStyle/>
          <a:p>
            <a:r>
              <a:rPr lang="en-US" b="1" dirty="0" err="1">
                <a:solidFill>
                  <a:srgbClr val="00329F"/>
                </a:solidFill>
                <a:effectLst/>
              </a:rPr>
              <a:t>Omvoh</a:t>
            </a:r>
            <a:r>
              <a:rPr lang="en-US" b="1" dirty="0">
                <a:solidFill>
                  <a:srgbClr val="00329F"/>
                </a:solidFill>
                <a:effectLst/>
              </a:rPr>
              <a:t> had numerically lower frequencies of </a:t>
            </a:r>
            <a:br>
              <a:rPr lang="en-US" b="1" dirty="0">
                <a:solidFill>
                  <a:srgbClr val="00329F"/>
                </a:solidFill>
                <a:effectLst/>
              </a:rPr>
            </a:br>
            <a:r>
              <a:rPr lang="en-US" b="1" dirty="0">
                <a:solidFill>
                  <a:srgbClr val="00329F"/>
                </a:solidFill>
                <a:effectLst/>
              </a:rPr>
              <a:t>serious adverse events and discontinuations vs placebo</a:t>
            </a:r>
            <a:r>
              <a:rPr lang="en-US" i="0" baseline="30000" dirty="0">
                <a:solidFill>
                  <a:schemeClr val="accent1"/>
                </a:solidFill>
                <a:effectLst/>
              </a:rPr>
              <a:t>1</a:t>
            </a:r>
            <a:endParaRPr lang="en-US" baseline="30000" dirty="0">
              <a:solidFill>
                <a:schemeClr val="accent1"/>
              </a:solidFill>
            </a:endParaRPr>
          </a:p>
        </p:txBody>
      </p:sp>
      <p:sp>
        <p:nvSpPr>
          <p:cNvPr id="21" name="TextBox 20">
            <a:extLst>
              <a:ext uri="{FF2B5EF4-FFF2-40B4-BE49-F238E27FC236}">
                <a16:creationId xmlns="" xmlns:a16="http://schemas.microsoft.com/office/drawing/2014/main" id="{A5FC6012-EF50-AD24-4218-0747017FE57D}"/>
              </a:ext>
            </a:extLst>
          </p:cNvPr>
          <p:cNvSpPr txBox="1"/>
          <p:nvPr/>
        </p:nvSpPr>
        <p:spPr>
          <a:xfrm>
            <a:off x="485818" y="1847333"/>
            <a:ext cx="5565324" cy="307777"/>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b="1" dirty="0">
                <a:solidFill>
                  <a:schemeClr val="tx1"/>
                </a:solidFill>
                <a:sym typeface="Avenir Heavy"/>
              </a:rPr>
              <a:t>Serious Adverse Events and Discontinuation</a:t>
            </a:r>
            <a:r>
              <a:rPr lang="en-US" b="1" baseline="30000" dirty="0">
                <a:solidFill>
                  <a:schemeClr val="tx1"/>
                </a:solidFill>
                <a:sym typeface="Avenir Heavy"/>
              </a:rPr>
              <a:t>1</a:t>
            </a:r>
          </a:p>
        </p:txBody>
      </p:sp>
      <p:sp>
        <p:nvSpPr>
          <p:cNvPr id="22" name="TextBox 21">
            <a:extLst>
              <a:ext uri="{FF2B5EF4-FFF2-40B4-BE49-F238E27FC236}">
                <a16:creationId xmlns="" xmlns:a16="http://schemas.microsoft.com/office/drawing/2014/main" id="{40A8E344-A770-7EDB-6EBF-C437E699BF4D}"/>
              </a:ext>
            </a:extLst>
          </p:cNvPr>
          <p:cNvSpPr txBox="1"/>
          <p:nvPr/>
        </p:nvSpPr>
        <p:spPr>
          <a:xfrm>
            <a:off x="6264318" y="1847333"/>
            <a:ext cx="5565324" cy="307777"/>
          </a:xfrm>
          <a:prstGeom prst="rect">
            <a:avLst/>
          </a:prstGeom>
        </p:spPr>
        <p:txBody>
          <a:bodyPr vert="horz" lIns="0" tIns="0" rIns="0" bIns="0" rtlCol="0">
            <a:noAutofit/>
          </a:bodyPr>
          <a:lstStyle>
            <a:defPPr>
              <a:defRPr lang="en-US"/>
            </a:defPPr>
            <a:lvl1pPr indent="0" algn="ctr">
              <a:lnSpc>
                <a:spcPts val="1600"/>
              </a:lnSpc>
              <a:spcBef>
                <a:spcPts val="1000"/>
              </a:spcBef>
              <a:buFont typeface="Arial" panose="020B0604020202020204" pitchFamily="34" charset="0"/>
              <a:buNone/>
              <a:defRPr sz="1400" b="0" i="0" cap="none" baseline="0">
                <a:solidFill>
                  <a:schemeClr val="tx2"/>
                </a:solidFill>
                <a:cs typeface="Arial" panose="020B0604020202020204" pitchFamily="34" charset="0"/>
              </a:defRPr>
            </a:lvl1pPr>
            <a:lvl2pPr marL="182880" indent="-182880">
              <a:lnSpc>
                <a:spcPts val="2200"/>
              </a:lnSpc>
              <a:spcBef>
                <a:spcPts val="600"/>
              </a:spcBef>
              <a:buSzPct val="150000"/>
              <a:buFont typeface="Arial" panose="020B0604020202020204" pitchFamily="34" charset="0"/>
              <a:buChar char="•"/>
              <a:defRPr sz="1600">
                <a:cs typeface="Arial" panose="020B0604020202020204" pitchFamily="34" charset="0"/>
              </a:defRPr>
            </a:lvl2pPr>
            <a:lvl3pPr marL="365760" indent="-182880">
              <a:lnSpc>
                <a:spcPts val="2200"/>
              </a:lnSpc>
              <a:spcBef>
                <a:spcPts val="600"/>
              </a:spcBef>
              <a:buSzPct val="150000"/>
              <a:buFont typeface="Arial" panose="020B0604020202020204" pitchFamily="34" charset="0"/>
              <a:buChar char="•"/>
              <a:defRPr sz="1600">
                <a:cs typeface="Arial" panose="020B0604020202020204" pitchFamily="34" charset="0"/>
              </a:defRPr>
            </a:lvl3pPr>
            <a:lvl4pPr marL="548640" indent="-182880">
              <a:lnSpc>
                <a:spcPts val="2200"/>
              </a:lnSpc>
              <a:spcBef>
                <a:spcPts val="600"/>
              </a:spcBef>
              <a:buSzPct val="150000"/>
              <a:buFont typeface="Arial" panose="020B0604020202020204" pitchFamily="34" charset="0"/>
              <a:buChar char="•"/>
              <a:defRPr sz="1600">
                <a:cs typeface="Arial" panose="020B0604020202020204" pitchFamily="34" charset="0"/>
              </a:defRPr>
            </a:lvl4pPr>
            <a:lvl5pPr marL="731520" indent="-182880">
              <a:lnSpc>
                <a:spcPts val="2200"/>
              </a:lnSpc>
              <a:spcBef>
                <a:spcPts val="600"/>
              </a:spcBef>
              <a:buSzPct val="150000"/>
              <a:buFont typeface="Arial" panose="020B0604020202020204" pitchFamily="34" charset="0"/>
              <a:buChar char="•"/>
              <a:defRPr sz="16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b="1" dirty="0">
                <a:solidFill>
                  <a:schemeClr val="tx1"/>
                </a:solidFill>
                <a:sym typeface="Avenir Heavy"/>
              </a:rPr>
              <a:t>Adverse Events of Special Interest</a:t>
            </a:r>
            <a:r>
              <a:rPr lang="en-US" b="1" baseline="30000" dirty="0">
                <a:solidFill>
                  <a:schemeClr val="tx1"/>
                </a:solidFill>
                <a:sym typeface="Avenir Heavy"/>
              </a:rPr>
              <a:t>1</a:t>
            </a:r>
          </a:p>
        </p:txBody>
      </p:sp>
      <p:sp>
        <p:nvSpPr>
          <p:cNvPr id="4" name="TextBox 3">
            <a:extLst>
              <a:ext uri="{FF2B5EF4-FFF2-40B4-BE49-F238E27FC236}">
                <a16:creationId xmlns="" xmlns:a16="http://schemas.microsoft.com/office/drawing/2014/main" id="{E2EC7189-85B4-409C-4C8E-F9A3F4142140}"/>
              </a:ext>
            </a:extLst>
          </p:cNvPr>
          <p:cNvSpPr txBox="1"/>
          <p:nvPr/>
        </p:nvSpPr>
        <p:spPr>
          <a:xfrm>
            <a:off x="12570106" y="4143737"/>
            <a:ext cx="0" cy="0"/>
          </a:xfrm>
          <a:prstGeom prst="rect">
            <a:avLst/>
          </a:prstGeom>
          <a:noFill/>
        </p:spPr>
        <p:txBody>
          <a:bodyPr wrap="none" lIns="0" tIns="0" rIns="0" bIns="0" rtlCol="0">
            <a:noAutofit/>
          </a:bodyPr>
          <a:lstStyle/>
          <a:p>
            <a:pPr algn="l"/>
            <a:endParaRPr lang="en-US" sz="1600" dirty="0"/>
          </a:p>
        </p:txBody>
      </p:sp>
      <p:sp>
        <p:nvSpPr>
          <p:cNvPr id="2" name="TextBox 1">
            <a:extLst>
              <a:ext uri="{FF2B5EF4-FFF2-40B4-BE49-F238E27FC236}">
                <a16:creationId xmlns="" xmlns:a16="http://schemas.microsoft.com/office/drawing/2014/main" id="{CF95D845-7E32-46F6-6230-CD45DD5F16AE}"/>
              </a:ext>
            </a:extLst>
          </p:cNvPr>
          <p:cNvSpPr txBox="1"/>
          <p:nvPr/>
        </p:nvSpPr>
        <p:spPr>
          <a:xfrm>
            <a:off x="458356" y="6232357"/>
            <a:ext cx="8359485" cy="415498"/>
          </a:xfrm>
          <a:prstGeom prst="rect">
            <a:avLst/>
          </a:prstGeom>
          <a:noFill/>
        </p:spPr>
        <p:txBody>
          <a:bodyPr wrap="square" lIns="0" tIns="0" rIns="0" bIns="0" anchor="b">
            <a:spAutoFit/>
          </a:bodyPr>
          <a:lstStyle/>
          <a:p>
            <a:pPr marL="46038" indent="-46038">
              <a:defRPr/>
            </a:pPr>
            <a:r>
              <a:rPr lang="en-US" sz="900" baseline="30000" dirty="0" err="1">
                <a:solidFill>
                  <a:srgbClr val="222222"/>
                </a:solidFill>
                <a:latin typeface="+mj-lt"/>
              </a:rPr>
              <a:t>a</a:t>
            </a:r>
            <a:r>
              <a:rPr lang="en-US" sz="900" i="0" dirty="0" err="1">
                <a:solidFill>
                  <a:srgbClr val="222222"/>
                </a:solidFill>
                <a:effectLst/>
                <a:latin typeface="+mj-lt"/>
              </a:rPr>
              <a:t>Excluding</a:t>
            </a:r>
            <a:r>
              <a:rPr lang="en-US" sz="900" i="0" dirty="0">
                <a:solidFill>
                  <a:srgbClr val="222222"/>
                </a:solidFill>
                <a:effectLst/>
                <a:latin typeface="+mj-lt"/>
              </a:rPr>
              <a:t> oral candidiasis and oral fungal infection.</a:t>
            </a:r>
            <a:r>
              <a:rPr lang="en-US" sz="900" i="0" baseline="30000" dirty="0">
                <a:solidFill>
                  <a:srgbClr val="222222"/>
                </a:solidFill>
                <a:effectLst/>
                <a:latin typeface="+mj-lt"/>
              </a:rPr>
              <a:t>1</a:t>
            </a:r>
            <a:r>
              <a:rPr lang="en-US" sz="900" i="0" dirty="0">
                <a:solidFill>
                  <a:srgbClr val="222222"/>
                </a:solidFill>
                <a:effectLst/>
                <a:latin typeface="+mj-lt"/>
              </a:rPr>
              <a:t> </a:t>
            </a:r>
          </a:p>
          <a:p>
            <a:pPr marL="52388" indent="-52388">
              <a:defRPr/>
            </a:pPr>
            <a:r>
              <a:rPr lang="en-US" sz="900" i="0" baseline="30000" dirty="0" err="1">
                <a:solidFill>
                  <a:srgbClr val="222222"/>
                </a:solidFill>
                <a:effectLst/>
                <a:latin typeface="+mj-lt"/>
              </a:rPr>
              <a:t>b</a:t>
            </a:r>
            <a:r>
              <a:rPr lang="en-US" sz="900" i="0" dirty="0" err="1">
                <a:solidFill>
                  <a:srgbClr val="222222"/>
                </a:solidFill>
                <a:effectLst/>
                <a:latin typeface="+mj-lt"/>
              </a:rPr>
              <a:t>Hepatic</a:t>
            </a:r>
            <a:r>
              <a:rPr lang="en-US" sz="900" i="0" dirty="0">
                <a:solidFill>
                  <a:srgbClr val="222222"/>
                </a:solidFill>
                <a:effectLst/>
                <a:latin typeface="+mj-lt"/>
              </a:rPr>
              <a:t> events include laboratory abnormalities reported as adverse events as well as any hepatobiliary disorder.</a:t>
            </a:r>
            <a:r>
              <a:rPr lang="en-US" sz="900" i="0" baseline="30000" dirty="0">
                <a:solidFill>
                  <a:srgbClr val="222222"/>
                </a:solidFill>
                <a:effectLst/>
                <a:latin typeface="+mj-lt"/>
              </a:rPr>
              <a:t>1</a:t>
            </a:r>
            <a:r>
              <a:rPr lang="en-US" sz="900" i="0" dirty="0">
                <a:solidFill>
                  <a:srgbClr val="222222"/>
                </a:solidFill>
                <a:effectLst/>
                <a:latin typeface="+mj-lt"/>
              </a:rPr>
              <a:t> </a:t>
            </a:r>
            <a:br>
              <a:rPr lang="en-US" sz="900" i="0" dirty="0">
                <a:solidFill>
                  <a:srgbClr val="222222"/>
                </a:solidFill>
                <a:effectLst/>
                <a:latin typeface="+mj-lt"/>
              </a:rPr>
            </a:br>
            <a:r>
              <a:rPr lang="en-US" sz="900" i="0" dirty="0">
                <a:solidFill>
                  <a:srgbClr val="222222"/>
                </a:solidFill>
                <a:effectLst/>
                <a:latin typeface="+mj-lt"/>
              </a:rPr>
              <a:t>AE=adverse event; IV=intravenous; SC=subcutaneous.</a:t>
            </a:r>
            <a:endParaRPr kumimoji="0" lang="en-US" sz="900" i="0" u="none" strike="noStrike" kern="1200" cap="none" spc="0" normalizeH="0" baseline="0" noProof="0" dirty="0">
              <a:ln>
                <a:noFill/>
              </a:ln>
              <a:effectLst/>
              <a:uLnTx/>
              <a:uFillTx/>
              <a:latin typeface="+mj-lt"/>
              <a:ea typeface="+mn-ea"/>
              <a:cs typeface="+mn-cs"/>
            </a:endParaRPr>
          </a:p>
        </p:txBody>
      </p:sp>
      <p:pic>
        <p:nvPicPr>
          <p:cNvPr id="8" name="Picture 7" descr="Graphical user interface&#10;&#10;Description automatically generated with medium confidence">
            <a:extLst>
              <a:ext uri="{FF2B5EF4-FFF2-40B4-BE49-F238E27FC236}">
                <a16:creationId xmlns="" xmlns:a16="http://schemas.microsoft.com/office/drawing/2014/main" id="{6922F833-CA90-BB18-68DA-DA1E51AADF69}"/>
              </a:ext>
            </a:extLst>
          </p:cNvPr>
          <p:cNvPicPr>
            <a:picLocks noChangeAspect="1"/>
          </p:cNvPicPr>
          <p:nvPr/>
        </p:nvPicPr>
        <p:blipFill>
          <a:blip r:embed="rId3"/>
          <a:stretch>
            <a:fillRect/>
          </a:stretch>
        </p:blipFill>
        <p:spPr>
          <a:xfrm>
            <a:off x="458356" y="2136730"/>
            <a:ext cx="5715509" cy="2432953"/>
          </a:xfrm>
          <a:prstGeom prst="rect">
            <a:avLst/>
          </a:prstGeom>
        </p:spPr>
      </p:pic>
      <p:pic>
        <p:nvPicPr>
          <p:cNvPr id="18" name="Picture 17" descr="Table&#10;&#10;Description automatically generated">
            <a:extLst>
              <a:ext uri="{FF2B5EF4-FFF2-40B4-BE49-F238E27FC236}">
                <a16:creationId xmlns="" xmlns:a16="http://schemas.microsoft.com/office/drawing/2014/main" id="{E062DB0B-45E1-0447-B145-15C01E707BC6}"/>
              </a:ext>
            </a:extLst>
          </p:cNvPr>
          <p:cNvPicPr>
            <a:picLocks noChangeAspect="1"/>
          </p:cNvPicPr>
          <p:nvPr/>
        </p:nvPicPr>
        <p:blipFill>
          <a:blip r:embed="rId4"/>
          <a:stretch>
            <a:fillRect/>
          </a:stretch>
        </p:blipFill>
        <p:spPr>
          <a:xfrm>
            <a:off x="6260591" y="2136730"/>
            <a:ext cx="5715509" cy="2722591"/>
          </a:xfrm>
          <a:prstGeom prst="rect">
            <a:avLst/>
          </a:prstGeom>
        </p:spPr>
      </p:pic>
    </p:spTree>
    <p:extLst>
      <p:ext uri="{BB962C8B-B14F-4D97-AF65-F5344CB8AC3E}">
        <p14:creationId xmlns:p14="http://schemas.microsoft.com/office/powerpoint/2010/main" val="2565452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hidden="1"/>
          <p:cNvSpPr>
            <a:spLocks noGrp="1"/>
          </p:cNvSpPr>
          <p:nvPr>
            <p:ph type="title"/>
          </p:nvPr>
        </p:nvSpPr>
        <p:spPr>
          <a:xfrm>
            <a:off x="458724" y="466004"/>
            <a:ext cx="10601162" cy="988686"/>
          </a:xfrm>
        </p:spPr>
        <p:txBody>
          <a:bodyPr/>
          <a:lstStyle/>
          <a:p>
            <a:pPr rtl="0"/>
            <a:r>
              <a:rPr lang="de-DE" dirty="0"/>
              <a:t>Übersicht über unerwünschte Ereignisse</a:t>
            </a:r>
            <a:r>
              <a:rPr lang="en-US" dirty="0"/>
              <a:t/>
            </a:r>
            <a:br>
              <a:rPr lang="en-US" dirty="0"/>
            </a:br>
            <a:r>
              <a:rPr lang="de-DE" sz="1800" dirty="0">
                <a:solidFill>
                  <a:schemeClr val="tx1"/>
                </a:solidFill>
              </a:rPr>
              <a:t>Erhaltungsphase, Sicherheitspopulation – </a:t>
            </a:r>
            <a:r>
              <a:rPr lang="de-DE" sz="1800" dirty="0" err="1">
                <a:solidFill>
                  <a:schemeClr val="tx1"/>
                </a:solidFill>
              </a:rPr>
              <a:t>Mirikizumab</a:t>
            </a:r>
            <a:r>
              <a:rPr lang="de-DE" sz="1800" dirty="0">
                <a:solidFill>
                  <a:schemeClr val="tx1"/>
                </a:solidFill>
              </a:rPr>
              <a:t>-Induktions-Responder (LUCENT-2) </a:t>
            </a:r>
          </a:p>
        </p:txBody>
      </p:sp>
      <p:graphicFrame>
        <p:nvGraphicFramePr>
          <p:cNvPr id="7" name="Content Placeholder 3" hidden="1">
            <a:extLst>
              <a:ext uri="{FF2B5EF4-FFF2-40B4-BE49-F238E27FC236}">
                <a16:creationId xmlns="" xmlns:a16="http://schemas.microsoft.com/office/drawing/2014/main" id="{29708F5B-E115-41FD-9655-109EC310878C}"/>
              </a:ext>
            </a:extLst>
          </p:cNvPr>
          <p:cNvGraphicFramePr>
            <a:graphicFrameLocks/>
          </p:cNvGraphicFramePr>
          <p:nvPr>
            <p:extLst>
              <p:ext uri="{D42A27DB-BD31-4B8C-83A1-F6EECF244321}">
                <p14:modId xmlns:p14="http://schemas.microsoft.com/office/powerpoint/2010/main" val="3452664840"/>
              </p:ext>
            </p:extLst>
          </p:nvPr>
        </p:nvGraphicFramePr>
        <p:xfrm>
          <a:off x="457200" y="2038200"/>
          <a:ext cx="11277599" cy="2781600"/>
        </p:xfrm>
        <a:graphic>
          <a:graphicData uri="http://schemas.openxmlformats.org/drawingml/2006/table">
            <a:tbl>
              <a:tblPr firstRow="1" firstCol="1" bandRow="1">
                <a:effectLst/>
                <a:tableStyleId>{2D5ABB26-0587-4C30-8999-92F81FD0307C}</a:tableStyleId>
              </a:tblPr>
              <a:tblGrid>
                <a:gridCol w="6825203">
                  <a:extLst>
                    <a:ext uri="{9D8B030D-6E8A-4147-A177-3AD203B41FA5}">
                      <a16:colId xmlns="" xmlns:a16="http://schemas.microsoft.com/office/drawing/2014/main" val="20000"/>
                    </a:ext>
                  </a:extLst>
                </a:gridCol>
                <a:gridCol w="2226198">
                  <a:extLst>
                    <a:ext uri="{9D8B030D-6E8A-4147-A177-3AD203B41FA5}">
                      <a16:colId xmlns="" xmlns:a16="http://schemas.microsoft.com/office/drawing/2014/main" val="744119392"/>
                    </a:ext>
                  </a:extLst>
                </a:gridCol>
                <a:gridCol w="2226198">
                  <a:extLst>
                    <a:ext uri="{9D8B030D-6E8A-4147-A177-3AD203B41FA5}">
                      <a16:colId xmlns="" xmlns:a16="http://schemas.microsoft.com/office/drawing/2014/main" val="4166070737"/>
                    </a:ext>
                  </a:extLst>
                </a:gridCol>
              </a:tblGrid>
              <a:tr h="0">
                <a:tc rowSpan="2">
                  <a:txBody>
                    <a:bodyPr/>
                    <a:lstStyle/>
                    <a:p>
                      <a:pPr marL="0" marR="0" algn="ctr">
                        <a:lnSpc>
                          <a:spcPct val="100000"/>
                        </a:lnSpc>
                        <a:spcBef>
                          <a:spcPts val="0"/>
                        </a:spcBef>
                        <a:spcAft>
                          <a:spcPts val="0"/>
                        </a:spcAft>
                      </a:pPr>
                      <a:endParaRPr lang="en-US" sz="1400" b="1" dirty="0">
                        <a:effectLst/>
                        <a:latin typeface="+mj-lt"/>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j-lt"/>
                          <a:ea typeface="+mn-ea"/>
                          <a:cs typeface="+mn-cs"/>
                        </a:rPr>
                        <a:t>MIRI-Induktions-Responder</a:t>
                      </a: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1600" b="1" kern="1200">
                        <a:solidFill>
                          <a:schemeClr val="tx1"/>
                        </a:solidFill>
                        <a:effectLst/>
                        <a:latin typeface="+mn-lt"/>
                        <a:ea typeface="+mn-ea"/>
                        <a:cs typeface="+mn-cs"/>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6A50"/>
                    </a:solidFill>
                  </a:tcPr>
                </a:tc>
                <a:extLst>
                  <a:ext uri="{0D108BD9-81ED-4DB2-BD59-A6C34878D82A}">
                    <a16:rowId xmlns="" xmlns:a16="http://schemas.microsoft.com/office/drawing/2014/main" val="1852902744"/>
                  </a:ext>
                </a:extLst>
              </a:tr>
              <a:tr h="0">
                <a:tc vMerge="1">
                  <a:txBody>
                    <a:bodyPr/>
                    <a:lstStyle/>
                    <a:p>
                      <a:pPr marL="0" marR="0" algn="ctr">
                        <a:lnSpc>
                          <a:spcPct val="100000"/>
                        </a:lnSpc>
                        <a:spcBef>
                          <a:spcPts val="0"/>
                        </a:spcBef>
                        <a:spcAft>
                          <a:spcPts val="0"/>
                        </a:spcAft>
                      </a:pPr>
                      <a:endParaRPr lang="en-US" sz="1600" b="1">
                        <a:effectLst/>
                        <a:latin typeface="+mn-lt"/>
                      </a:endParaRPr>
                    </a:p>
                  </a:txBody>
                  <a:tcPr marL="36000" marR="36000" marT="18000" marB="18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j-lt"/>
                          <a:ea typeface="+mn-ea"/>
                          <a:cs typeface="+mn-cs"/>
                        </a:rPr>
                        <a:t>PBO </a:t>
                      </a:r>
                      <a:r>
                        <a:rPr lang="de-DE" sz="1400" b="1" kern="1200" dirty="0" err="1">
                          <a:solidFill>
                            <a:schemeClr val="tx1"/>
                          </a:solidFill>
                          <a:effectLst/>
                          <a:latin typeface="+mj-lt"/>
                          <a:ea typeface="+mn-ea"/>
                          <a:cs typeface="+mn-cs"/>
                        </a:rPr>
                        <a:t>s.c</a:t>
                      </a:r>
                      <a:r>
                        <a:rPr lang="de-DE" sz="1400" b="1" kern="1200" dirty="0">
                          <a:solidFill>
                            <a:schemeClr val="tx1"/>
                          </a:solidFill>
                          <a:effectLst/>
                          <a:latin typeface="+mj-lt"/>
                          <a:ea typeface="+mn-ea"/>
                          <a:cs typeface="+mn-cs"/>
                        </a:rPr>
                        <a:t>.</a:t>
                      </a:r>
                    </a:p>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j-lt"/>
                          <a:ea typeface="+mn-ea"/>
                          <a:cs typeface="+mn-cs"/>
                        </a:rPr>
                        <a:t>N=192</a:t>
                      </a: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bg1"/>
                          </a:solidFill>
                          <a:effectLst/>
                          <a:latin typeface="+mj-lt"/>
                          <a:ea typeface="+mn-ea"/>
                          <a:cs typeface="+mn-cs"/>
                        </a:rPr>
                        <a:t>MIRI 200 mg </a:t>
                      </a:r>
                      <a:r>
                        <a:rPr lang="de-DE" sz="1400" b="1" kern="1200" dirty="0" err="1">
                          <a:solidFill>
                            <a:schemeClr val="bg1"/>
                          </a:solidFill>
                          <a:effectLst/>
                          <a:latin typeface="+mj-lt"/>
                          <a:ea typeface="+mn-ea"/>
                          <a:cs typeface="+mn-cs"/>
                        </a:rPr>
                        <a:t>s.c</a:t>
                      </a:r>
                      <a:r>
                        <a:rPr lang="de-DE" sz="1400" b="1" kern="1200" dirty="0">
                          <a:solidFill>
                            <a:schemeClr val="bg1"/>
                          </a:solidFill>
                          <a:effectLst/>
                          <a:latin typeface="+mj-lt"/>
                          <a:ea typeface="+mn-ea"/>
                          <a:cs typeface="+mn-cs"/>
                        </a:rPr>
                        <a:t>.</a:t>
                      </a:r>
                      <a:r>
                        <a:rPr lang="en-GB" sz="1400" b="1" kern="1200" dirty="0">
                          <a:solidFill>
                            <a:schemeClr val="bg1"/>
                          </a:solidFill>
                          <a:effectLst/>
                          <a:latin typeface="+mj-lt"/>
                          <a:ea typeface="+mn-ea"/>
                          <a:cs typeface="+mn-cs"/>
                        </a:rPr>
                        <a:t/>
                      </a:r>
                      <a:br>
                        <a:rPr lang="en-GB" sz="1400" b="1" kern="1200" dirty="0">
                          <a:solidFill>
                            <a:schemeClr val="bg1"/>
                          </a:solidFill>
                          <a:effectLst/>
                          <a:latin typeface="+mj-lt"/>
                          <a:ea typeface="+mn-ea"/>
                          <a:cs typeface="+mn-cs"/>
                        </a:rPr>
                      </a:br>
                      <a:r>
                        <a:rPr lang="de-DE" sz="1400" b="1" kern="1200" dirty="0">
                          <a:solidFill>
                            <a:schemeClr val="bg1"/>
                          </a:solidFill>
                          <a:effectLst/>
                          <a:latin typeface="+mj-lt"/>
                          <a:ea typeface="+mn-ea"/>
                          <a:cs typeface="+mn-cs"/>
                        </a:rPr>
                        <a:t>N=389</a:t>
                      </a: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 xmlns:a16="http://schemas.microsoft.com/office/drawing/2014/main" val="10000"/>
                  </a:ext>
                </a:extLst>
              </a:tr>
              <a:tr h="0">
                <a:tc>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j-lt"/>
                          <a:ea typeface="Times New Roman"/>
                          <a:cs typeface="Times New Roman"/>
                        </a:rPr>
                        <a:t>Patienten mit ≥1 TEAE, n (%)</a:t>
                      </a:r>
                    </a:p>
                  </a:txBody>
                  <a:tcPr marL="36000" marR="36000" marT="36000" marB="36000">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0000"/>
                        </a:lnSpc>
                        <a:spcBef>
                          <a:spcPts val="0"/>
                        </a:spcBef>
                        <a:spcAft>
                          <a:spcPts val="0"/>
                        </a:spcAft>
                      </a:pPr>
                      <a:r>
                        <a:rPr lang="de-DE" sz="1400" b="0" dirty="0">
                          <a:effectLst/>
                          <a:latin typeface="+mj-lt"/>
                          <a:ea typeface="Calibri"/>
                          <a:cs typeface="Times New Roman"/>
                        </a:rPr>
                        <a:t>132 (68,8%)</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251 (64,5%)</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2848320022"/>
                  </a:ext>
                </a:extLst>
              </a:tr>
              <a:tr h="0">
                <a:tc>
                  <a:txBody>
                    <a:bodyPr/>
                    <a:lstStyle/>
                    <a:p>
                      <a:pPr marL="273600" marR="0" lvl="1" indent="0" algn="l" defTabSz="457200" rtl="0" eaLnBrk="1" fontAlgn="auto" latinLnBrk="0" hangingPunct="1">
                        <a:lnSpc>
                          <a:spcPct val="100000"/>
                        </a:lnSpc>
                        <a:spcBef>
                          <a:spcPts val="0"/>
                        </a:spcBef>
                        <a:spcAft>
                          <a:spcPts val="0"/>
                        </a:spcAft>
                        <a:buClrTx/>
                        <a:buSzTx/>
                        <a:buFontTx/>
                        <a:buNone/>
                        <a:tabLst/>
                        <a:defRPr/>
                      </a:pPr>
                      <a:r>
                        <a:rPr lang="de-DE" sz="1400" b="0" kern="1200">
                          <a:solidFill>
                            <a:schemeClr val="tx1"/>
                          </a:solidFill>
                          <a:effectLst/>
                          <a:latin typeface="+mj-lt"/>
                          <a:ea typeface="Times New Roman"/>
                          <a:cs typeface="Times New Roman"/>
                        </a:rPr>
                        <a:t>Leicht</a:t>
                      </a:r>
                    </a:p>
                  </a:txBody>
                  <a:tcPr marL="36000" marR="36000" marT="36000" marB="36000">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71 (37,0%)</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148 (38,0%)</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0005"/>
                  </a:ext>
                </a:extLst>
              </a:tr>
              <a:tr h="0">
                <a:tc>
                  <a:txBody>
                    <a:bodyPr/>
                    <a:lstStyle/>
                    <a:p>
                      <a:pPr marL="273600" marR="0" lvl="1" indent="0" algn="l" defTabSz="457200" rtl="0" eaLnBrk="1" fontAlgn="auto" latinLnBrk="0" hangingPunct="1">
                        <a:lnSpc>
                          <a:spcPct val="100000"/>
                        </a:lnSpc>
                        <a:spcBef>
                          <a:spcPts val="0"/>
                        </a:spcBef>
                        <a:spcAft>
                          <a:spcPts val="0"/>
                        </a:spcAft>
                        <a:buClrTx/>
                        <a:buSzTx/>
                        <a:buFontTx/>
                        <a:buNone/>
                        <a:tabLst/>
                        <a:defRPr/>
                      </a:pPr>
                      <a:r>
                        <a:rPr lang="de-DE" sz="1400" b="0" kern="1200">
                          <a:solidFill>
                            <a:schemeClr val="tx1"/>
                          </a:solidFill>
                          <a:effectLst/>
                          <a:latin typeface="+mj-lt"/>
                          <a:ea typeface="Times New Roman"/>
                          <a:cs typeface="Times New Roman"/>
                        </a:rPr>
                        <a:t>Mäßig</a:t>
                      </a:r>
                    </a:p>
                  </a:txBody>
                  <a:tcPr marL="36000" marR="36000" marT="36000" marB="36000">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49 (25,5%)</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87 (22,4%)</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0006"/>
                  </a:ext>
                </a:extLst>
              </a:tr>
              <a:tr h="0">
                <a:tc>
                  <a:txBody>
                    <a:bodyPr/>
                    <a:lstStyle/>
                    <a:p>
                      <a:pPr marL="273600" marR="0" lvl="1" indent="0" algn="l" rtl="0">
                        <a:lnSpc>
                          <a:spcPct val="100000"/>
                        </a:lnSpc>
                        <a:spcBef>
                          <a:spcPts val="0"/>
                        </a:spcBef>
                        <a:spcAft>
                          <a:spcPts val="0"/>
                        </a:spcAft>
                      </a:pPr>
                      <a:r>
                        <a:rPr lang="de-DE" sz="1400" b="0" dirty="0">
                          <a:solidFill>
                            <a:schemeClr val="tx1"/>
                          </a:solidFill>
                          <a:effectLst/>
                          <a:latin typeface="+mj-lt"/>
                          <a:ea typeface="Times New Roman"/>
                          <a:cs typeface="Times New Roman"/>
                        </a:rPr>
                        <a:t>Schwer</a:t>
                      </a:r>
                    </a:p>
                  </a:txBody>
                  <a:tcPr marL="36000" marR="36000" marT="36000" marB="36000">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12 (6,3%)</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16 (4,1%)</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082107241"/>
                  </a:ext>
                </a:extLst>
              </a:tr>
              <a:tr h="0">
                <a:tc>
                  <a:txBody>
                    <a:bodyPr/>
                    <a:lstStyle/>
                    <a:p>
                      <a:pPr marL="0" marR="0" lvl="0" indent="-228600" algn="l" rtl="0">
                        <a:lnSpc>
                          <a:spcPct val="100000"/>
                        </a:lnSpc>
                        <a:spcBef>
                          <a:spcPts val="0"/>
                        </a:spcBef>
                        <a:spcAft>
                          <a:spcPts val="0"/>
                        </a:spcAft>
                      </a:pPr>
                      <a:r>
                        <a:rPr lang="de-DE" sz="1400" b="1">
                          <a:solidFill>
                            <a:schemeClr val="tx1"/>
                          </a:solidFill>
                          <a:effectLst/>
                          <a:latin typeface="+mj-lt"/>
                          <a:ea typeface="Times New Roman"/>
                          <a:cs typeface="Times New Roman"/>
                        </a:rPr>
                        <a:t>Tod</a:t>
                      </a:r>
                      <a:r>
                        <a:rPr lang="de-DE" sz="1400" b="1" kern="1200">
                          <a:solidFill>
                            <a:schemeClr val="tx1"/>
                          </a:solidFill>
                          <a:effectLst/>
                          <a:latin typeface="+mn-lt"/>
                          <a:ea typeface="Times New Roman"/>
                          <a:cs typeface="Times New Roman"/>
                        </a:rPr>
                        <a:t>, n (%)</a:t>
                      </a:r>
                    </a:p>
                  </a:txBody>
                  <a:tcPr marL="36000" marR="36000" marT="36000" marB="36000">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1 (0,5%)</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0</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844752443"/>
                  </a:ext>
                </a:extLst>
              </a:tr>
              <a:tr h="0">
                <a:tc>
                  <a:txBody>
                    <a:bodyPr/>
                    <a:lstStyle/>
                    <a:p>
                      <a:pPr marL="0" marR="0" lvl="0" indent="-228600" algn="l" rtl="0">
                        <a:lnSpc>
                          <a:spcPct val="100000"/>
                        </a:lnSpc>
                        <a:spcBef>
                          <a:spcPts val="0"/>
                        </a:spcBef>
                        <a:spcAft>
                          <a:spcPts val="0"/>
                        </a:spcAft>
                      </a:pPr>
                      <a:r>
                        <a:rPr lang="de-DE" sz="1400" b="1">
                          <a:solidFill>
                            <a:schemeClr val="tx1"/>
                          </a:solidFill>
                          <a:effectLst/>
                          <a:latin typeface="+mj-lt"/>
                          <a:ea typeface="Times New Roman"/>
                          <a:cs typeface="Times New Roman"/>
                        </a:rPr>
                        <a:t>Schwerwiegendes</a:t>
                      </a:r>
                      <a:r>
                        <a:rPr lang="de-DE" sz="1400" b="1" baseline="0">
                          <a:solidFill>
                            <a:schemeClr val="tx1"/>
                          </a:solidFill>
                          <a:effectLst/>
                          <a:latin typeface="+mj-lt"/>
                          <a:ea typeface="Times New Roman"/>
                          <a:cs typeface="Times New Roman"/>
                        </a:rPr>
                        <a:t> unerwünschtes Ereignis, n (%)</a:t>
                      </a:r>
                    </a:p>
                  </a:txBody>
                  <a:tcPr marL="36000" marR="36000" marT="36000" marB="36000">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15 (7,8%)</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13 (3,3%)</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62880775"/>
                  </a:ext>
                </a:extLst>
              </a:tr>
              <a:tr h="0">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j-lt"/>
                          <a:ea typeface="Times New Roman"/>
                          <a:cs typeface="Times New Roman"/>
                        </a:rPr>
                        <a:t>Behandlungsabbruch aufgrund von </a:t>
                      </a:r>
                      <a:r>
                        <a:rPr lang="de-DE" sz="1400" b="1" kern="1200" dirty="0" err="1">
                          <a:solidFill>
                            <a:schemeClr val="tx1"/>
                          </a:solidFill>
                          <a:effectLst/>
                          <a:latin typeface="+mj-lt"/>
                          <a:ea typeface="Times New Roman"/>
                          <a:cs typeface="Times New Roman"/>
                        </a:rPr>
                        <a:t>AE</a:t>
                      </a:r>
                      <a:r>
                        <a:rPr lang="de-DE" sz="1400" b="1" kern="1200" baseline="30000" dirty="0" err="1">
                          <a:solidFill>
                            <a:schemeClr val="tx1"/>
                          </a:solidFill>
                          <a:effectLst/>
                          <a:latin typeface="+mj-lt"/>
                          <a:ea typeface="Times New Roman"/>
                          <a:cs typeface="Times New Roman"/>
                        </a:rPr>
                        <a:t>a</a:t>
                      </a:r>
                      <a:r>
                        <a:rPr lang="de-DE" sz="1400" b="1" kern="1200" dirty="0">
                          <a:solidFill>
                            <a:schemeClr val="tx1"/>
                          </a:solidFill>
                          <a:effectLst/>
                          <a:latin typeface="+mn-lt"/>
                          <a:ea typeface="Times New Roman"/>
                          <a:cs typeface="Times New Roman"/>
                        </a:rPr>
                        <a:t>, n (%)</a:t>
                      </a:r>
                    </a:p>
                  </a:txBody>
                  <a:tcPr marL="36000" marR="36000" marT="36000" marB="36000">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16 (8,3%)</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6 (1,5%)</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18916851"/>
                  </a:ext>
                </a:extLst>
              </a:tr>
            </a:tbl>
          </a:graphicData>
        </a:graphic>
      </p:graphicFrame>
      <p:sp>
        <p:nvSpPr>
          <p:cNvPr id="2" name="TextBox 1" hidden="1">
            <a:extLst>
              <a:ext uri="{FF2B5EF4-FFF2-40B4-BE49-F238E27FC236}">
                <a16:creationId xmlns="" xmlns:a16="http://schemas.microsoft.com/office/drawing/2014/main" id="{019F4F9B-1F8F-A36B-1544-64A41115BAD7}"/>
              </a:ext>
            </a:extLst>
          </p:cNvPr>
          <p:cNvSpPr txBox="1"/>
          <p:nvPr/>
        </p:nvSpPr>
        <p:spPr>
          <a:xfrm rot="16200000">
            <a:off x="11258319" y="5887674"/>
            <a:ext cx="1600403" cy="257369"/>
          </a:xfrm>
          <a:prstGeom prst="rect">
            <a:avLst/>
          </a:prstGeom>
          <a:solidFill>
            <a:schemeClr val="bg1"/>
          </a:solid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Calibri" panose="020F0502020204030204" pitchFamily="34" charset="0"/>
                <a:cs typeface="+mn-cs"/>
              </a:rPr>
              <a:t>INT-LI-AT-0001</a:t>
            </a:r>
            <a:endPar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 name="TextBox 1" hidden="1">
            <a:extLst>
              <a:ext uri="{FF2B5EF4-FFF2-40B4-BE49-F238E27FC236}">
                <a16:creationId xmlns="" xmlns:a16="http://schemas.microsoft.com/office/drawing/2014/main" id="{DE3022F1-53CE-01AE-FE38-73A3AE48BE0E}"/>
              </a:ext>
            </a:extLst>
          </p:cNvPr>
          <p:cNvSpPr txBox="1"/>
          <p:nvPr/>
        </p:nvSpPr>
        <p:spPr>
          <a:xfrm>
            <a:off x="457200" y="6217843"/>
            <a:ext cx="8359485" cy="415498"/>
          </a:xfrm>
          <a:prstGeom prst="rect">
            <a:avLst/>
          </a:prstGeom>
          <a:noFill/>
        </p:spPr>
        <p:txBody>
          <a:bodyPr wrap="square" lIns="0" tIns="0" rIns="0" bIns="0" anchor="b">
            <a:spAutoFit/>
          </a:bodyPr>
          <a:lstStyle/>
          <a:p>
            <a:r>
              <a:rPr lang="de-DE" sz="900" baseline="30000" dirty="0" err="1"/>
              <a:t>a</a:t>
            </a:r>
            <a:r>
              <a:rPr lang="de-DE" sz="900" dirty="0" err="1"/>
              <a:t>Einschließlich</a:t>
            </a:r>
            <a:r>
              <a:rPr lang="de-DE" sz="900" dirty="0"/>
              <a:t> Tod.</a:t>
            </a:r>
            <a:r>
              <a:rPr lang="en-US" sz="900" dirty="0"/>
              <a:t/>
            </a:r>
            <a:br>
              <a:rPr lang="en-US" sz="900" dirty="0"/>
            </a:br>
            <a:r>
              <a:rPr lang="de-DE" sz="900" dirty="0"/>
              <a:t>Dubinsky M et al. Oral </a:t>
            </a:r>
            <a:r>
              <a:rPr lang="de-DE" sz="900" dirty="0" err="1"/>
              <a:t>Presentation</a:t>
            </a:r>
            <a:r>
              <a:rPr lang="de-DE" sz="900" dirty="0"/>
              <a:t> at Digestive Disease Week 2022. </a:t>
            </a:r>
          </a:p>
          <a:p>
            <a:pPr rtl="0"/>
            <a:r>
              <a:rPr lang="de-DE" sz="900" dirty="0"/>
              <a:t>Data on File bei Eli Lilly and Company.</a:t>
            </a:r>
          </a:p>
        </p:txBody>
      </p:sp>
    </p:spTree>
    <p:extLst>
      <p:ext uri="{BB962C8B-B14F-4D97-AF65-F5344CB8AC3E}">
        <p14:creationId xmlns:p14="http://schemas.microsoft.com/office/powerpoint/2010/main" val="3914320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hidden="1"/>
          <p:cNvSpPr>
            <a:spLocks noGrp="1"/>
          </p:cNvSpPr>
          <p:nvPr>
            <p:ph type="title"/>
          </p:nvPr>
        </p:nvSpPr>
        <p:spPr>
          <a:xfrm>
            <a:off x="458788" y="466725"/>
            <a:ext cx="11471048" cy="987425"/>
          </a:xfrm>
        </p:spPr>
        <p:txBody>
          <a:bodyPr/>
          <a:lstStyle/>
          <a:p>
            <a:r>
              <a:rPr lang="de-DE" dirty="0"/>
              <a:t>Häufigste unerwünschte Ereignisse </a:t>
            </a:r>
            <a:br>
              <a:rPr lang="de-DE" dirty="0"/>
            </a:br>
            <a:r>
              <a:rPr lang="de-DE" dirty="0"/>
              <a:t>(≥1% der MIRI-Patienten)</a:t>
            </a:r>
            <a:r>
              <a:rPr lang="en-US" dirty="0"/>
              <a:t/>
            </a:r>
            <a:br>
              <a:rPr lang="en-US" dirty="0"/>
            </a:br>
            <a:r>
              <a:rPr lang="de-DE" sz="1800" dirty="0">
                <a:solidFill>
                  <a:schemeClr val="tx1"/>
                </a:solidFill>
              </a:rPr>
              <a:t>Erhaltungsphase, Sicherheitspopulation – Mirikizumab-Induktions-Responder (LUCENT-2) (Auszug)</a:t>
            </a:r>
          </a:p>
        </p:txBody>
      </p:sp>
      <p:sp>
        <p:nvSpPr>
          <p:cNvPr id="2" name="TextBox 1" hidden="1">
            <a:extLst>
              <a:ext uri="{FF2B5EF4-FFF2-40B4-BE49-F238E27FC236}">
                <a16:creationId xmlns="" xmlns:a16="http://schemas.microsoft.com/office/drawing/2014/main" id="{FFFDC4C7-D6CD-E8C7-C44E-E2C312FB58D4}"/>
              </a:ext>
            </a:extLst>
          </p:cNvPr>
          <p:cNvSpPr txBox="1"/>
          <p:nvPr/>
        </p:nvSpPr>
        <p:spPr>
          <a:xfrm rot="16200000">
            <a:off x="11258319" y="5887674"/>
            <a:ext cx="1600403" cy="257369"/>
          </a:xfrm>
          <a:prstGeom prst="rect">
            <a:avLst/>
          </a:prstGeom>
          <a:solidFill>
            <a:schemeClr val="bg1"/>
          </a:solid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Calibri" panose="020F0502020204030204" pitchFamily="34" charset="0"/>
                <a:cs typeface="+mn-cs"/>
              </a:rPr>
              <a:t>INT-LI-AT-0001</a:t>
            </a:r>
            <a:endPar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 name="TextBox 1" hidden="1">
            <a:extLst>
              <a:ext uri="{FF2B5EF4-FFF2-40B4-BE49-F238E27FC236}">
                <a16:creationId xmlns="" xmlns:a16="http://schemas.microsoft.com/office/drawing/2014/main" id="{9D762F30-0B4D-AD59-C9D2-1D67996CF10A}"/>
              </a:ext>
            </a:extLst>
          </p:cNvPr>
          <p:cNvSpPr txBox="1"/>
          <p:nvPr/>
        </p:nvSpPr>
        <p:spPr>
          <a:xfrm>
            <a:off x="457200" y="6370856"/>
            <a:ext cx="8359485" cy="276999"/>
          </a:xfrm>
          <a:prstGeom prst="rect">
            <a:avLst/>
          </a:prstGeom>
          <a:noFill/>
        </p:spPr>
        <p:txBody>
          <a:bodyPr wrap="square" lIns="0" tIns="0" rIns="0" bIns="0" anchor="b">
            <a:spAutoFit/>
          </a:bodyPr>
          <a:lstStyle/>
          <a:p>
            <a:pPr rtl="0"/>
            <a:r>
              <a:rPr lang="de-DE" sz="900" dirty="0"/>
              <a:t>Hinweis: Dargestellt als </a:t>
            </a:r>
            <a:r>
              <a:rPr lang="de-DE" sz="900" dirty="0" err="1"/>
              <a:t>MedDRA</a:t>
            </a:r>
            <a:r>
              <a:rPr lang="de-DE" sz="900" dirty="0"/>
              <a:t>-bevorzugte Begriffe mit abnehmender Häufigkeit.  </a:t>
            </a:r>
            <a:r>
              <a:rPr lang="en-US" sz="900" dirty="0"/>
              <a:t/>
            </a:r>
            <a:br>
              <a:rPr lang="en-US" sz="900" dirty="0"/>
            </a:br>
            <a:r>
              <a:rPr lang="de-DE" sz="900" dirty="0"/>
              <a:t>Data on File bei Eli Lilly and Company. </a:t>
            </a:r>
          </a:p>
        </p:txBody>
      </p:sp>
      <p:graphicFrame>
        <p:nvGraphicFramePr>
          <p:cNvPr id="8" name="Content Placeholder 3" hidden="1">
            <a:extLst>
              <a:ext uri="{FF2B5EF4-FFF2-40B4-BE49-F238E27FC236}">
                <a16:creationId xmlns="" xmlns:a16="http://schemas.microsoft.com/office/drawing/2014/main" id="{9C38A69D-3D19-4B23-BC51-8EDA60A2408E}"/>
              </a:ext>
            </a:extLst>
          </p:cNvPr>
          <p:cNvGraphicFramePr>
            <a:graphicFrameLocks noGrp="1"/>
          </p:cNvGraphicFramePr>
          <p:nvPr>
            <p:ph idx="4294967295"/>
            <p:extLst>
              <p:ext uri="{D42A27DB-BD31-4B8C-83A1-F6EECF244321}">
                <p14:modId xmlns:p14="http://schemas.microsoft.com/office/powerpoint/2010/main" val="1417647595"/>
              </p:ext>
            </p:extLst>
          </p:nvPr>
        </p:nvGraphicFramePr>
        <p:xfrm>
          <a:off x="457200" y="1658938"/>
          <a:ext cx="11277600" cy="4342860"/>
        </p:xfrm>
        <a:graphic>
          <a:graphicData uri="http://schemas.openxmlformats.org/drawingml/2006/table">
            <a:tbl>
              <a:tblPr firstRow="1" firstCol="1" bandRow="1">
                <a:effectLst/>
                <a:tableStyleId>{2D5ABB26-0587-4C30-8999-92F81FD0307C}</a:tableStyleId>
              </a:tblPr>
              <a:tblGrid>
                <a:gridCol w="6823236">
                  <a:extLst>
                    <a:ext uri="{9D8B030D-6E8A-4147-A177-3AD203B41FA5}">
                      <a16:colId xmlns="" xmlns:a16="http://schemas.microsoft.com/office/drawing/2014/main" val="20000"/>
                    </a:ext>
                  </a:extLst>
                </a:gridCol>
                <a:gridCol w="2227182">
                  <a:extLst>
                    <a:ext uri="{9D8B030D-6E8A-4147-A177-3AD203B41FA5}">
                      <a16:colId xmlns="" xmlns:a16="http://schemas.microsoft.com/office/drawing/2014/main" val="2590669253"/>
                    </a:ext>
                  </a:extLst>
                </a:gridCol>
                <a:gridCol w="2227182">
                  <a:extLst>
                    <a:ext uri="{9D8B030D-6E8A-4147-A177-3AD203B41FA5}">
                      <a16:colId xmlns="" xmlns:a16="http://schemas.microsoft.com/office/drawing/2014/main" val="744119392"/>
                    </a:ext>
                  </a:extLst>
                </a:gridCol>
              </a:tblGrid>
              <a:tr h="245970">
                <a:tc>
                  <a:txBody>
                    <a:bodyPr/>
                    <a:lstStyle/>
                    <a:p>
                      <a:pPr marL="0" marR="0" algn="ctr">
                        <a:lnSpc>
                          <a:spcPct val="100000"/>
                        </a:lnSpc>
                        <a:spcBef>
                          <a:spcPts val="0"/>
                        </a:spcBef>
                        <a:spcAft>
                          <a:spcPts val="0"/>
                        </a:spcAft>
                      </a:pPr>
                      <a:endParaRPr lang="en-US" sz="1200" b="1" dirty="0">
                        <a:effectLst/>
                        <a:latin typeface="+mj-lt"/>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n-lt"/>
                          <a:ea typeface="+mn-ea"/>
                          <a:cs typeface="+mn-cs"/>
                        </a:rPr>
                        <a:t>MIRI-Induktions-Responder</a:t>
                      </a: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1600" b="1" kern="1200">
                        <a:solidFill>
                          <a:schemeClr val="tx1"/>
                        </a:solidFill>
                        <a:effectLst/>
                        <a:latin typeface="+mn-lt"/>
                        <a:ea typeface="+mn-ea"/>
                        <a:cs typeface="+mn-cs"/>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5D2CA"/>
                    </a:solidFill>
                  </a:tcPr>
                </a:tc>
                <a:extLst>
                  <a:ext uri="{0D108BD9-81ED-4DB2-BD59-A6C34878D82A}">
                    <a16:rowId xmlns="" xmlns:a16="http://schemas.microsoft.com/office/drawing/2014/main" val="4101628002"/>
                  </a:ext>
                </a:extLst>
              </a:tr>
              <a:tr h="422456">
                <a:tc>
                  <a:txBody>
                    <a:bodyPr/>
                    <a:lstStyle/>
                    <a:p>
                      <a:pPr marL="0" marR="0" algn="ctr">
                        <a:lnSpc>
                          <a:spcPct val="100000"/>
                        </a:lnSpc>
                        <a:spcBef>
                          <a:spcPts val="0"/>
                        </a:spcBef>
                        <a:spcAft>
                          <a:spcPts val="0"/>
                        </a:spcAft>
                      </a:pPr>
                      <a:endParaRPr lang="en-US" sz="1200" b="1" dirty="0">
                        <a:effectLst/>
                        <a:latin typeface="+mj-lt"/>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j-lt"/>
                          <a:ea typeface="+mn-ea"/>
                          <a:cs typeface="+mn-cs"/>
                        </a:rPr>
                        <a:t>PBO </a:t>
                      </a:r>
                      <a:r>
                        <a:rPr lang="de-DE" sz="1200" b="1" kern="1200" dirty="0" err="1">
                          <a:solidFill>
                            <a:schemeClr val="tx1"/>
                          </a:solidFill>
                          <a:effectLst/>
                          <a:latin typeface="+mj-lt"/>
                          <a:ea typeface="+mn-ea"/>
                          <a:cs typeface="+mn-cs"/>
                        </a:rPr>
                        <a:t>s.c</a:t>
                      </a:r>
                      <a:r>
                        <a:rPr lang="de-DE" sz="1200" b="1" kern="1200" dirty="0">
                          <a:solidFill>
                            <a:schemeClr val="tx1"/>
                          </a:solidFill>
                          <a:effectLst/>
                          <a:latin typeface="+mj-lt"/>
                          <a:ea typeface="+mn-ea"/>
                          <a:cs typeface="+mn-cs"/>
                        </a:rPr>
                        <a:t>.</a:t>
                      </a:r>
                    </a:p>
                    <a:p>
                      <a:pPr marL="0" marR="0" indent="0" algn="ctr" defTabSz="4572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j-lt"/>
                          <a:ea typeface="+mn-ea"/>
                          <a:cs typeface="+mn-cs"/>
                        </a:rPr>
                        <a:t>N=192</a:t>
                      </a: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200" b="1" kern="1200" dirty="0">
                          <a:solidFill>
                            <a:schemeClr val="bg1"/>
                          </a:solidFill>
                          <a:effectLst/>
                          <a:latin typeface="+mj-lt"/>
                          <a:ea typeface="+mn-ea"/>
                          <a:cs typeface="+mn-cs"/>
                        </a:rPr>
                        <a:t>MIRI 200 mg </a:t>
                      </a:r>
                      <a:r>
                        <a:rPr lang="de-DE" sz="1200" b="1" kern="1200" dirty="0" err="1">
                          <a:solidFill>
                            <a:schemeClr val="bg1"/>
                          </a:solidFill>
                          <a:effectLst/>
                          <a:latin typeface="+mj-lt"/>
                          <a:ea typeface="+mn-ea"/>
                          <a:cs typeface="+mn-cs"/>
                        </a:rPr>
                        <a:t>s.c</a:t>
                      </a:r>
                      <a:r>
                        <a:rPr lang="de-DE" sz="1200" b="1" kern="1200" dirty="0">
                          <a:solidFill>
                            <a:schemeClr val="bg1"/>
                          </a:solidFill>
                          <a:effectLst/>
                          <a:latin typeface="+mj-lt"/>
                          <a:ea typeface="+mn-ea"/>
                          <a:cs typeface="+mn-cs"/>
                        </a:rPr>
                        <a:t>.</a:t>
                      </a:r>
                      <a:r>
                        <a:rPr lang="en-GB" sz="1200" b="1" kern="1200" dirty="0">
                          <a:solidFill>
                            <a:schemeClr val="bg1"/>
                          </a:solidFill>
                          <a:effectLst/>
                          <a:latin typeface="+mj-lt"/>
                          <a:ea typeface="+mn-ea"/>
                          <a:cs typeface="+mn-cs"/>
                        </a:rPr>
                        <a:t/>
                      </a:r>
                      <a:br>
                        <a:rPr lang="en-GB" sz="1200" b="1" kern="1200" dirty="0">
                          <a:solidFill>
                            <a:schemeClr val="bg1"/>
                          </a:solidFill>
                          <a:effectLst/>
                          <a:latin typeface="+mj-lt"/>
                          <a:ea typeface="+mn-ea"/>
                          <a:cs typeface="+mn-cs"/>
                        </a:rPr>
                      </a:br>
                      <a:r>
                        <a:rPr lang="de-DE" sz="1200" b="1" kern="1200" dirty="0">
                          <a:solidFill>
                            <a:schemeClr val="bg1"/>
                          </a:solidFill>
                          <a:effectLst/>
                          <a:latin typeface="+mj-lt"/>
                          <a:ea typeface="+mn-ea"/>
                          <a:cs typeface="+mn-cs"/>
                        </a:rPr>
                        <a:t>N=389</a:t>
                      </a: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 xmlns:a16="http://schemas.microsoft.com/office/drawing/2014/main" val="10000"/>
                  </a:ext>
                </a:extLst>
              </a:tr>
              <a:tr h="245970">
                <a:tc>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j-lt"/>
                          <a:ea typeface="Times New Roman"/>
                          <a:cs typeface="Times New Roman"/>
                        </a:rPr>
                        <a:t>Patienten mit ≥ 1 TEAE</a:t>
                      </a:r>
                      <a:r>
                        <a:rPr lang="de-DE" sz="1200" b="1" kern="1200" dirty="0">
                          <a:solidFill>
                            <a:schemeClr val="tx1"/>
                          </a:solidFill>
                          <a:effectLst/>
                          <a:latin typeface="+mn-lt"/>
                          <a:ea typeface="Times New Roman"/>
                          <a:cs typeface="Times New Roman"/>
                        </a:rPr>
                        <a:t>, n (%)</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Calibri"/>
                          <a:cs typeface="Times New Roman"/>
                        </a:rPr>
                        <a:t>132 (68,8%)</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Calibri"/>
                          <a:cs typeface="Times New Roman"/>
                        </a:rPr>
                        <a:t>251 (64,5%)</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2848320022"/>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a:solidFill>
                            <a:schemeClr val="tx1"/>
                          </a:solidFill>
                          <a:latin typeface="+mj-lt"/>
                          <a:ea typeface="+mn-ea"/>
                          <a:cs typeface="+mn-cs"/>
                        </a:rPr>
                        <a:t>Nasopharyngitis</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11 (5,7%)</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28 (7,2%)</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0005"/>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latin typeface="+mj-lt"/>
                          <a:ea typeface="+mn-ea"/>
                          <a:cs typeface="+mn-cs"/>
                        </a:rPr>
                        <a:t>Arthralgie</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8 (4,2%)</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26 (6,7%)</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362005490"/>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latin typeface="+mj-lt"/>
                          <a:ea typeface="+mn-ea"/>
                          <a:cs typeface="+mn-cs"/>
                        </a:rPr>
                        <a:t>Colitis ulcerosa</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40 (20,8%)</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26 (6,7%)</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844752443"/>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a:solidFill>
                            <a:schemeClr val="tx1"/>
                          </a:solidFill>
                          <a:latin typeface="+mj-lt"/>
                          <a:ea typeface="+mn-ea"/>
                          <a:cs typeface="+mn-cs"/>
                        </a:rPr>
                        <a:t>Schmerzen an der Injektionsstelle</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6 (3,1%)</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17 (4,4%)</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62880775"/>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latin typeface="+mj-lt"/>
                          <a:ea typeface="+mn-ea"/>
                          <a:cs typeface="+mn-cs"/>
                        </a:rPr>
                        <a:t>Kopfschmerzen</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2 (1,0%)</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16 (4,1%)</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394506856"/>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latin typeface="+mj-lt"/>
                          <a:ea typeface="+mn-ea"/>
                          <a:cs typeface="+mn-cs"/>
                        </a:rPr>
                        <a:t>Ausschlag</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0</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14 (3,6%)</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684000835"/>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a:solidFill>
                            <a:schemeClr val="tx1"/>
                          </a:solidFill>
                          <a:latin typeface="+mj-lt"/>
                          <a:ea typeface="+mn-ea"/>
                          <a:cs typeface="+mn-cs"/>
                        </a:rPr>
                        <a:t>Pyrexie</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5 (2,6%)</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13 (3,3%)</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299243878"/>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a:solidFill>
                            <a:schemeClr val="tx1"/>
                          </a:solidFill>
                          <a:latin typeface="+mj-lt"/>
                          <a:ea typeface="+mn-ea"/>
                          <a:cs typeface="+mn-cs"/>
                        </a:rPr>
                        <a:t>Abdominalschmerz</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4 (2,1%)</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11 (2,8%)</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2591530789"/>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a:solidFill>
                            <a:schemeClr val="tx1"/>
                          </a:solidFill>
                          <a:latin typeface="+mj-lt"/>
                          <a:ea typeface="+mn-ea"/>
                          <a:cs typeface="+mn-cs"/>
                        </a:rPr>
                        <a:t>Erhöhter Kreatinphosphokinase-Wert im Blut</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5 (2,6%)</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10 (2,6%)</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421347451"/>
                  </a:ext>
                </a:extLst>
              </a:tr>
              <a:tr h="245970">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latin typeface="+mj-lt"/>
                          <a:ea typeface="+mn-ea"/>
                          <a:cs typeface="+mn-cs"/>
                        </a:rPr>
                        <a:t>Durchfall</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 (0,5%)</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10 (2,6%)</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803960523"/>
                  </a:ext>
                </a:extLst>
              </a:tr>
              <a:tr h="245970">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latin typeface="+mj-lt"/>
                          <a:ea typeface="+mn-ea"/>
                          <a:cs typeface="+mn-cs"/>
                        </a:rPr>
                        <a:t>Fatigue</a:t>
                      </a:r>
                    </a:p>
                  </a:txBody>
                  <a:tcPr marL="36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4 (2,1%)</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10 (2,6%)</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4100872909"/>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latin typeface="+mj-lt"/>
                          <a:ea typeface="+mn-ea"/>
                          <a:cs typeface="+mn-cs"/>
                        </a:rPr>
                        <a:t>Gastro-</a:t>
                      </a:r>
                      <a:r>
                        <a:rPr lang="de-DE" sz="1200" b="0" kern="1200" dirty="0" err="1">
                          <a:solidFill>
                            <a:schemeClr val="tx1"/>
                          </a:solidFill>
                          <a:latin typeface="+mj-lt"/>
                          <a:ea typeface="+mn-ea"/>
                          <a:cs typeface="+mn-cs"/>
                        </a:rPr>
                        <a:t>ösophageale</a:t>
                      </a:r>
                      <a:r>
                        <a:rPr lang="de-DE" sz="1200" b="0" kern="1200" dirty="0">
                          <a:solidFill>
                            <a:schemeClr val="tx1"/>
                          </a:solidFill>
                          <a:latin typeface="+mj-lt"/>
                          <a:ea typeface="+mn-ea"/>
                          <a:cs typeface="+mn-cs"/>
                        </a:rPr>
                        <a:t> Refluxkrankheit</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 (0,5%)</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10 (2,6%)</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675866484"/>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latin typeface="+mj-lt"/>
                          <a:ea typeface="+mn-ea"/>
                          <a:cs typeface="+mn-cs"/>
                        </a:rPr>
                        <a:t>Reaktion an der Injektionsstelle</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 (0,5%)</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10 (2,6%)</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82915534"/>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a:solidFill>
                            <a:schemeClr val="tx1"/>
                          </a:solidFill>
                          <a:latin typeface="+mj-lt"/>
                          <a:ea typeface="+mn-ea"/>
                          <a:cs typeface="+mn-cs"/>
                        </a:rPr>
                        <a:t>Bluthochdruck</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1 (0,5%)</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9 (2,3%)</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2799321292"/>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a:solidFill>
                            <a:schemeClr val="tx1"/>
                          </a:solidFill>
                          <a:latin typeface="+mj-lt"/>
                          <a:ea typeface="+mn-ea"/>
                          <a:cs typeface="+mn-cs"/>
                        </a:rPr>
                        <a:t>Anämie</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9 (4,7%)</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8 (2,1%)</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760274741"/>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a:solidFill>
                            <a:schemeClr val="tx1"/>
                          </a:solidFill>
                          <a:latin typeface="+mj-lt"/>
                          <a:ea typeface="+mn-ea"/>
                          <a:cs typeface="+mn-cs"/>
                        </a:rPr>
                        <a:t>COVID-19</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4 (2,1%)</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8 (2,1%)</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902631447"/>
                  </a:ext>
                </a:extLst>
              </a:tr>
              <a:tr h="192372">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latin typeface="+mj-lt"/>
                          <a:ea typeface="+mn-ea"/>
                          <a:cs typeface="+mn-cs"/>
                        </a:rPr>
                        <a:t>Erythem an der Injektionsstelle</a:t>
                      </a:r>
                    </a:p>
                  </a:txBody>
                  <a:tcPr marL="2540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2 (1,0%)</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dirty="0">
                          <a:ln>
                            <a:noFill/>
                          </a:ln>
                          <a:solidFill>
                            <a:schemeClr val="tx1"/>
                          </a:solidFill>
                          <a:effectLst/>
                          <a:uLnTx/>
                          <a:uFillTx/>
                          <a:latin typeface="+mj-lt"/>
                          <a:ea typeface="Times New Roman" panose="02020603050405020304" pitchFamily="18" charset="0"/>
                          <a:cs typeface="Times New Roman"/>
                        </a:rPr>
                        <a:t>8 (2,1%)</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640267505"/>
                  </a:ext>
                </a:extLst>
              </a:tr>
            </a:tbl>
          </a:graphicData>
        </a:graphic>
      </p:graphicFrame>
    </p:spTree>
    <p:extLst>
      <p:ext uri="{BB962C8B-B14F-4D97-AF65-F5344CB8AC3E}">
        <p14:creationId xmlns:p14="http://schemas.microsoft.com/office/powerpoint/2010/main" val="1894864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hidden="1"/>
          <p:cNvSpPr>
            <a:spLocks noGrp="1"/>
          </p:cNvSpPr>
          <p:nvPr>
            <p:ph type="title"/>
          </p:nvPr>
        </p:nvSpPr>
        <p:spPr>
          <a:xfrm>
            <a:off x="458788" y="466725"/>
            <a:ext cx="11471048" cy="987425"/>
          </a:xfrm>
        </p:spPr>
        <p:txBody>
          <a:bodyPr/>
          <a:lstStyle/>
          <a:p>
            <a:r>
              <a:rPr lang="de-DE" dirty="0"/>
              <a:t>Behandlungsabbruch aufgrund von </a:t>
            </a:r>
            <a:br>
              <a:rPr lang="de-DE" dirty="0"/>
            </a:br>
            <a:r>
              <a:rPr lang="de-DE" dirty="0"/>
              <a:t>unerwünschten Ereignissen</a:t>
            </a:r>
            <a:r>
              <a:rPr lang="en-US" dirty="0"/>
              <a:t/>
            </a:r>
            <a:br>
              <a:rPr lang="en-US" dirty="0"/>
            </a:br>
            <a:r>
              <a:rPr lang="de-DE" sz="1800" dirty="0">
                <a:solidFill>
                  <a:schemeClr val="tx1"/>
                </a:solidFill>
              </a:rPr>
              <a:t>Erhaltungsphase, Sicherheitspopulation – Mirikizumab-Induktions-Responder (LUCENT-2)</a:t>
            </a:r>
          </a:p>
        </p:txBody>
      </p:sp>
      <p:graphicFrame>
        <p:nvGraphicFramePr>
          <p:cNvPr id="8" name="Content Placeholder 3" hidden="1">
            <a:extLst>
              <a:ext uri="{FF2B5EF4-FFF2-40B4-BE49-F238E27FC236}">
                <a16:creationId xmlns="" xmlns:a16="http://schemas.microsoft.com/office/drawing/2014/main" id="{F4EB9556-BE4F-42BB-9716-531DCC902E96}"/>
              </a:ext>
            </a:extLst>
          </p:cNvPr>
          <p:cNvGraphicFramePr>
            <a:graphicFrameLocks/>
          </p:cNvGraphicFramePr>
          <p:nvPr>
            <p:extLst>
              <p:ext uri="{D42A27DB-BD31-4B8C-83A1-F6EECF244321}">
                <p14:modId xmlns:p14="http://schemas.microsoft.com/office/powerpoint/2010/main" val="1170184385"/>
              </p:ext>
            </p:extLst>
          </p:nvPr>
        </p:nvGraphicFramePr>
        <p:xfrm>
          <a:off x="458724" y="1894924"/>
          <a:ext cx="11225276" cy="3990720"/>
        </p:xfrm>
        <a:graphic>
          <a:graphicData uri="http://schemas.openxmlformats.org/drawingml/2006/table">
            <a:tbl>
              <a:tblPr firstRow="1" firstCol="1" bandRow="1">
                <a:effectLst/>
                <a:tableStyleId>{2D5ABB26-0587-4C30-8999-92F81FD0307C}</a:tableStyleId>
              </a:tblPr>
              <a:tblGrid>
                <a:gridCol w="4231446">
                  <a:extLst>
                    <a:ext uri="{9D8B030D-6E8A-4147-A177-3AD203B41FA5}">
                      <a16:colId xmlns="" xmlns:a16="http://schemas.microsoft.com/office/drawing/2014/main" val="20000"/>
                    </a:ext>
                  </a:extLst>
                </a:gridCol>
                <a:gridCol w="2451470">
                  <a:extLst>
                    <a:ext uri="{9D8B030D-6E8A-4147-A177-3AD203B41FA5}">
                      <a16:colId xmlns="" xmlns:a16="http://schemas.microsoft.com/office/drawing/2014/main" val="1248536319"/>
                    </a:ext>
                  </a:extLst>
                </a:gridCol>
                <a:gridCol w="2418660">
                  <a:extLst>
                    <a:ext uri="{9D8B030D-6E8A-4147-A177-3AD203B41FA5}">
                      <a16:colId xmlns="" xmlns:a16="http://schemas.microsoft.com/office/drawing/2014/main" val="2590669253"/>
                    </a:ext>
                  </a:extLst>
                </a:gridCol>
                <a:gridCol w="2123700">
                  <a:extLst>
                    <a:ext uri="{9D8B030D-6E8A-4147-A177-3AD203B41FA5}">
                      <a16:colId xmlns="" xmlns:a16="http://schemas.microsoft.com/office/drawing/2014/main" val="744119392"/>
                    </a:ext>
                  </a:extLst>
                </a:gridCol>
              </a:tblGrid>
              <a:tr h="324000">
                <a:tc>
                  <a:txBody>
                    <a:bodyPr/>
                    <a:lstStyle/>
                    <a:p>
                      <a:pPr marL="0" marR="0" algn="ctr">
                        <a:lnSpc>
                          <a:spcPct val="100000"/>
                        </a:lnSpc>
                        <a:spcBef>
                          <a:spcPts val="0"/>
                        </a:spcBef>
                        <a:spcAft>
                          <a:spcPts val="0"/>
                        </a:spcAft>
                      </a:pPr>
                      <a:endParaRPr lang="en-US" sz="1400" b="1" dirty="0">
                        <a:effectLst/>
                        <a:latin typeface="+mj-lt"/>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0000"/>
                        </a:lnSpc>
                        <a:spcBef>
                          <a:spcPts val="0"/>
                        </a:spcBef>
                        <a:spcAft>
                          <a:spcPts val="0"/>
                        </a:spcAft>
                      </a:pPr>
                      <a:endParaRPr lang="en-US" sz="1400" b="1">
                        <a:effectLst/>
                        <a:latin typeface="+mj-lt"/>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ysClr val="windowText" lastClr="000000"/>
                          </a:solidFill>
                          <a:effectLst/>
                          <a:latin typeface="+mn-lt"/>
                          <a:ea typeface="+mn-ea"/>
                          <a:cs typeface="+mn-cs"/>
                        </a:rPr>
                        <a:t>MIRI-Induktions-Responder</a:t>
                      </a: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1600" b="1" kern="1200">
                        <a:solidFill>
                          <a:schemeClr val="tx1"/>
                        </a:solidFill>
                        <a:effectLst/>
                        <a:latin typeface="+mn-lt"/>
                        <a:ea typeface="+mn-ea"/>
                        <a:cs typeface="+mn-cs"/>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5D2CA"/>
                    </a:solidFill>
                  </a:tcPr>
                </a:tc>
                <a:extLst>
                  <a:ext uri="{0D108BD9-81ED-4DB2-BD59-A6C34878D82A}">
                    <a16:rowId xmlns="" xmlns:a16="http://schemas.microsoft.com/office/drawing/2014/main" val="4101628002"/>
                  </a:ext>
                </a:extLst>
              </a:tr>
              <a:tr h="155805">
                <a:tc>
                  <a:txBody>
                    <a:bodyPr/>
                    <a:lstStyle/>
                    <a:p>
                      <a:pPr marL="0" marR="0" algn="ctr">
                        <a:lnSpc>
                          <a:spcPct val="100000"/>
                        </a:lnSpc>
                        <a:spcBef>
                          <a:spcPts val="0"/>
                        </a:spcBef>
                        <a:spcAft>
                          <a:spcPts val="0"/>
                        </a:spcAft>
                      </a:pPr>
                      <a:endParaRPr lang="en-US" sz="1400" b="1" dirty="0">
                        <a:effectLst/>
                        <a:latin typeface="+mj-lt"/>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0000"/>
                        </a:lnSpc>
                        <a:spcBef>
                          <a:spcPts val="0"/>
                        </a:spcBef>
                        <a:spcAft>
                          <a:spcPts val="0"/>
                        </a:spcAft>
                      </a:pPr>
                      <a:endParaRPr lang="en-US" sz="1400" b="1">
                        <a:effectLst/>
                        <a:latin typeface="+mj-lt"/>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j-lt"/>
                          <a:ea typeface="+mn-ea"/>
                          <a:cs typeface="+mn-cs"/>
                        </a:rPr>
                        <a:t>PBO </a:t>
                      </a:r>
                      <a:r>
                        <a:rPr lang="de-DE" sz="1400" b="1" kern="1200" dirty="0" err="1">
                          <a:solidFill>
                            <a:schemeClr val="tx1"/>
                          </a:solidFill>
                          <a:effectLst/>
                          <a:latin typeface="+mj-lt"/>
                          <a:ea typeface="+mn-ea"/>
                          <a:cs typeface="+mn-cs"/>
                        </a:rPr>
                        <a:t>s.c</a:t>
                      </a:r>
                      <a:r>
                        <a:rPr lang="de-DE" sz="1400" b="1" kern="1200" dirty="0">
                          <a:solidFill>
                            <a:schemeClr val="tx1"/>
                          </a:solidFill>
                          <a:effectLst/>
                          <a:latin typeface="+mj-lt"/>
                          <a:ea typeface="+mn-ea"/>
                          <a:cs typeface="+mn-cs"/>
                        </a:rPr>
                        <a:t>.</a:t>
                      </a:r>
                    </a:p>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j-lt"/>
                          <a:ea typeface="+mn-ea"/>
                          <a:cs typeface="+mn-cs"/>
                        </a:rPr>
                        <a:t>N=192</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bg1"/>
                          </a:solidFill>
                          <a:effectLst/>
                          <a:latin typeface="+mj-lt"/>
                          <a:ea typeface="+mn-ea"/>
                          <a:cs typeface="+mn-cs"/>
                        </a:rPr>
                        <a:t>MIRI 200 mg </a:t>
                      </a:r>
                      <a:r>
                        <a:rPr lang="de-DE" sz="1400" b="1" kern="1200" dirty="0" err="1">
                          <a:solidFill>
                            <a:schemeClr val="bg1"/>
                          </a:solidFill>
                          <a:effectLst/>
                          <a:latin typeface="+mj-lt"/>
                          <a:ea typeface="+mn-ea"/>
                          <a:cs typeface="+mn-cs"/>
                        </a:rPr>
                        <a:t>s.c</a:t>
                      </a:r>
                      <a:r>
                        <a:rPr lang="de-DE" sz="1400" b="1" kern="1200" dirty="0">
                          <a:solidFill>
                            <a:schemeClr val="bg1"/>
                          </a:solidFill>
                          <a:effectLst/>
                          <a:latin typeface="+mj-lt"/>
                          <a:ea typeface="+mn-ea"/>
                          <a:cs typeface="+mn-cs"/>
                        </a:rPr>
                        <a:t>.</a:t>
                      </a:r>
                      <a:r>
                        <a:rPr lang="en-GB" sz="1400" b="1" kern="1200" dirty="0">
                          <a:solidFill>
                            <a:schemeClr val="bg1"/>
                          </a:solidFill>
                          <a:effectLst/>
                          <a:latin typeface="+mj-lt"/>
                          <a:ea typeface="+mn-ea"/>
                          <a:cs typeface="+mn-cs"/>
                        </a:rPr>
                        <a:t/>
                      </a:r>
                      <a:br>
                        <a:rPr lang="en-GB" sz="1400" b="1" kern="1200" dirty="0">
                          <a:solidFill>
                            <a:schemeClr val="bg1"/>
                          </a:solidFill>
                          <a:effectLst/>
                          <a:latin typeface="+mj-lt"/>
                          <a:ea typeface="+mn-ea"/>
                          <a:cs typeface="+mn-cs"/>
                        </a:rPr>
                      </a:br>
                      <a:r>
                        <a:rPr lang="de-DE" sz="1400" b="1" kern="1200" dirty="0">
                          <a:solidFill>
                            <a:schemeClr val="bg1"/>
                          </a:solidFill>
                          <a:effectLst/>
                          <a:latin typeface="+mj-lt"/>
                          <a:ea typeface="+mn-ea"/>
                          <a:cs typeface="+mn-cs"/>
                        </a:rPr>
                        <a:t>N=389</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 xmlns:a16="http://schemas.microsoft.com/office/drawing/2014/main" val="10000"/>
                  </a:ext>
                </a:extLst>
              </a:tr>
              <a:tr h="288000">
                <a:tc gridSpan="2">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n-lt"/>
                          <a:ea typeface="Times New Roman"/>
                          <a:cs typeface="Times New Roman"/>
                        </a:rPr>
                        <a:t>Behandlungsabbruch aufgrund von AE, n (%)</a:t>
                      </a:r>
                    </a:p>
                  </a:txBody>
                  <a:tcPr marL="72000" marR="36000" marT="36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endParaRPr lang="en-GB" sz="1400" b="1" kern="1200">
                        <a:solidFill>
                          <a:schemeClr val="tx1"/>
                        </a:solidFill>
                        <a:effectLst/>
                        <a:latin typeface="+mn-lt"/>
                        <a:ea typeface="Times New Roman"/>
                        <a:cs typeface="Times New Roman"/>
                      </a:endParaRPr>
                    </a:p>
                  </a:txBody>
                  <a:tcPr marL="36000" marR="36000" marT="36000" marB="36000">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457200" rtl="0" eaLnBrk="1" fontAlgn="ctr" latinLnBrk="0" hangingPunct="1">
                        <a:lnSpc>
                          <a:spcPts val="840"/>
                        </a:lnSpc>
                        <a:spcBef>
                          <a:spcPts val="0"/>
                        </a:spcBef>
                        <a:spcAft>
                          <a:spcPts val="0"/>
                        </a:spcAft>
                      </a:pPr>
                      <a:endParaRPr kumimoji="0" lang="en-US" sz="1400" b="0" i="0" u="none" strike="noStrike" kern="1200" cap="none" spc="0" normalizeH="0" baseline="0" dirty="0">
                        <a:ln>
                          <a:noFill/>
                        </a:ln>
                        <a:solidFill>
                          <a:schemeClr val="tx1"/>
                        </a:solidFill>
                        <a:effectLst/>
                        <a:uLnTx/>
                        <a:uFillTx/>
                        <a:latin typeface="+mj-lt"/>
                        <a:ea typeface="+mn-ea"/>
                        <a:cs typeface="Times New Roman"/>
                      </a:endParaRPr>
                    </a:p>
                    <a:p>
                      <a:pPr marL="0" marR="0" algn="ctr" defTabSz="457200" rtl="0" eaLnBrk="1" fontAlgn="ctr" latinLnBrk="0" hangingPunct="1">
                        <a:lnSpc>
                          <a:spcPts val="840"/>
                        </a:lnSpc>
                        <a:spcBef>
                          <a:spcPts val="0"/>
                        </a:spcBef>
                        <a:spcAft>
                          <a:spcPts val="0"/>
                        </a:spcAft>
                      </a:pPr>
                      <a:r>
                        <a:rPr kumimoji="0" lang="de-DE" sz="1400" b="0" i="0" u="none" strike="noStrike" kern="1200" cap="none" spc="0" normalizeH="0" baseline="0" dirty="0">
                          <a:ln>
                            <a:noFill/>
                          </a:ln>
                          <a:solidFill>
                            <a:schemeClr val="tx1"/>
                          </a:solidFill>
                          <a:effectLst/>
                          <a:uLnTx/>
                          <a:uFillTx/>
                          <a:latin typeface="+mj-lt"/>
                          <a:ea typeface="+mn-ea"/>
                          <a:cs typeface="Times New Roman"/>
                        </a:rPr>
                        <a:t>16 (8,3%)</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algn="ctr" defTabSz="457200" rtl="0" eaLnBrk="1" fontAlgn="ctr" latinLnBrk="0" hangingPunct="1">
                        <a:lnSpc>
                          <a:spcPts val="840"/>
                        </a:lnSpc>
                        <a:spcBef>
                          <a:spcPts val="0"/>
                        </a:spcBef>
                        <a:spcAft>
                          <a:spcPts val="0"/>
                        </a:spcAft>
                      </a:pPr>
                      <a:endParaRPr kumimoji="0" lang="en-US" sz="1400" b="0" i="0" u="none" strike="noStrike" kern="1200" cap="none" spc="0" normalizeH="0" baseline="0" dirty="0">
                        <a:ln>
                          <a:noFill/>
                        </a:ln>
                        <a:solidFill>
                          <a:schemeClr val="tx1"/>
                        </a:solidFill>
                        <a:effectLst/>
                        <a:uLnTx/>
                        <a:uFillTx/>
                        <a:latin typeface="+mj-lt"/>
                        <a:ea typeface="+mn-ea"/>
                        <a:cs typeface="Times New Roman"/>
                      </a:endParaRPr>
                    </a:p>
                    <a:p>
                      <a:pPr marL="0" marR="0" algn="ctr" defTabSz="457200" rtl="0" eaLnBrk="1" fontAlgn="ctr" latinLnBrk="0" hangingPunct="1">
                        <a:lnSpc>
                          <a:spcPts val="840"/>
                        </a:lnSpc>
                        <a:spcBef>
                          <a:spcPts val="0"/>
                        </a:spcBef>
                        <a:spcAft>
                          <a:spcPts val="0"/>
                        </a:spcAft>
                      </a:pPr>
                      <a:r>
                        <a:rPr kumimoji="0" lang="de-DE" sz="1400" b="0" i="0" u="none" strike="noStrike" kern="1200" cap="none" spc="0" normalizeH="0" baseline="0" dirty="0">
                          <a:ln>
                            <a:noFill/>
                          </a:ln>
                          <a:solidFill>
                            <a:schemeClr val="tx1"/>
                          </a:solidFill>
                          <a:effectLst/>
                          <a:uLnTx/>
                          <a:uFillTx/>
                          <a:latin typeface="+mj-lt"/>
                          <a:ea typeface="+mn-ea"/>
                          <a:cs typeface="Times New Roman"/>
                        </a:rPr>
                        <a:t>6 (1,5%)</a:t>
                      </a:r>
                    </a:p>
                  </a:txBody>
                  <a:tcPr marL="2540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2848320022"/>
                  </a:ext>
                </a:extLst>
              </a:tr>
              <a:tr h="288000">
                <a:tc>
                  <a:txBody>
                    <a:bodyPr/>
                    <a:lstStyle/>
                    <a:p>
                      <a:pPr algn="l" rtl="0" fontAlgn="ctr"/>
                      <a:r>
                        <a:rPr lang="de-DE" sz="1400" b="0" i="0" u="none" strike="noStrike" dirty="0">
                          <a:solidFill>
                            <a:srgbClr val="000000"/>
                          </a:solidFill>
                          <a:effectLst/>
                          <a:latin typeface="Avenir Next LT Pro" panose="020B0504020202020204" pitchFamily="34" charset="0"/>
                        </a:rPr>
                        <a:t>Anaphylaktische Reaktion</a:t>
                      </a:r>
                    </a:p>
                  </a:txBody>
                  <a:tcPr marL="7200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de-DE" sz="1400" b="0" i="0" u="none" strike="noStrike" dirty="0">
                          <a:solidFill>
                            <a:srgbClr val="000000"/>
                          </a:solidFill>
                          <a:effectLst/>
                          <a:latin typeface="Avenir Next LT Pro" panose="020B0504020202020204" pitchFamily="34" charset="0"/>
                        </a:rPr>
                        <a:t> </a:t>
                      </a:r>
                    </a:p>
                  </a:txBody>
                  <a:tcPr marL="762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de-DE" sz="1400" b="0" i="0" u="none" strike="noStrike" dirty="0">
                          <a:solidFill>
                            <a:srgbClr val="000000"/>
                          </a:solidFill>
                          <a:effectLst/>
                          <a:latin typeface="Avenir Next LT Pro" panose="020B0504020202020204" pitchFamily="34" charset="0"/>
                        </a:rPr>
                        <a:t>1 (0,5%)</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algn="ctr" rtl="0" fontAlgn="ctr"/>
                      <a:r>
                        <a:rPr lang="de-DE" sz="1400" b="0" i="0" u="none" strike="noStrike" dirty="0">
                          <a:solidFill>
                            <a:srgbClr val="000000"/>
                          </a:solidFill>
                          <a:effectLst/>
                          <a:latin typeface="Avenir Next LT Pro" panose="020B0504020202020204" pitchFamily="34" charset="0"/>
                        </a:rPr>
                        <a:t>0</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362005490"/>
                  </a:ext>
                </a:extLst>
              </a:tr>
              <a:tr h="288000">
                <a:tc>
                  <a:txBody>
                    <a:bodyPr/>
                    <a:lstStyle/>
                    <a:p>
                      <a:pPr algn="l" rtl="0" fontAlgn="ctr"/>
                      <a:r>
                        <a:rPr lang="de-DE" sz="1400" b="0" i="0" u="none" strike="noStrike" dirty="0">
                          <a:solidFill>
                            <a:srgbClr val="000000"/>
                          </a:solidFill>
                          <a:effectLst/>
                          <a:latin typeface="Avenir Next LT Pro" panose="020B0504020202020204" pitchFamily="34" charset="0"/>
                        </a:rPr>
                        <a:t>Arthralgie</a:t>
                      </a:r>
                    </a:p>
                  </a:txBody>
                  <a:tcPr marL="7200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de-DE" sz="1800" b="0" i="0" u="none" strike="noStrike" dirty="0">
                          <a:solidFill>
                            <a:srgbClr val="000000"/>
                          </a:solidFill>
                          <a:effectLst/>
                          <a:latin typeface="Avenir Next LT Pro" panose="020B0504020202020204" pitchFamily="34" charset="0"/>
                        </a:rPr>
                        <a:t> </a:t>
                      </a:r>
                    </a:p>
                  </a:txBody>
                  <a:tcPr marL="762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de-DE" sz="1400" b="0" i="0" u="none" strike="noStrike" dirty="0">
                          <a:solidFill>
                            <a:srgbClr val="000000"/>
                          </a:solidFill>
                          <a:effectLst/>
                          <a:latin typeface="Avenir Next LT Pro" panose="020B0504020202020204" pitchFamily="34" charset="0"/>
                        </a:rPr>
                        <a:t>1 (0,5%)</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algn="ctr" rtl="0" fontAlgn="ctr"/>
                      <a:r>
                        <a:rPr lang="de-DE" sz="1400" b="0" i="0" u="none" strike="noStrike" dirty="0">
                          <a:solidFill>
                            <a:srgbClr val="000000"/>
                          </a:solidFill>
                          <a:effectLst/>
                          <a:latin typeface="Avenir Next LT Pro" panose="020B0504020202020204" pitchFamily="34" charset="0"/>
                        </a:rPr>
                        <a:t>0</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172155160"/>
                  </a:ext>
                </a:extLst>
              </a:tr>
              <a:tr h="288000">
                <a:tc>
                  <a:txBody>
                    <a:bodyPr/>
                    <a:lstStyle/>
                    <a:p>
                      <a:pPr algn="l" rtl="0" fontAlgn="ctr"/>
                      <a:r>
                        <a:rPr lang="de-DE" sz="1400" b="0" i="0" u="none" strike="noStrike" dirty="0">
                          <a:solidFill>
                            <a:srgbClr val="000000"/>
                          </a:solidFill>
                          <a:effectLst/>
                          <a:latin typeface="Avenir Next LT Pro" panose="020B0504020202020204" pitchFamily="34" charset="0"/>
                        </a:rPr>
                        <a:t>COVID-19</a:t>
                      </a:r>
                    </a:p>
                  </a:txBody>
                  <a:tcPr marL="7200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de-DE" sz="1800" b="0" i="0" u="none" strike="noStrike" dirty="0">
                          <a:solidFill>
                            <a:srgbClr val="000000"/>
                          </a:solidFill>
                          <a:effectLst/>
                          <a:latin typeface="Avenir Next LT Pro" panose="020B0504020202020204" pitchFamily="34" charset="0"/>
                        </a:rPr>
                        <a:t> </a:t>
                      </a:r>
                    </a:p>
                  </a:txBody>
                  <a:tcPr marL="762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de-DE" sz="1400" b="0" i="0" u="none" strike="noStrike" dirty="0">
                          <a:solidFill>
                            <a:srgbClr val="000000"/>
                          </a:solidFill>
                          <a:effectLst/>
                          <a:latin typeface="Avenir Next LT Pro" panose="020B0504020202020204" pitchFamily="34" charset="0"/>
                        </a:rPr>
                        <a:t>1 (0,5%)</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algn="ctr" rtl="0" fontAlgn="ctr"/>
                      <a:r>
                        <a:rPr lang="de-DE" sz="1400" b="0" i="0" u="none" strike="noStrike" dirty="0">
                          <a:solidFill>
                            <a:srgbClr val="000000"/>
                          </a:solidFill>
                          <a:effectLst/>
                          <a:latin typeface="Avenir Next LT Pro" panose="020B0504020202020204" pitchFamily="34" charset="0"/>
                        </a:rPr>
                        <a:t>0</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970555733"/>
                  </a:ext>
                </a:extLst>
              </a:tr>
              <a:tr h="288000">
                <a:tc>
                  <a:txBody>
                    <a:bodyPr/>
                    <a:lstStyle/>
                    <a:p>
                      <a:pPr algn="l" rtl="0" fontAlgn="ctr"/>
                      <a:r>
                        <a:rPr lang="de-DE" sz="1400" b="0" i="0" u="none" strike="noStrike" dirty="0">
                          <a:solidFill>
                            <a:srgbClr val="000000"/>
                          </a:solidFill>
                          <a:effectLst/>
                          <a:latin typeface="Avenir Next LT Pro" panose="020B0504020202020204" pitchFamily="34" charset="0"/>
                        </a:rPr>
                        <a:t>Hypotonie</a:t>
                      </a:r>
                    </a:p>
                  </a:txBody>
                  <a:tcPr marL="7200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de-DE" sz="1400" b="0" i="0" u="none" strike="noStrike" dirty="0">
                          <a:solidFill>
                            <a:srgbClr val="000000"/>
                          </a:solidFill>
                          <a:effectLst/>
                          <a:latin typeface="Avenir Next LT Pro" panose="020B0504020202020204" pitchFamily="34" charset="0"/>
                        </a:rPr>
                        <a:t> </a:t>
                      </a:r>
                    </a:p>
                  </a:txBody>
                  <a:tcPr marL="762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de-DE" sz="1400" b="0" i="0" u="none" strike="noStrike" dirty="0">
                          <a:solidFill>
                            <a:srgbClr val="000000"/>
                          </a:solidFill>
                          <a:effectLst/>
                          <a:latin typeface="Avenir Next LT Pro" panose="020B0504020202020204" pitchFamily="34" charset="0"/>
                        </a:rPr>
                        <a:t>1 (0,5%)</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algn="ctr" rtl="0" fontAlgn="ctr"/>
                      <a:r>
                        <a:rPr lang="de-DE" sz="1400" b="0" i="0" u="none" strike="noStrike" dirty="0">
                          <a:solidFill>
                            <a:srgbClr val="000000"/>
                          </a:solidFill>
                          <a:effectLst/>
                          <a:latin typeface="Avenir Next LT Pro" panose="020B0504020202020204" pitchFamily="34" charset="0"/>
                        </a:rPr>
                        <a:t>0</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948688354"/>
                  </a:ext>
                </a:extLst>
              </a:tr>
              <a:tr h="288000">
                <a:tc>
                  <a:txBody>
                    <a:bodyPr/>
                    <a:lstStyle/>
                    <a:p>
                      <a:pPr algn="l" rtl="0" fontAlgn="ctr"/>
                      <a:r>
                        <a:rPr lang="de-DE" sz="1400" b="0" i="0" u="none" strike="noStrike" dirty="0">
                          <a:solidFill>
                            <a:srgbClr val="000000"/>
                          </a:solidFill>
                          <a:effectLst/>
                          <a:latin typeface="Avenir Next LT Pro" panose="020B0504020202020204" pitchFamily="34" charset="0"/>
                        </a:rPr>
                        <a:t>Präsynkope</a:t>
                      </a:r>
                    </a:p>
                  </a:txBody>
                  <a:tcPr marL="7200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de-DE" sz="1400" b="0" i="0" u="none" strike="noStrike" dirty="0">
                          <a:solidFill>
                            <a:srgbClr val="000000"/>
                          </a:solidFill>
                          <a:effectLst/>
                          <a:latin typeface="Avenir Next LT Pro" panose="020B0504020202020204" pitchFamily="34" charset="0"/>
                        </a:rPr>
                        <a:t> </a:t>
                      </a:r>
                    </a:p>
                  </a:txBody>
                  <a:tcPr marL="7620" marR="7620" marT="7620" marB="0" anchor="ctr">
                    <a:lnL>
                      <a:noFill/>
                    </a:lnL>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rtl="0" fontAlgn="ctr"/>
                      <a:r>
                        <a:rPr lang="de-DE" sz="1400" b="0" i="0" u="none" strike="noStrike" dirty="0">
                          <a:solidFill>
                            <a:srgbClr val="000000"/>
                          </a:solidFill>
                          <a:effectLst/>
                          <a:latin typeface="Avenir Next LT Pro" panose="020B0504020202020204" pitchFamily="34" charset="0"/>
                        </a:rPr>
                        <a:t>1 (0,5%)</a:t>
                      </a:r>
                    </a:p>
                  </a:txBody>
                  <a:tcPr marL="7620" marR="7620" marT="7620" marB="0" anchor="ctr">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algn="ctr" rtl="0" fontAlgn="ctr"/>
                      <a:r>
                        <a:rPr lang="de-DE" sz="1400" b="0" i="0" u="none" strike="noStrike" dirty="0">
                          <a:solidFill>
                            <a:srgbClr val="000000"/>
                          </a:solidFill>
                          <a:effectLst/>
                          <a:latin typeface="Avenir Next LT Pro" panose="020B0504020202020204" pitchFamily="34" charset="0"/>
                        </a:rPr>
                        <a:t>0</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659305879"/>
                  </a:ext>
                </a:extLst>
              </a:tr>
              <a:tr h="288000">
                <a:tc>
                  <a:txBody>
                    <a:bodyPr/>
                    <a:lstStyle/>
                    <a:p>
                      <a:pPr algn="l" rtl="0" fontAlgn="ctr"/>
                      <a:r>
                        <a:rPr lang="de-DE" sz="1400" b="0" i="0" u="none" strike="noStrike" dirty="0">
                          <a:solidFill>
                            <a:srgbClr val="000000"/>
                          </a:solidFill>
                          <a:effectLst/>
                          <a:latin typeface="Avenir Next LT Pro" panose="020B0504020202020204" pitchFamily="34" charset="0"/>
                        </a:rPr>
                        <a:t>Autoimmunhepatitis</a:t>
                      </a:r>
                    </a:p>
                  </a:txBody>
                  <a:tcPr marL="7200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de-DE" sz="1400" b="0" i="0" u="none" strike="noStrike" dirty="0">
                          <a:solidFill>
                            <a:srgbClr val="000000"/>
                          </a:solidFill>
                          <a:effectLst/>
                          <a:latin typeface="Avenir Next LT Pro" panose="020B0504020202020204" pitchFamily="34" charset="0"/>
                        </a:rPr>
                        <a:t> </a:t>
                      </a:r>
                    </a:p>
                  </a:txBody>
                  <a:tcPr marL="762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de-DE" sz="1400" b="0" i="0" u="none" strike="noStrike" dirty="0">
                          <a:solidFill>
                            <a:srgbClr val="000000"/>
                          </a:solidFill>
                          <a:effectLst/>
                          <a:latin typeface="Avenir Next LT Pro" panose="020B0504020202020204" pitchFamily="34" charset="0"/>
                        </a:rPr>
                        <a:t>0</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algn="ctr" rtl="0" fontAlgn="ctr"/>
                      <a:r>
                        <a:rPr lang="de-DE" sz="1400" b="0" i="0" u="none" strike="noStrike" dirty="0">
                          <a:solidFill>
                            <a:srgbClr val="000000"/>
                          </a:solidFill>
                          <a:effectLst/>
                          <a:latin typeface="Avenir Next LT Pro" panose="020B0504020202020204" pitchFamily="34" charset="0"/>
                        </a:rPr>
                        <a:t>1 (0,3%)</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844752443"/>
                  </a:ext>
                </a:extLst>
              </a:tr>
              <a:tr h="288000">
                <a:tc>
                  <a:txBody>
                    <a:bodyPr/>
                    <a:lstStyle/>
                    <a:p>
                      <a:pPr algn="l" rtl="0" fontAlgn="ctr"/>
                      <a:r>
                        <a:rPr lang="de-DE" sz="1400" b="0" i="0" u="none" strike="noStrike" dirty="0">
                          <a:solidFill>
                            <a:srgbClr val="000000"/>
                          </a:solidFill>
                          <a:effectLst/>
                          <a:latin typeface="Avenir Next LT Pro" panose="020B0504020202020204" pitchFamily="34" charset="0"/>
                        </a:rPr>
                        <a:t>Magenkrebs</a:t>
                      </a:r>
                    </a:p>
                  </a:txBody>
                  <a:tcPr marL="7200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de-DE" sz="1400" b="0" i="0" u="none" strike="noStrike" dirty="0">
                          <a:solidFill>
                            <a:srgbClr val="000000"/>
                          </a:solidFill>
                          <a:effectLst/>
                          <a:latin typeface="Avenir Next LT Pro" panose="020B0504020202020204" pitchFamily="34" charset="0"/>
                        </a:rPr>
                        <a:t> </a:t>
                      </a:r>
                    </a:p>
                  </a:txBody>
                  <a:tcPr marL="762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de-DE" sz="1400" b="0" i="0" u="none" strike="noStrike" dirty="0">
                          <a:solidFill>
                            <a:srgbClr val="000000"/>
                          </a:solidFill>
                          <a:effectLst/>
                          <a:latin typeface="Avenir Next LT Pro" panose="020B0504020202020204" pitchFamily="34" charset="0"/>
                        </a:rPr>
                        <a:t>0</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algn="ctr" rtl="0" fontAlgn="ctr"/>
                      <a:r>
                        <a:rPr lang="de-DE" sz="1400" b="0" i="0" u="none" strike="noStrike" dirty="0">
                          <a:solidFill>
                            <a:srgbClr val="000000"/>
                          </a:solidFill>
                          <a:effectLst/>
                          <a:latin typeface="Avenir Next LT Pro" panose="020B0504020202020204" pitchFamily="34" charset="0"/>
                        </a:rPr>
                        <a:t>1 (0,3%)</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794716809"/>
                  </a:ext>
                </a:extLst>
              </a:tr>
              <a:tr h="288000">
                <a:tc>
                  <a:txBody>
                    <a:bodyPr/>
                    <a:lstStyle/>
                    <a:p>
                      <a:pPr algn="l" rtl="0" fontAlgn="ctr"/>
                      <a:r>
                        <a:rPr lang="de-DE" sz="1400" b="0" i="0" u="none" strike="noStrike" dirty="0">
                          <a:solidFill>
                            <a:srgbClr val="000000"/>
                          </a:solidFill>
                          <a:effectLst/>
                          <a:latin typeface="Avenir Next LT Pro" panose="020B0504020202020204" pitchFamily="34" charset="0"/>
                        </a:rPr>
                        <a:t>Überempfindlichkeit an der Injektionsstelle</a:t>
                      </a:r>
                    </a:p>
                  </a:txBody>
                  <a:tcPr marL="7200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de-DE" sz="1400" b="0" i="0" u="none" strike="noStrike" dirty="0">
                          <a:solidFill>
                            <a:srgbClr val="000000"/>
                          </a:solidFill>
                          <a:effectLst/>
                          <a:latin typeface="Avenir Next LT Pro" panose="020B0504020202020204" pitchFamily="34" charset="0"/>
                        </a:rPr>
                        <a:t> </a:t>
                      </a:r>
                    </a:p>
                  </a:txBody>
                  <a:tcPr marL="762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de-DE" sz="1400" b="0" i="0" u="none" strike="noStrike" dirty="0">
                          <a:solidFill>
                            <a:srgbClr val="000000"/>
                          </a:solidFill>
                          <a:effectLst/>
                          <a:latin typeface="Avenir Next LT Pro" panose="020B0504020202020204" pitchFamily="34" charset="0"/>
                        </a:rPr>
                        <a:t>0</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algn="ctr" rtl="0" fontAlgn="ctr"/>
                      <a:r>
                        <a:rPr lang="de-DE" sz="1400" b="0" i="0" u="none" strike="noStrike" dirty="0">
                          <a:solidFill>
                            <a:srgbClr val="000000"/>
                          </a:solidFill>
                          <a:effectLst/>
                          <a:latin typeface="Avenir Next LT Pro" panose="020B0504020202020204" pitchFamily="34" charset="0"/>
                        </a:rPr>
                        <a:t>1 (0,3%)</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235188201"/>
                  </a:ext>
                </a:extLst>
              </a:tr>
              <a:tr h="288000">
                <a:tc>
                  <a:txBody>
                    <a:bodyPr/>
                    <a:lstStyle/>
                    <a:p>
                      <a:pPr algn="l" rtl="0" fontAlgn="ctr"/>
                      <a:r>
                        <a:rPr lang="de-DE" sz="1400" b="0" i="0" u="none" strike="noStrike" dirty="0">
                          <a:solidFill>
                            <a:srgbClr val="000000"/>
                          </a:solidFill>
                          <a:effectLst/>
                          <a:latin typeface="Avenir Next LT Pro" panose="020B0504020202020204" pitchFamily="34" charset="0"/>
                        </a:rPr>
                        <a:t>Peripheres Ödem</a:t>
                      </a:r>
                    </a:p>
                  </a:txBody>
                  <a:tcPr marL="7200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de-DE" sz="1400" b="0" i="0" u="none" strike="noStrike" dirty="0">
                          <a:solidFill>
                            <a:srgbClr val="000000"/>
                          </a:solidFill>
                          <a:effectLst/>
                          <a:latin typeface="Avenir Next LT Pro" panose="020B0504020202020204" pitchFamily="34" charset="0"/>
                        </a:rPr>
                        <a:t> </a:t>
                      </a:r>
                    </a:p>
                  </a:txBody>
                  <a:tcPr marL="762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de-DE" sz="1400" b="0" i="0" u="none" strike="noStrike" dirty="0">
                          <a:solidFill>
                            <a:srgbClr val="000000"/>
                          </a:solidFill>
                          <a:effectLst/>
                          <a:latin typeface="Avenir Next LT Pro" panose="020B0504020202020204" pitchFamily="34" charset="0"/>
                        </a:rPr>
                        <a:t>0</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algn="ctr" rtl="0" fontAlgn="ctr"/>
                      <a:r>
                        <a:rPr lang="de-DE" sz="1400" b="0" i="0" u="none" strike="noStrike" dirty="0">
                          <a:solidFill>
                            <a:srgbClr val="000000"/>
                          </a:solidFill>
                          <a:effectLst/>
                          <a:latin typeface="Avenir Next LT Pro" panose="020B0504020202020204" pitchFamily="34" charset="0"/>
                        </a:rPr>
                        <a:t>1 (0,3%)</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62880775"/>
                  </a:ext>
                </a:extLst>
              </a:tr>
              <a:tr h="288000">
                <a:tc>
                  <a:txBody>
                    <a:bodyPr/>
                    <a:lstStyle/>
                    <a:p>
                      <a:pPr algn="l" rtl="0" fontAlgn="ctr"/>
                      <a:r>
                        <a:rPr lang="de-DE" sz="1400" b="0" i="0" u="none" strike="noStrike" dirty="0">
                          <a:solidFill>
                            <a:srgbClr val="000000"/>
                          </a:solidFill>
                          <a:effectLst/>
                          <a:latin typeface="Avenir Next LT Pro" panose="020B0504020202020204" pitchFamily="34" charset="0"/>
                        </a:rPr>
                        <a:t>Colitis ulcerosa</a:t>
                      </a:r>
                    </a:p>
                  </a:txBody>
                  <a:tcPr marL="7200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de-DE" sz="1400" b="0" i="0" u="none" strike="noStrike" dirty="0">
                          <a:solidFill>
                            <a:srgbClr val="000000"/>
                          </a:solidFill>
                          <a:effectLst/>
                          <a:latin typeface="Avenir Next LT Pro" panose="020B0504020202020204" pitchFamily="34" charset="0"/>
                        </a:rPr>
                        <a:t> </a:t>
                      </a:r>
                    </a:p>
                  </a:txBody>
                  <a:tcPr marL="7620" marR="7620" marT="762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de-DE" sz="1400" b="0" i="0" u="none" strike="noStrike" dirty="0">
                          <a:solidFill>
                            <a:srgbClr val="000000"/>
                          </a:solidFill>
                          <a:effectLst/>
                          <a:latin typeface="Avenir Next LT Pro" panose="020B0504020202020204" pitchFamily="34" charset="0"/>
                        </a:rPr>
                        <a:t>11 (5,7%)</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algn="ctr" rtl="0" fontAlgn="ctr"/>
                      <a:r>
                        <a:rPr lang="de-DE" sz="1400" b="0" i="0" u="none" strike="noStrike" dirty="0">
                          <a:solidFill>
                            <a:srgbClr val="000000"/>
                          </a:solidFill>
                          <a:effectLst/>
                          <a:latin typeface="Avenir Next LT Pro" panose="020B0504020202020204" pitchFamily="34" charset="0"/>
                        </a:rPr>
                        <a:t>2 (0,5%)</a:t>
                      </a:r>
                    </a:p>
                  </a:txBody>
                  <a:tcPr marL="7620" marR="7620" marT="762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394506856"/>
                  </a:ext>
                </a:extLst>
              </a:tr>
            </a:tbl>
          </a:graphicData>
        </a:graphic>
      </p:graphicFrame>
      <p:sp>
        <p:nvSpPr>
          <p:cNvPr id="2" name="TextBox 1" hidden="1">
            <a:extLst>
              <a:ext uri="{FF2B5EF4-FFF2-40B4-BE49-F238E27FC236}">
                <a16:creationId xmlns="" xmlns:a16="http://schemas.microsoft.com/office/drawing/2014/main" id="{562DF031-E79E-89C4-6F00-493E112F971F}"/>
              </a:ext>
            </a:extLst>
          </p:cNvPr>
          <p:cNvSpPr txBox="1"/>
          <p:nvPr/>
        </p:nvSpPr>
        <p:spPr>
          <a:xfrm rot="16200000">
            <a:off x="11258319" y="5887674"/>
            <a:ext cx="1600403" cy="257369"/>
          </a:xfrm>
          <a:prstGeom prst="rect">
            <a:avLst/>
          </a:prstGeom>
          <a:solidFill>
            <a:schemeClr val="bg1"/>
          </a:solid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Calibri" panose="020F0502020204030204" pitchFamily="34" charset="0"/>
                <a:cs typeface="+mn-cs"/>
              </a:rPr>
              <a:t>INT-LI-AT-0001</a:t>
            </a:r>
            <a:endPar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 name="TextBox 1" hidden="1">
            <a:extLst>
              <a:ext uri="{FF2B5EF4-FFF2-40B4-BE49-F238E27FC236}">
                <a16:creationId xmlns="" xmlns:a16="http://schemas.microsoft.com/office/drawing/2014/main" id="{62244817-0453-9998-D80A-B9BC897B4F95}"/>
              </a:ext>
            </a:extLst>
          </p:cNvPr>
          <p:cNvSpPr txBox="1"/>
          <p:nvPr/>
        </p:nvSpPr>
        <p:spPr>
          <a:xfrm>
            <a:off x="458724" y="6370856"/>
            <a:ext cx="8359485" cy="276999"/>
          </a:xfrm>
          <a:prstGeom prst="rect">
            <a:avLst/>
          </a:prstGeom>
          <a:noFill/>
        </p:spPr>
        <p:txBody>
          <a:bodyPr wrap="square" lIns="0" tIns="0" rIns="0" bIns="0" anchor="b">
            <a:spAutoFit/>
          </a:bodyPr>
          <a:lstStyle/>
          <a:p>
            <a:pPr rtl="0"/>
            <a:r>
              <a:rPr lang="de-DE" sz="900" dirty="0"/>
              <a:t>Hinweis: Dargestellt als </a:t>
            </a:r>
            <a:r>
              <a:rPr lang="de-DE" sz="900" dirty="0" err="1"/>
              <a:t>MedDRA</a:t>
            </a:r>
            <a:r>
              <a:rPr lang="de-DE" sz="900" dirty="0"/>
              <a:t>-bevorzugte Begriffe mit abnehmender Häufigkeit. </a:t>
            </a:r>
            <a:r>
              <a:rPr lang="en-US" sz="900" dirty="0"/>
              <a:t/>
            </a:r>
            <a:br>
              <a:rPr lang="en-US" sz="900" dirty="0"/>
            </a:br>
            <a:r>
              <a:rPr lang="de-DE" sz="900" dirty="0"/>
              <a:t>Data on File bei Eli Lilly and Company. </a:t>
            </a:r>
          </a:p>
        </p:txBody>
      </p:sp>
    </p:spTree>
    <p:extLst>
      <p:ext uri="{BB962C8B-B14F-4D97-AF65-F5344CB8AC3E}">
        <p14:creationId xmlns:p14="http://schemas.microsoft.com/office/powerpoint/2010/main" val="3152164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hidden="1"/>
          <p:cNvSpPr>
            <a:spLocks noGrp="1"/>
          </p:cNvSpPr>
          <p:nvPr>
            <p:ph type="title"/>
          </p:nvPr>
        </p:nvSpPr>
        <p:spPr>
          <a:xfrm>
            <a:off x="458724" y="466004"/>
            <a:ext cx="11123676" cy="988686"/>
          </a:xfrm>
        </p:spPr>
        <p:txBody>
          <a:bodyPr/>
          <a:lstStyle/>
          <a:p>
            <a:pPr rtl="0"/>
            <a:r>
              <a:rPr lang="de-DE" dirty="0"/>
              <a:t>Unerwünschte Ereignisse von besonderem</a:t>
            </a:r>
            <a:br>
              <a:rPr lang="de-DE" dirty="0"/>
            </a:br>
            <a:r>
              <a:rPr lang="de-DE" dirty="0"/>
              <a:t>Interesse</a:t>
            </a:r>
            <a:r>
              <a:rPr lang="en-US" dirty="0"/>
              <a:t/>
            </a:r>
            <a:br>
              <a:rPr lang="en-US" dirty="0"/>
            </a:br>
            <a:r>
              <a:rPr lang="de-DE" sz="1800" dirty="0">
                <a:solidFill>
                  <a:schemeClr val="tx1"/>
                </a:solidFill>
              </a:rPr>
              <a:t>Erhaltungsphase, Sicherheitspopulation – Mirikizumab-Induktions-Responder (LUCENT-2) </a:t>
            </a:r>
          </a:p>
        </p:txBody>
      </p:sp>
      <p:graphicFrame>
        <p:nvGraphicFramePr>
          <p:cNvPr id="8" name="Content Placeholder 3" hidden="1">
            <a:extLst>
              <a:ext uri="{FF2B5EF4-FFF2-40B4-BE49-F238E27FC236}">
                <a16:creationId xmlns="" xmlns:a16="http://schemas.microsoft.com/office/drawing/2014/main" id="{C17C524F-7810-4C9C-8BCD-244239D3E5EC}"/>
              </a:ext>
            </a:extLst>
          </p:cNvPr>
          <p:cNvGraphicFramePr>
            <a:graphicFrameLocks/>
          </p:cNvGraphicFramePr>
          <p:nvPr>
            <p:extLst>
              <p:ext uri="{D42A27DB-BD31-4B8C-83A1-F6EECF244321}">
                <p14:modId xmlns:p14="http://schemas.microsoft.com/office/powerpoint/2010/main" val="2492923971"/>
              </p:ext>
            </p:extLst>
          </p:nvPr>
        </p:nvGraphicFramePr>
        <p:xfrm>
          <a:off x="458724" y="1560154"/>
          <a:ext cx="11276076" cy="4348080"/>
        </p:xfrm>
        <a:graphic>
          <a:graphicData uri="http://schemas.openxmlformats.org/drawingml/2006/table">
            <a:tbl>
              <a:tblPr firstRow="1" firstCol="1" bandRow="1">
                <a:effectLst/>
                <a:tableStyleId>{2D5ABB26-0587-4C30-8999-92F81FD0307C}</a:tableStyleId>
              </a:tblPr>
              <a:tblGrid>
                <a:gridCol w="6824280">
                  <a:extLst>
                    <a:ext uri="{9D8B030D-6E8A-4147-A177-3AD203B41FA5}">
                      <a16:colId xmlns="" xmlns:a16="http://schemas.microsoft.com/office/drawing/2014/main" val="20000"/>
                    </a:ext>
                  </a:extLst>
                </a:gridCol>
                <a:gridCol w="2225898">
                  <a:extLst>
                    <a:ext uri="{9D8B030D-6E8A-4147-A177-3AD203B41FA5}">
                      <a16:colId xmlns="" xmlns:a16="http://schemas.microsoft.com/office/drawing/2014/main" val="744119392"/>
                    </a:ext>
                  </a:extLst>
                </a:gridCol>
                <a:gridCol w="2225898">
                  <a:extLst>
                    <a:ext uri="{9D8B030D-6E8A-4147-A177-3AD203B41FA5}">
                      <a16:colId xmlns="" xmlns:a16="http://schemas.microsoft.com/office/drawing/2014/main" val="4166070737"/>
                    </a:ext>
                  </a:extLst>
                </a:gridCol>
              </a:tblGrid>
              <a:tr h="116653">
                <a:tc rowSpan="2">
                  <a:txBody>
                    <a:bodyPr/>
                    <a:lstStyle/>
                    <a:p>
                      <a:pPr marL="0" marR="0" algn="ctr">
                        <a:lnSpc>
                          <a:spcPct val="100000"/>
                        </a:lnSpc>
                        <a:spcBef>
                          <a:spcPts val="0"/>
                        </a:spcBef>
                        <a:spcAft>
                          <a:spcPts val="0"/>
                        </a:spcAft>
                      </a:pPr>
                      <a:endParaRPr lang="en-US" sz="1400" b="1" dirty="0">
                        <a:effectLst/>
                        <a:latin typeface="+mj-lt"/>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n-lt"/>
                          <a:ea typeface="+mn-ea"/>
                          <a:cs typeface="+mn-cs"/>
                        </a:rPr>
                        <a:t>MIRI-Induktions-Responder</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1600" b="1" kern="1200">
                        <a:solidFill>
                          <a:schemeClr val="tx1"/>
                        </a:solidFill>
                        <a:effectLst/>
                        <a:latin typeface="+mn-lt"/>
                        <a:ea typeface="+mn-ea"/>
                        <a:cs typeface="+mn-cs"/>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6A50"/>
                    </a:solidFill>
                  </a:tcPr>
                </a:tc>
                <a:extLst>
                  <a:ext uri="{0D108BD9-81ED-4DB2-BD59-A6C34878D82A}">
                    <a16:rowId xmlns="" xmlns:a16="http://schemas.microsoft.com/office/drawing/2014/main" val="1852902744"/>
                  </a:ext>
                </a:extLst>
              </a:tr>
              <a:tr h="203873">
                <a:tc vMerge="1">
                  <a:txBody>
                    <a:bodyPr/>
                    <a:lstStyle/>
                    <a:p>
                      <a:pPr marL="0" marR="0" algn="ctr">
                        <a:lnSpc>
                          <a:spcPct val="100000"/>
                        </a:lnSpc>
                        <a:spcBef>
                          <a:spcPts val="0"/>
                        </a:spcBef>
                        <a:spcAft>
                          <a:spcPts val="0"/>
                        </a:spcAft>
                      </a:pPr>
                      <a:endParaRPr lang="en-US" sz="1600" b="1">
                        <a:effectLst/>
                        <a:latin typeface="+mn-lt"/>
                      </a:endParaRPr>
                    </a:p>
                  </a:txBody>
                  <a:tcPr marL="36000" marR="36000" marT="18000" marB="18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j-lt"/>
                          <a:ea typeface="+mn-ea"/>
                          <a:cs typeface="+mn-cs"/>
                        </a:rPr>
                        <a:t>PBO </a:t>
                      </a:r>
                      <a:r>
                        <a:rPr lang="de-DE" sz="1400" b="1" kern="1200" dirty="0" err="1">
                          <a:solidFill>
                            <a:schemeClr val="tx1"/>
                          </a:solidFill>
                          <a:effectLst/>
                          <a:latin typeface="+mj-lt"/>
                          <a:ea typeface="+mn-ea"/>
                          <a:cs typeface="+mn-cs"/>
                        </a:rPr>
                        <a:t>s.c</a:t>
                      </a:r>
                      <a:r>
                        <a:rPr lang="de-DE" sz="1400" b="1" kern="1200" dirty="0">
                          <a:solidFill>
                            <a:schemeClr val="tx1"/>
                          </a:solidFill>
                          <a:effectLst/>
                          <a:latin typeface="+mj-lt"/>
                          <a:ea typeface="+mn-ea"/>
                          <a:cs typeface="+mn-cs"/>
                        </a:rPr>
                        <a:t>.</a:t>
                      </a:r>
                    </a:p>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tx1"/>
                          </a:solidFill>
                          <a:effectLst/>
                          <a:latin typeface="+mj-lt"/>
                          <a:ea typeface="+mn-ea"/>
                          <a:cs typeface="+mn-cs"/>
                        </a:rPr>
                        <a:t>N=192</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400" b="1" kern="1200" dirty="0">
                          <a:solidFill>
                            <a:schemeClr val="bg1"/>
                          </a:solidFill>
                          <a:effectLst/>
                          <a:latin typeface="+mj-lt"/>
                          <a:ea typeface="+mn-ea"/>
                          <a:cs typeface="+mn-cs"/>
                        </a:rPr>
                        <a:t>MIRI 200 mg </a:t>
                      </a:r>
                      <a:r>
                        <a:rPr lang="de-DE" sz="1400" b="1" kern="1200" dirty="0" err="1">
                          <a:solidFill>
                            <a:schemeClr val="bg1"/>
                          </a:solidFill>
                          <a:effectLst/>
                          <a:latin typeface="+mj-lt"/>
                          <a:ea typeface="+mn-ea"/>
                          <a:cs typeface="+mn-cs"/>
                        </a:rPr>
                        <a:t>s.c</a:t>
                      </a:r>
                      <a:r>
                        <a:rPr lang="de-DE" sz="1400" b="1" kern="1200" dirty="0">
                          <a:solidFill>
                            <a:schemeClr val="bg1"/>
                          </a:solidFill>
                          <a:effectLst/>
                          <a:latin typeface="+mj-lt"/>
                          <a:ea typeface="+mn-ea"/>
                          <a:cs typeface="+mn-cs"/>
                        </a:rPr>
                        <a:t>.</a:t>
                      </a:r>
                      <a:r>
                        <a:rPr lang="en-GB" sz="1400" b="1" kern="1200" dirty="0">
                          <a:solidFill>
                            <a:schemeClr val="bg1"/>
                          </a:solidFill>
                          <a:effectLst/>
                          <a:latin typeface="+mj-lt"/>
                          <a:ea typeface="+mn-ea"/>
                          <a:cs typeface="+mn-cs"/>
                        </a:rPr>
                        <a:t/>
                      </a:r>
                      <a:br>
                        <a:rPr lang="en-GB" sz="1400" b="1" kern="1200" dirty="0">
                          <a:solidFill>
                            <a:schemeClr val="bg1"/>
                          </a:solidFill>
                          <a:effectLst/>
                          <a:latin typeface="+mj-lt"/>
                          <a:ea typeface="+mn-ea"/>
                          <a:cs typeface="+mn-cs"/>
                        </a:rPr>
                      </a:br>
                      <a:r>
                        <a:rPr lang="de-DE" sz="1400" b="1" kern="1200" dirty="0">
                          <a:solidFill>
                            <a:schemeClr val="bg1"/>
                          </a:solidFill>
                          <a:effectLst/>
                          <a:latin typeface="+mj-lt"/>
                          <a:ea typeface="+mn-ea"/>
                          <a:cs typeface="+mn-cs"/>
                        </a:rPr>
                        <a:t>N=389</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 xmlns:a16="http://schemas.microsoft.com/office/drawing/2014/main" val="10000"/>
                  </a:ext>
                </a:extLst>
              </a:tr>
              <a:tr h="324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b="1" kern="1200" dirty="0">
                          <a:solidFill>
                            <a:schemeClr val="tx1"/>
                          </a:solidFill>
                          <a:effectLst/>
                          <a:latin typeface="+mn-lt"/>
                          <a:ea typeface="Times New Roman"/>
                          <a:cs typeface="Times New Roman"/>
                        </a:rPr>
                        <a:t>Infektionen</a:t>
                      </a:r>
                    </a:p>
                  </a:txBody>
                  <a:tcPr marL="36000" marR="36000" marT="18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0000"/>
                        </a:lnSpc>
                        <a:spcBef>
                          <a:spcPts val="0"/>
                        </a:spcBef>
                        <a:spcAft>
                          <a:spcPts val="0"/>
                        </a:spcAft>
                      </a:pPr>
                      <a:r>
                        <a:rPr kumimoji="0" lang="de-DE" sz="1400" b="0" i="0" u="none" strike="noStrike" kern="1200" cap="none" spc="0" normalizeH="0" baseline="0" dirty="0">
                          <a:ln>
                            <a:noFill/>
                          </a:ln>
                          <a:solidFill>
                            <a:srgbClr val="000000"/>
                          </a:solidFill>
                          <a:effectLst/>
                          <a:uLnTx/>
                          <a:uFillTx/>
                          <a:latin typeface="+mj-lt"/>
                          <a:ea typeface="+mn-ea"/>
                          <a:cs typeface="Times New Roman"/>
                        </a:rPr>
                        <a:t>44 (22,9%)</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93 (23,9%)</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2848320022"/>
                  </a:ext>
                </a:extLst>
              </a:tr>
              <a:tr h="324000">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600" b="0" kern="1200">
                          <a:solidFill>
                            <a:schemeClr val="tx1"/>
                          </a:solidFill>
                          <a:effectLst/>
                          <a:latin typeface="+mn-lt"/>
                          <a:ea typeface="Times New Roman"/>
                          <a:cs typeface="Times New Roman"/>
                        </a:rPr>
                        <a:t>Schwere Infektion</a:t>
                      </a:r>
                    </a:p>
                  </a:txBody>
                  <a:tcPr marL="36000" marR="36000" marT="18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3 (1,6%)</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3 (0,8%)</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0005"/>
                  </a:ext>
                </a:extLst>
              </a:tr>
              <a:tr h="324000">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600" b="0" kern="1200" dirty="0">
                          <a:solidFill>
                            <a:schemeClr val="tx1"/>
                          </a:solidFill>
                          <a:effectLst/>
                          <a:latin typeface="+mn-lt"/>
                          <a:ea typeface="Times New Roman"/>
                          <a:cs typeface="Times New Roman"/>
                        </a:rPr>
                        <a:t>Opportunistische Infektion (eng) </a:t>
                      </a:r>
                    </a:p>
                  </a:txBody>
                  <a:tcPr marL="36000" marR="36000" marT="18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a:ln>
                            <a:noFill/>
                          </a:ln>
                          <a:solidFill>
                            <a:srgbClr val="000000"/>
                          </a:solidFill>
                          <a:effectLst/>
                          <a:uLnTx/>
                          <a:uFillTx/>
                          <a:latin typeface="+mj-lt"/>
                          <a:ea typeface="+mn-ea"/>
                          <a:cs typeface="Times New Roman"/>
                        </a:rPr>
                        <a:t>0</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5 (1,3%)</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0006"/>
                  </a:ext>
                </a:extLst>
              </a:tr>
              <a:tr h="324000">
                <a:tc>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r>
                        <a:rPr lang="de-DE" sz="1600" b="1" kern="1200" dirty="0">
                          <a:solidFill>
                            <a:schemeClr val="tx1"/>
                          </a:solidFill>
                          <a:effectLst/>
                          <a:latin typeface="+mn-lt"/>
                          <a:ea typeface="+mn-ea"/>
                          <a:cs typeface="+mn-cs"/>
                        </a:rPr>
                        <a:t>Sofortige Überempfindlichkeitsreaktionen (eng)</a:t>
                      </a:r>
                    </a:p>
                  </a:txBody>
                  <a:tcPr marL="36000" marR="36000" marT="18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2 (1,0%)</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7 (1,8%)</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3082107241"/>
                  </a:ext>
                </a:extLst>
              </a:tr>
              <a:tr h="324000">
                <a:tc>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r>
                        <a:rPr lang="de-DE" sz="1600" b="1" kern="1200" dirty="0">
                          <a:solidFill>
                            <a:schemeClr val="tx1"/>
                          </a:solidFill>
                          <a:effectLst/>
                          <a:latin typeface="+mn-lt"/>
                          <a:ea typeface="Times New Roman"/>
                          <a:cs typeface="Times New Roman"/>
                        </a:rPr>
                        <a:t>Reaktion an der Injektionsstelle</a:t>
                      </a:r>
                      <a:r>
                        <a:rPr lang="de-DE" sz="1600" b="1" kern="1200" baseline="30000" dirty="0">
                          <a:solidFill>
                            <a:schemeClr val="tx1"/>
                          </a:solidFill>
                          <a:effectLst/>
                          <a:latin typeface="+mn-lt"/>
                          <a:ea typeface="Times New Roman"/>
                          <a:cs typeface="Times New Roman"/>
                        </a:rPr>
                        <a:t> </a:t>
                      </a:r>
                      <a:r>
                        <a:rPr lang="de-DE" sz="1600" b="1" kern="1200" baseline="0" dirty="0">
                          <a:solidFill>
                            <a:schemeClr val="tx1"/>
                          </a:solidFill>
                          <a:effectLst/>
                          <a:latin typeface="+mn-lt"/>
                          <a:ea typeface="Times New Roman"/>
                          <a:cs typeface="Times New Roman"/>
                        </a:rPr>
                        <a:t>(übergeordneter Begriff)</a:t>
                      </a:r>
                    </a:p>
                  </a:txBody>
                  <a:tcPr marL="36000" marR="36000" marT="18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8 (4,2%)</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34 (8,7%)</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844752443"/>
                  </a:ext>
                </a:extLst>
              </a:tr>
              <a:tr h="324000">
                <a:tc>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r>
                        <a:rPr lang="de-DE" sz="1600" b="1" kern="1200" dirty="0" err="1">
                          <a:solidFill>
                            <a:schemeClr val="tx1"/>
                          </a:solidFill>
                          <a:effectLst/>
                          <a:latin typeface="+mn-lt"/>
                          <a:ea typeface="Times New Roman"/>
                          <a:cs typeface="Times New Roman"/>
                        </a:rPr>
                        <a:t>Zerebrokardiovaskuläres</a:t>
                      </a:r>
                      <a:r>
                        <a:rPr lang="de-DE" sz="1600" b="1" kern="1200" dirty="0">
                          <a:solidFill>
                            <a:schemeClr val="tx1"/>
                          </a:solidFill>
                          <a:effectLst/>
                          <a:latin typeface="+mn-lt"/>
                          <a:ea typeface="Times New Roman"/>
                          <a:cs typeface="Times New Roman"/>
                        </a:rPr>
                        <a:t> (CCV) Ereignis</a:t>
                      </a:r>
                    </a:p>
                  </a:txBody>
                  <a:tcPr marL="36000" marR="36000" marT="18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1 (0,5%)</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0</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383471892"/>
                  </a:ext>
                </a:extLst>
              </a:tr>
              <a:tr h="324000">
                <a:tc>
                  <a:txBody>
                    <a:bodyPr/>
                    <a:lstStyle/>
                    <a:p>
                      <a:pPr marL="180000" marR="0" lvl="0" indent="0" algn="l" defTabSz="457200" rtl="0" eaLnBrk="1" fontAlgn="auto" latinLnBrk="0" hangingPunct="1">
                        <a:lnSpc>
                          <a:spcPct val="100000"/>
                        </a:lnSpc>
                        <a:spcBef>
                          <a:spcPts val="0"/>
                        </a:spcBef>
                        <a:spcAft>
                          <a:spcPts val="0"/>
                        </a:spcAft>
                        <a:buClrTx/>
                        <a:buSzTx/>
                        <a:buFontTx/>
                        <a:buNone/>
                        <a:tabLst/>
                        <a:defRPr/>
                      </a:pPr>
                      <a:r>
                        <a:rPr lang="de-DE" sz="1600" b="0" kern="1200" dirty="0">
                          <a:solidFill>
                            <a:schemeClr val="tx1"/>
                          </a:solidFill>
                          <a:effectLst/>
                          <a:latin typeface="+mn-lt"/>
                          <a:ea typeface="Times New Roman"/>
                          <a:cs typeface="Times New Roman"/>
                        </a:rPr>
                        <a:t>Schwerwiegendes unerwünschtes kardiales Ereignis (MACE)</a:t>
                      </a:r>
                    </a:p>
                  </a:txBody>
                  <a:tcPr marL="36000" marR="36000" marT="18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1 (0,5%)</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Calibri"/>
                          <a:cs typeface="Times New Roman"/>
                        </a:rPr>
                        <a:t>0</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117020865"/>
                  </a:ext>
                </a:extLst>
              </a:tr>
              <a:tr h="324000">
                <a:tc>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r>
                        <a:rPr lang="de-DE" sz="1600" b="1"/>
                        <a:t>Malignität </a:t>
                      </a:r>
                    </a:p>
                  </a:txBody>
                  <a:tcPr marL="36000" marR="36000" marT="18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1 (0,5%)</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1 (0,3%)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768585481"/>
                  </a:ext>
                </a:extLst>
              </a:tr>
              <a:tr h="324000">
                <a:tc>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r>
                        <a:rPr lang="de-DE" sz="1600" b="1" kern="1200" dirty="0">
                          <a:solidFill>
                            <a:schemeClr val="tx1"/>
                          </a:solidFill>
                          <a:latin typeface="+mn-lt"/>
                          <a:ea typeface="+mn-ea"/>
                          <a:cs typeface="+mn-cs"/>
                        </a:rPr>
                        <a:t>Depression ohne Suizidalität und Selbstverletzung (eng)</a:t>
                      </a:r>
                    </a:p>
                  </a:txBody>
                  <a:tcPr marL="36000" marR="36000" marT="18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0</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4 (1,0%)</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62880775"/>
                  </a:ext>
                </a:extLst>
              </a:tr>
              <a:tr h="324000">
                <a:tc>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r>
                        <a:rPr lang="de-DE" sz="1600" b="1" kern="1200">
                          <a:solidFill>
                            <a:schemeClr val="tx1"/>
                          </a:solidFill>
                          <a:latin typeface="+mn-lt"/>
                          <a:ea typeface="+mn-ea"/>
                          <a:cs typeface="+mn-cs"/>
                        </a:rPr>
                        <a:t>Suizidalität/Selbstverletzung (eng)</a:t>
                      </a:r>
                    </a:p>
                  </a:txBody>
                  <a:tcPr marL="36000" marR="36000" marT="18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0</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1 (0,3%)</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4160910653"/>
                  </a:ext>
                </a:extLst>
              </a:tr>
              <a:tr h="324000">
                <a:tc>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r>
                        <a:rPr lang="de-DE" sz="1600" b="1" dirty="0"/>
                        <a:t>Leberereignis (enge Begriffsdefinition)</a:t>
                      </a:r>
                    </a:p>
                  </a:txBody>
                  <a:tcPr marL="36000" marR="36000" marT="18000" marB="3600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4 (2,1%)</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dirty="0">
                          <a:ln>
                            <a:noFill/>
                          </a:ln>
                          <a:solidFill>
                            <a:srgbClr val="000000"/>
                          </a:solidFill>
                          <a:effectLst/>
                          <a:uLnTx/>
                          <a:uFillTx/>
                          <a:latin typeface="+mj-lt"/>
                          <a:ea typeface="+mn-ea"/>
                          <a:cs typeface="Times New Roman"/>
                        </a:rPr>
                        <a:t>12 (3,1%) </a:t>
                      </a: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2499496941"/>
                  </a:ext>
                </a:extLst>
              </a:tr>
            </a:tbl>
          </a:graphicData>
        </a:graphic>
      </p:graphicFrame>
      <p:sp>
        <p:nvSpPr>
          <p:cNvPr id="2" name="TextBox 1" hidden="1">
            <a:extLst>
              <a:ext uri="{FF2B5EF4-FFF2-40B4-BE49-F238E27FC236}">
                <a16:creationId xmlns="" xmlns:a16="http://schemas.microsoft.com/office/drawing/2014/main" id="{298F8669-FA87-EE4E-B4C1-15C8216D95F5}"/>
              </a:ext>
            </a:extLst>
          </p:cNvPr>
          <p:cNvSpPr txBox="1"/>
          <p:nvPr/>
        </p:nvSpPr>
        <p:spPr>
          <a:xfrm rot="16200000">
            <a:off x="11258319" y="5887674"/>
            <a:ext cx="1600403" cy="257369"/>
          </a:xfrm>
          <a:prstGeom prst="rect">
            <a:avLst/>
          </a:prstGeom>
          <a:solidFill>
            <a:schemeClr val="bg1"/>
          </a:solid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venir Next LT Pro" panose="020B0504020202020204" pitchFamily="34" charset="0"/>
                <a:ea typeface="Calibri" panose="020F0502020204030204" pitchFamily="34" charset="0"/>
                <a:cs typeface="+mn-cs"/>
              </a:rPr>
              <a:t>INT-LI-AT-0001</a:t>
            </a:r>
            <a:endParaRPr kumimoji="0" lang="de-DE" sz="1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endParaRPr>
          </a:p>
        </p:txBody>
      </p:sp>
      <p:sp>
        <p:nvSpPr>
          <p:cNvPr id="4" name="TextBox 1" hidden="1">
            <a:extLst>
              <a:ext uri="{FF2B5EF4-FFF2-40B4-BE49-F238E27FC236}">
                <a16:creationId xmlns="" xmlns:a16="http://schemas.microsoft.com/office/drawing/2014/main" id="{21A0AD03-8565-56AA-F1AC-6CE4C2DB316C}"/>
              </a:ext>
            </a:extLst>
          </p:cNvPr>
          <p:cNvSpPr txBox="1"/>
          <p:nvPr/>
        </p:nvSpPr>
        <p:spPr>
          <a:xfrm>
            <a:off x="458724" y="6232357"/>
            <a:ext cx="8359485" cy="415498"/>
          </a:xfrm>
          <a:prstGeom prst="rect">
            <a:avLst/>
          </a:prstGeom>
          <a:noFill/>
        </p:spPr>
        <p:txBody>
          <a:bodyPr wrap="square" lIns="0" tIns="0" rIns="0" bIns="0" anchor="b">
            <a:spAutoFit/>
          </a:bodyPr>
          <a:lstStyle/>
          <a:p>
            <a:pPr rtl="0"/>
            <a:r>
              <a:rPr lang="en-US" sz="900" dirty="0"/>
              <a:t/>
            </a:r>
            <a:br>
              <a:rPr lang="en-US" sz="900" dirty="0"/>
            </a:br>
            <a:r>
              <a:rPr lang="de-DE" sz="900" dirty="0"/>
              <a:t>CCV=</a:t>
            </a:r>
            <a:r>
              <a:rPr lang="de-DE" sz="900" dirty="0" err="1"/>
              <a:t>zerebrokardiovaskulär</a:t>
            </a:r>
            <a:r>
              <a:rPr lang="de-DE" sz="900" dirty="0"/>
              <a:t>; MACE=schwerwiegendes unerwünschtes kardiales Ereignis </a:t>
            </a:r>
            <a:r>
              <a:rPr lang="en-GB" sz="900" dirty="0"/>
              <a:t/>
            </a:r>
            <a:br>
              <a:rPr lang="en-GB" sz="900" dirty="0"/>
            </a:br>
            <a:r>
              <a:rPr lang="de-DE" sz="900" dirty="0"/>
              <a:t>Dubinsky M et al. Oral </a:t>
            </a:r>
            <a:r>
              <a:rPr lang="de-DE" sz="900" dirty="0" err="1"/>
              <a:t>Presentation</a:t>
            </a:r>
            <a:r>
              <a:rPr lang="de-DE" sz="900" dirty="0"/>
              <a:t> at Digestive Disease Week 2022.</a:t>
            </a:r>
          </a:p>
        </p:txBody>
      </p:sp>
    </p:spTree>
    <p:extLst>
      <p:ext uri="{BB962C8B-B14F-4D97-AF65-F5344CB8AC3E}">
        <p14:creationId xmlns:p14="http://schemas.microsoft.com/office/powerpoint/2010/main" val="76608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6E88F-1303-A841-8F0C-08436CC286A1}"/>
              </a:ext>
            </a:extLst>
          </p:cNvPr>
          <p:cNvSpPr>
            <a:spLocks noGrp="1"/>
          </p:cNvSpPr>
          <p:nvPr>
            <p:ph type="title"/>
          </p:nvPr>
        </p:nvSpPr>
        <p:spPr>
          <a:xfrm>
            <a:off x="457200" y="466004"/>
            <a:ext cx="7543800" cy="988686"/>
          </a:xfrm>
        </p:spPr>
        <p:txBody>
          <a:bodyPr/>
          <a:lstStyle/>
          <a:p>
            <a:r>
              <a:rPr lang="en-US" dirty="0"/>
              <a:t>Bowel urgency is one of the most disruptive symptoms for patients with UC</a:t>
            </a:r>
            <a:r>
              <a:rPr lang="en-US" baseline="30000" dirty="0"/>
              <a:t>1</a:t>
            </a:r>
          </a:p>
        </p:txBody>
      </p:sp>
      <p:sp>
        <p:nvSpPr>
          <p:cNvPr id="11" name="TextBox 10">
            <a:extLst>
              <a:ext uri="{FF2B5EF4-FFF2-40B4-BE49-F238E27FC236}">
                <a16:creationId xmlns="" xmlns:a16="http://schemas.microsoft.com/office/drawing/2014/main" id="{111E4A06-D8E4-F67F-D093-8CAAEE79777E}"/>
              </a:ext>
            </a:extLst>
          </p:cNvPr>
          <p:cNvSpPr txBox="1"/>
          <p:nvPr/>
        </p:nvSpPr>
        <p:spPr>
          <a:xfrm>
            <a:off x="1126152" y="3440359"/>
            <a:ext cx="1928734" cy="1031051"/>
          </a:xfrm>
          <a:prstGeom prst="rect">
            <a:avLst/>
          </a:prstGeom>
          <a:noFill/>
        </p:spPr>
        <p:txBody>
          <a:bodyPr wrap="square" rtlCol="0">
            <a:spAutoFit/>
          </a:bodyPr>
          <a:lstStyle/>
          <a:p>
            <a:pPr algn="ctr"/>
            <a:r>
              <a:rPr lang="en-US" sz="4500" b="1" dirty="0">
                <a:ln w="0"/>
                <a:solidFill>
                  <a:schemeClr val="accent2"/>
                </a:solidFill>
              </a:rPr>
              <a:t>72%</a:t>
            </a:r>
          </a:p>
          <a:p>
            <a:pPr algn="ctr"/>
            <a:r>
              <a:rPr lang="en-US" sz="1600" dirty="0">
                <a:ln w="0"/>
              </a:rPr>
              <a:t>(n=468/650)</a:t>
            </a:r>
          </a:p>
        </p:txBody>
      </p:sp>
      <p:sp>
        <p:nvSpPr>
          <p:cNvPr id="73" name="TextBox 72">
            <a:extLst>
              <a:ext uri="{FF2B5EF4-FFF2-40B4-BE49-F238E27FC236}">
                <a16:creationId xmlns="" xmlns:a16="http://schemas.microsoft.com/office/drawing/2014/main" id="{12871B37-E4CA-2D4B-88D7-560AA9D3842F}"/>
              </a:ext>
            </a:extLst>
          </p:cNvPr>
          <p:cNvSpPr txBox="1"/>
          <p:nvPr/>
        </p:nvSpPr>
        <p:spPr>
          <a:xfrm>
            <a:off x="457201" y="4474004"/>
            <a:ext cx="3266636" cy="784830"/>
          </a:xfrm>
          <a:prstGeom prst="rect">
            <a:avLst/>
          </a:prstGeom>
          <a:noFill/>
        </p:spPr>
        <p:txBody>
          <a:bodyPr wrap="square" lIns="0" rtlCol="0">
            <a:spAutoFit/>
          </a:bodyPr>
          <a:lstStyle>
            <a:defPPr>
              <a:defRPr lang="en-US"/>
            </a:defPPr>
            <a:lvl1pPr algn="ctr">
              <a:spcBef>
                <a:spcPts val="600"/>
              </a:spcBef>
              <a:defRPr sz="1500"/>
            </a:lvl1pPr>
          </a:lstStyle>
          <a:p>
            <a:r>
              <a:rPr lang="en-US" dirty="0"/>
              <a:t>of patients in an international study said </a:t>
            </a:r>
            <a:r>
              <a:rPr lang="en-US" b="1" dirty="0"/>
              <a:t>bowel urgency had a high impact on their quality of life.</a:t>
            </a:r>
            <a:r>
              <a:rPr lang="en-US" b="1" baseline="30000" dirty="0"/>
              <a:t>2</a:t>
            </a:r>
          </a:p>
        </p:txBody>
      </p:sp>
      <p:sp>
        <p:nvSpPr>
          <p:cNvPr id="12" name="TextBox 11">
            <a:extLst>
              <a:ext uri="{FF2B5EF4-FFF2-40B4-BE49-F238E27FC236}">
                <a16:creationId xmlns="" xmlns:a16="http://schemas.microsoft.com/office/drawing/2014/main" id="{13F96800-1856-5451-27D2-A5C75AED4CD8}"/>
              </a:ext>
            </a:extLst>
          </p:cNvPr>
          <p:cNvSpPr txBox="1"/>
          <p:nvPr/>
        </p:nvSpPr>
        <p:spPr>
          <a:xfrm>
            <a:off x="5211902" y="3427010"/>
            <a:ext cx="1928734" cy="1092607"/>
          </a:xfrm>
          <a:prstGeom prst="rect">
            <a:avLst/>
          </a:prstGeom>
          <a:noFill/>
        </p:spPr>
        <p:txBody>
          <a:bodyPr wrap="square" rtlCol="0">
            <a:spAutoFit/>
          </a:bodyPr>
          <a:lstStyle/>
          <a:p>
            <a:pPr algn="ctr"/>
            <a:r>
              <a:rPr lang="en-US" sz="4500" b="1" dirty="0">
                <a:ln w="0"/>
                <a:solidFill>
                  <a:schemeClr val="accent2"/>
                </a:solidFill>
              </a:rPr>
              <a:t>43%</a:t>
            </a:r>
          </a:p>
          <a:p>
            <a:pPr algn="ctr"/>
            <a:r>
              <a:rPr lang="en-US" dirty="0">
                <a:ln w="0"/>
              </a:rPr>
              <a:t>(n=86/200)</a:t>
            </a:r>
          </a:p>
        </p:txBody>
      </p:sp>
      <p:sp>
        <p:nvSpPr>
          <p:cNvPr id="76" name="TextBox 75">
            <a:extLst>
              <a:ext uri="{FF2B5EF4-FFF2-40B4-BE49-F238E27FC236}">
                <a16:creationId xmlns="" xmlns:a16="http://schemas.microsoft.com/office/drawing/2014/main" id="{5C6CFA43-BF96-574C-B59B-EE331C9391C4}"/>
              </a:ext>
            </a:extLst>
          </p:cNvPr>
          <p:cNvSpPr txBox="1"/>
          <p:nvPr/>
        </p:nvSpPr>
        <p:spPr>
          <a:xfrm>
            <a:off x="4491245" y="4474004"/>
            <a:ext cx="3370049" cy="1015663"/>
          </a:xfrm>
          <a:prstGeom prst="rect">
            <a:avLst/>
          </a:prstGeom>
          <a:noFill/>
        </p:spPr>
        <p:txBody>
          <a:bodyPr wrap="square" rtlCol="0">
            <a:spAutoFit/>
          </a:bodyPr>
          <a:lstStyle>
            <a:defPPr>
              <a:defRPr lang="en-US"/>
            </a:defPPr>
            <a:lvl1pPr algn="ctr">
              <a:spcBef>
                <a:spcPts val="600"/>
              </a:spcBef>
              <a:defRPr sz="1500"/>
            </a:lvl1pPr>
          </a:lstStyle>
          <a:p>
            <a:r>
              <a:rPr lang="en-US" dirty="0"/>
              <a:t>of patients with moderately to severely active UC reported that bowel urgency </a:t>
            </a:r>
            <a:r>
              <a:rPr lang="en-US" b="1" dirty="0"/>
              <a:t>led them to decline participation in social events</a:t>
            </a:r>
            <a:r>
              <a:rPr lang="en-US" dirty="0"/>
              <a:t>.</a:t>
            </a:r>
            <a:r>
              <a:rPr lang="en-US" baseline="30000" dirty="0"/>
              <a:t>3</a:t>
            </a:r>
          </a:p>
        </p:txBody>
      </p:sp>
      <p:sp>
        <p:nvSpPr>
          <p:cNvPr id="15" name="TextBox 14">
            <a:extLst>
              <a:ext uri="{FF2B5EF4-FFF2-40B4-BE49-F238E27FC236}">
                <a16:creationId xmlns="" xmlns:a16="http://schemas.microsoft.com/office/drawing/2014/main" id="{40BAB3A9-33E9-3946-1CFF-F9B7361D6126}"/>
              </a:ext>
            </a:extLst>
          </p:cNvPr>
          <p:cNvSpPr txBox="1"/>
          <p:nvPr/>
        </p:nvSpPr>
        <p:spPr>
          <a:xfrm>
            <a:off x="8988620" y="3427010"/>
            <a:ext cx="1928734" cy="1031051"/>
          </a:xfrm>
          <a:prstGeom prst="rect">
            <a:avLst/>
          </a:prstGeom>
          <a:noFill/>
        </p:spPr>
        <p:txBody>
          <a:bodyPr wrap="square" rtlCol="0">
            <a:spAutoFit/>
          </a:bodyPr>
          <a:lstStyle/>
          <a:p>
            <a:pPr algn="ctr"/>
            <a:r>
              <a:rPr lang="en-US" sz="4500" b="1" dirty="0">
                <a:ln w="0"/>
                <a:solidFill>
                  <a:schemeClr val="accent2"/>
                </a:solidFill>
              </a:rPr>
              <a:t>47%</a:t>
            </a:r>
          </a:p>
          <a:p>
            <a:pPr algn="ctr"/>
            <a:r>
              <a:rPr lang="en-US" sz="1600" dirty="0">
                <a:ln w="0"/>
              </a:rPr>
              <a:t>(n=72/153)</a:t>
            </a:r>
          </a:p>
        </p:txBody>
      </p:sp>
      <p:sp>
        <p:nvSpPr>
          <p:cNvPr id="79" name="TextBox 78">
            <a:extLst>
              <a:ext uri="{FF2B5EF4-FFF2-40B4-BE49-F238E27FC236}">
                <a16:creationId xmlns="" xmlns:a16="http://schemas.microsoft.com/office/drawing/2014/main" id="{72601BE7-C9E8-964E-A5ED-824B5ED1032C}"/>
              </a:ext>
            </a:extLst>
          </p:cNvPr>
          <p:cNvSpPr txBox="1"/>
          <p:nvPr/>
        </p:nvSpPr>
        <p:spPr>
          <a:xfrm>
            <a:off x="8157032" y="4474004"/>
            <a:ext cx="3591911" cy="1246495"/>
          </a:xfrm>
          <a:prstGeom prst="rect">
            <a:avLst/>
          </a:prstGeom>
          <a:noFill/>
        </p:spPr>
        <p:txBody>
          <a:bodyPr wrap="square" rtlCol="0">
            <a:spAutoFit/>
          </a:bodyPr>
          <a:lstStyle/>
          <a:p>
            <a:pPr algn="ctr"/>
            <a:r>
              <a:rPr lang="en-US" sz="1500" dirty="0"/>
              <a:t>of </a:t>
            </a:r>
            <a:r>
              <a:rPr lang="en-US" sz="1500" b="1" dirty="0"/>
              <a:t>patients on advanced therapy </a:t>
            </a:r>
            <a:r>
              <a:rPr lang="en-US" sz="1500" dirty="0"/>
              <a:t>reported wearing a </a:t>
            </a:r>
            <a:r>
              <a:rPr lang="en-US" sz="1500" b="1" dirty="0"/>
              <a:t>diaper</a:t>
            </a:r>
            <a:r>
              <a:rPr lang="en-US" sz="1500" dirty="0"/>
              <a:t>, </a:t>
            </a:r>
            <a:r>
              <a:rPr lang="en-US" sz="1500" b="1" dirty="0"/>
              <a:t>pad</a:t>
            </a:r>
            <a:r>
              <a:rPr lang="en-US" sz="1500" dirty="0"/>
              <a:t>, or other </a:t>
            </a:r>
            <a:r>
              <a:rPr lang="en-US" sz="1500" b="1" dirty="0"/>
              <a:t>protection</a:t>
            </a:r>
            <a:r>
              <a:rPr lang="en-US" sz="1500" dirty="0"/>
              <a:t> at least </a:t>
            </a:r>
            <a:r>
              <a:rPr lang="en-US" sz="1500" b="1" dirty="0"/>
              <a:t>once a week</a:t>
            </a:r>
            <a:r>
              <a:rPr lang="en-US" sz="1500" dirty="0"/>
              <a:t> due to concern or anticipation </a:t>
            </a:r>
          </a:p>
          <a:p>
            <a:pPr algn="ctr"/>
            <a:r>
              <a:rPr lang="en-US" sz="1500" dirty="0"/>
              <a:t>of a </a:t>
            </a:r>
            <a:r>
              <a:rPr lang="en-US" sz="1500" b="1" dirty="0"/>
              <a:t>bowel urgency </a:t>
            </a:r>
            <a:r>
              <a:rPr lang="en-US" sz="1500" dirty="0"/>
              <a:t>accident.</a:t>
            </a:r>
            <a:r>
              <a:rPr lang="en-US" sz="1500" baseline="30000" dirty="0"/>
              <a:t>4</a:t>
            </a:r>
            <a:r>
              <a:rPr lang="en-US" sz="1500" dirty="0"/>
              <a:t>*</a:t>
            </a:r>
            <a:endParaRPr lang="en-US" sz="1500" baseline="30000" dirty="0"/>
          </a:p>
        </p:txBody>
      </p:sp>
      <p:sp>
        <p:nvSpPr>
          <p:cNvPr id="6" name="Text Placeholder 5">
            <a:extLst>
              <a:ext uri="{FF2B5EF4-FFF2-40B4-BE49-F238E27FC236}">
                <a16:creationId xmlns="" xmlns:a16="http://schemas.microsoft.com/office/drawing/2014/main" id="{47836857-A6BF-B0BD-D518-490B867DC933}"/>
              </a:ext>
            </a:extLst>
          </p:cNvPr>
          <p:cNvSpPr>
            <a:spLocks noGrp="1"/>
          </p:cNvSpPr>
          <p:nvPr>
            <p:ph idx="4294967295"/>
          </p:nvPr>
        </p:nvSpPr>
        <p:spPr>
          <a:xfrm>
            <a:off x="457200" y="6332396"/>
            <a:ext cx="9186863" cy="320675"/>
          </a:xfrm>
        </p:spPr>
        <p:txBody>
          <a:bodyPr/>
          <a:lstStyle/>
          <a:p>
            <a:pPr>
              <a:lnSpc>
                <a:spcPct val="100000"/>
              </a:lnSpc>
            </a:pPr>
            <a:r>
              <a:rPr lang="en-US" sz="900" dirty="0"/>
              <a:t>*Research findings from an online quantitative cross-sectional survey of patients with moderate to severe UC in the US in July 2021 (N=200). Advanced therapy=biologic or novel oral therapy; UC=ulcerative colitis.</a:t>
            </a:r>
          </a:p>
        </p:txBody>
      </p:sp>
      <p:graphicFrame>
        <p:nvGraphicFramePr>
          <p:cNvPr id="42" name="Chart 41">
            <a:extLst>
              <a:ext uri="{FF2B5EF4-FFF2-40B4-BE49-F238E27FC236}">
                <a16:creationId xmlns="" xmlns:a16="http://schemas.microsoft.com/office/drawing/2014/main" id="{F2588457-8025-9829-2755-EAAD2166C42E}"/>
              </a:ext>
            </a:extLst>
          </p:cNvPr>
          <p:cNvGraphicFramePr/>
          <p:nvPr>
            <p:extLst>
              <p:ext uri="{D42A27DB-BD31-4B8C-83A1-F6EECF244321}">
                <p14:modId xmlns:p14="http://schemas.microsoft.com/office/powerpoint/2010/main" val="723071489"/>
              </p:ext>
            </p:extLst>
          </p:nvPr>
        </p:nvGraphicFramePr>
        <p:xfrm>
          <a:off x="8569958" y="1686400"/>
          <a:ext cx="2766059" cy="18211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0" name="Chart 39">
            <a:extLst>
              <a:ext uri="{FF2B5EF4-FFF2-40B4-BE49-F238E27FC236}">
                <a16:creationId xmlns="" xmlns:a16="http://schemas.microsoft.com/office/drawing/2014/main" id="{DB429594-83EC-A5C0-DBD1-E9AEB349949C}"/>
              </a:ext>
            </a:extLst>
          </p:cNvPr>
          <p:cNvGraphicFramePr/>
          <p:nvPr>
            <p:extLst>
              <p:ext uri="{D42A27DB-BD31-4B8C-83A1-F6EECF244321}">
                <p14:modId xmlns:p14="http://schemas.microsoft.com/office/powerpoint/2010/main" val="2394918410"/>
              </p:ext>
            </p:extLst>
          </p:nvPr>
        </p:nvGraphicFramePr>
        <p:xfrm>
          <a:off x="4793240" y="1686400"/>
          <a:ext cx="2766059" cy="18211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5" name="Chart 34">
            <a:extLst>
              <a:ext uri="{FF2B5EF4-FFF2-40B4-BE49-F238E27FC236}">
                <a16:creationId xmlns="" xmlns:a16="http://schemas.microsoft.com/office/drawing/2014/main" id="{8251C6B6-3DED-BB47-AA18-5DCE2DD1189E}"/>
              </a:ext>
            </a:extLst>
          </p:cNvPr>
          <p:cNvGraphicFramePr/>
          <p:nvPr>
            <p:extLst>
              <p:ext uri="{D42A27DB-BD31-4B8C-83A1-F6EECF244321}">
                <p14:modId xmlns:p14="http://schemas.microsoft.com/office/powerpoint/2010/main" val="1730784596"/>
              </p:ext>
            </p:extLst>
          </p:nvPr>
        </p:nvGraphicFramePr>
        <p:xfrm>
          <a:off x="707490" y="1642872"/>
          <a:ext cx="2766059" cy="1821180"/>
        </p:xfrm>
        <a:graphic>
          <a:graphicData uri="http://schemas.openxmlformats.org/drawingml/2006/chart">
            <c:chart xmlns:c="http://schemas.openxmlformats.org/drawingml/2006/chart" xmlns:r="http://schemas.openxmlformats.org/officeDocument/2006/relationships" r:id="rId6"/>
          </a:graphicData>
        </a:graphic>
      </p:graphicFrame>
      <p:pic>
        <p:nvPicPr>
          <p:cNvPr id="27" name="Graphic 26">
            <a:extLst>
              <a:ext uri="{FF2B5EF4-FFF2-40B4-BE49-F238E27FC236}">
                <a16:creationId xmlns="" xmlns:a16="http://schemas.microsoft.com/office/drawing/2014/main" id="{F32C32BF-13A1-DFD5-9B2D-73120837213B}"/>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735838" y="2294775"/>
            <a:ext cx="880862" cy="517374"/>
          </a:xfrm>
          <a:prstGeom prst="rect">
            <a:avLst/>
          </a:prstGeom>
        </p:spPr>
      </p:pic>
      <p:pic>
        <p:nvPicPr>
          <p:cNvPr id="4" name="Graphic 3" descr="Run outline">
            <a:extLst>
              <a:ext uri="{FF2B5EF4-FFF2-40B4-BE49-F238E27FC236}">
                <a16:creationId xmlns="" xmlns:a16="http://schemas.microsoft.com/office/drawing/2014/main" id="{6EC62736-676F-AA31-2A5C-1A0C88E6C12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9552937" y="2178233"/>
            <a:ext cx="800100" cy="800100"/>
          </a:xfrm>
          <a:prstGeom prst="rect">
            <a:avLst/>
          </a:prstGeom>
        </p:spPr>
      </p:pic>
      <p:pic>
        <p:nvPicPr>
          <p:cNvPr id="7" name="Picture 6" descr="Icon&#10;&#10;Description automatically generated">
            <a:extLst>
              <a:ext uri="{FF2B5EF4-FFF2-40B4-BE49-F238E27FC236}">
                <a16:creationId xmlns="" xmlns:a16="http://schemas.microsoft.com/office/drawing/2014/main" id="{254AA71A-4667-D0D5-710B-D0F34F59AA6C}"/>
              </a:ext>
            </a:extLst>
          </p:cNvPr>
          <p:cNvPicPr>
            <a:picLocks noChangeAspect="1"/>
          </p:cNvPicPr>
          <p:nvPr/>
        </p:nvPicPr>
        <p:blipFill>
          <a:blip r:embed="rId11">
            <a:duotone>
              <a:schemeClr val="accent2">
                <a:shade val="45000"/>
                <a:satMod val="135000"/>
              </a:schemeClr>
              <a:prstClr val="white"/>
            </a:duotone>
          </a:blip>
          <a:stretch>
            <a:fillRect/>
          </a:stretch>
        </p:blipFill>
        <p:spPr>
          <a:xfrm>
            <a:off x="1689100" y="2267347"/>
            <a:ext cx="811376" cy="623709"/>
          </a:xfrm>
          <a:prstGeom prst="rect">
            <a:avLst/>
          </a:prstGeom>
          <a:solidFill>
            <a:schemeClr val="accent2"/>
          </a:solidFill>
          <a:ln>
            <a:noFill/>
          </a:ln>
        </p:spPr>
      </p:pic>
      <p:cxnSp>
        <p:nvCxnSpPr>
          <p:cNvPr id="5" name="Gerader Verbinder 4">
            <a:extLst>
              <a:ext uri="{FF2B5EF4-FFF2-40B4-BE49-F238E27FC236}">
                <a16:creationId xmlns="" xmlns:a16="http://schemas.microsoft.com/office/drawing/2014/main" id="{2A7132CA-10D9-2D6C-661F-CBB032123D00}"/>
              </a:ext>
            </a:extLst>
          </p:cNvPr>
          <p:cNvCxnSpPr/>
          <p:nvPr/>
        </p:nvCxnSpPr>
        <p:spPr>
          <a:xfrm>
            <a:off x="4107540" y="1756454"/>
            <a:ext cx="0" cy="3852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 xmlns:a16="http://schemas.microsoft.com/office/drawing/2014/main" id="{FAE0AADE-AD92-7295-2AE6-2D6628FD81C4}"/>
              </a:ext>
            </a:extLst>
          </p:cNvPr>
          <p:cNvCxnSpPr/>
          <p:nvPr/>
        </p:nvCxnSpPr>
        <p:spPr>
          <a:xfrm>
            <a:off x="8001000" y="1756454"/>
            <a:ext cx="0" cy="3852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23183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 xmlns:a16="http://schemas.microsoft.com/office/drawing/2014/main" id="{021AA972-C857-480A-8740-A246CAA590C2}"/>
              </a:ext>
            </a:extLst>
          </p:cNvPr>
          <p:cNvSpPr>
            <a:spLocks noGrp="1"/>
          </p:cNvSpPr>
          <p:nvPr>
            <p:ph type="ctrTitle"/>
          </p:nvPr>
        </p:nvSpPr>
        <p:spPr/>
        <p:txBody>
          <a:bodyPr/>
          <a:lstStyle/>
          <a:p>
            <a:r>
              <a:rPr lang="en-US" dirty="0" err="1"/>
              <a:t>Einsatz</a:t>
            </a:r>
            <a:r>
              <a:rPr lang="en-US" dirty="0"/>
              <a:t> in der praxis</a:t>
            </a:r>
          </a:p>
        </p:txBody>
      </p:sp>
      <p:sp>
        <p:nvSpPr>
          <p:cNvPr id="2" name="Rectangle 1"/>
          <p:cNvSpPr/>
          <p:nvPr/>
        </p:nvSpPr>
        <p:spPr>
          <a:xfrm>
            <a:off x="-101271" y="-369332"/>
            <a:ext cx="1736373" cy="369332"/>
          </a:xfrm>
          <a:prstGeom prst="rect">
            <a:avLst/>
          </a:prstGeom>
        </p:spPr>
        <p:txBody>
          <a:bodyPr wrap="none">
            <a:spAutoFit/>
          </a:bodyPr>
          <a:lstStyle/>
          <a:p>
            <a:r>
              <a:rPr lang="en-US" dirty="0"/>
              <a:t>Getting Started</a:t>
            </a:r>
          </a:p>
        </p:txBody>
      </p:sp>
    </p:spTree>
    <p:extLst>
      <p:ext uri="{BB962C8B-B14F-4D97-AF65-F5344CB8AC3E}">
        <p14:creationId xmlns:p14="http://schemas.microsoft.com/office/powerpoint/2010/main" val="3883242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531BF1-9696-4F05-BA0B-EC536EDA38AC}"/>
              </a:ext>
            </a:extLst>
          </p:cNvPr>
          <p:cNvSpPr>
            <a:spLocks noGrp="1"/>
          </p:cNvSpPr>
          <p:nvPr>
            <p:ph type="title"/>
          </p:nvPr>
        </p:nvSpPr>
        <p:spPr>
          <a:xfrm>
            <a:off x="458724" y="466004"/>
            <a:ext cx="11733276" cy="988686"/>
          </a:xfrm>
        </p:spPr>
        <p:txBody>
          <a:bodyPr/>
          <a:lstStyle/>
          <a:p>
            <a:r>
              <a:rPr lang="en-US" sz="2400" i="0" dirty="0" err="1">
                <a:solidFill>
                  <a:schemeClr val="accent1"/>
                </a:solidFill>
                <a:effectLst/>
              </a:rPr>
              <a:t>Omvoh</a:t>
            </a:r>
            <a:r>
              <a:rPr lang="en-US" sz="2400" i="0" dirty="0">
                <a:solidFill>
                  <a:schemeClr val="accent1"/>
                </a:solidFill>
                <a:effectLst/>
              </a:rPr>
              <a:t> dosing begins with 3 induction doses via </a:t>
            </a:r>
            <a:br>
              <a:rPr lang="en-US" sz="2400" i="0" dirty="0">
                <a:solidFill>
                  <a:schemeClr val="accent1"/>
                </a:solidFill>
                <a:effectLst/>
              </a:rPr>
            </a:br>
            <a:r>
              <a:rPr lang="en-US" sz="2400" i="0" dirty="0">
                <a:solidFill>
                  <a:schemeClr val="accent1"/>
                </a:solidFill>
                <a:effectLst/>
              </a:rPr>
              <a:t>infusion every 4 weeks and transitions to self-injections for maintenance</a:t>
            </a:r>
            <a:r>
              <a:rPr lang="en-US" sz="2400" i="0" baseline="30000" dirty="0">
                <a:solidFill>
                  <a:schemeClr val="accent1"/>
                </a:solidFill>
                <a:effectLst/>
              </a:rPr>
              <a:t>1</a:t>
            </a:r>
            <a:endParaRPr lang="en-US" sz="2400" baseline="30000" dirty="0">
              <a:solidFill>
                <a:schemeClr val="accent1"/>
              </a:solidFill>
            </a:endParaRPr>
          </a:p>
        </p:txBody>
      </p:sp>
      <p:sp>
        <p:nvSpPr>
          <p:cNvPr id="36" name="Text Placeholder 9">
            <a:extLst>
              <a:ext uri="{FF2B5EF4-FFF2-40B4-BE49-F238E27FC236}">
                <a16:creationId xmlns="" xmlns:a16="http://schemas.microsoft.com/office/drawing/2014/main" id="{336FC1D8-2FB7-4338-67A0-C3BB87FCB9E2}"/>
              </a:ext>
            </a:extLst>
          </p:cNvPr>
          <p:cNvSpPr txBox="1">
            <a:spLocks/>
          </p:cNvSpPr>
          <p:nvPr/>
        </p:nvSpPr>
        <p:spPr>
          <a:xfrm>
            <a:off x="458724" y="1589414"/>
            <a:ext cx="5157216" cy="540862"/>
          </a:xfrm>
          <a:prstGeom prst="rect">
            <a:avLst/>
          </a:prstGeom>
          <a:solidFill>
            <a:schemeClr val="tx2"/>
          </a:solidFill>
          <a:ln>
            <a:solidFill>
              <a:schemeClr val="tx2"/>
            </a:solidFill>
          </a:ln>
        </p:spPr>
        <p:txBody>
          <a:bodyPr lIns="91440" tIns="45720" rIns="91440" bIns="45720" anchor="ctr" anchorCtr="0"/>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bg1"/>
                </a:solidFill>
              </a:rPr>
              <a:t>Start with infusions</a:t>
            </a:r>
          </a:p>
        </p:txBody>
      </p:sp>
      <p:sp>
        <p:nvSpPr>
          <p:cNvPr id="34" name="Content Placeholder 2">
            <a:extLst>
              <a:ext uri="{FF2B5EF4-FFF2-40B4-BE49-F238E27FC236}">
                <a16:creationId xmlns="" xmlns:a16="http://schemas.microsoft.com/office/drawing/2014/main" id="{ADCD980F-43FC-A0E1-884D-5D20C6D4D168}"/>
              </a:ext>
            </a:extLst>
          </p:cNvPr>
          <p:cNvSpPr txBox="1">
            <a:spLocks/>
          </p:cNvSpPr>
          <p:nvPr/>
        </p:nvSpPr>
        <p:spPr>
          <a:xfrm>
            <a:off x="458724" y="2164693"/>
            <a:ext cx="5157216" cy="349623"/>
          </a:xfrm>
          <a:prstGeom prst="rect">
            <a:avLst/>
          </a:prstGeom>
        </p:spPr>
        <p:txBody>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1F2520"/>
                </a:solidFill>
                <a:effectLst/>
              </a:rPr>
              <a:t>300 mg (IV)</a:t>
            </a:r>
            <a:r>
              <a:rPr lang="en-US" baseline="30000" dirty="0">
                <a:solidFill>
                  <a:srgbClr val="1F2520"/>
                </a:solidFill>
                <a:effectLst/>
              </a:rPr>
              <a:t>a</a:t>
            </a:r>
            <a:r>
              <a:rPr lang="en-US" dirty="0">
                <a:solidFill>
                  <a:srgbClr val="1F2520"/>
                </a:solidFill>
                <a:effectLst/>
              </a:rPr>
              <a:t> at Weeks 0, 4, and 8</a:t>
            </a:r>
            <a:r>
              <a:rPr lang="en-US" baseline="30000" dirty="0">
                <a:solidFill>
                  <a:srgbClr val="1F2520"/>
                </a:solidFill>
                <a:effectLst/>
              </a:rPr>
              <a:t>b</a:t>
            </a:r>
            <a:r>
              <a:rPr lang="en-US" dirty="0">
                <a:solidFill>
                  <a:srgbClr val="1F2520"/>
                </a:solidFill>
                <a:effectLst/>
              </a:rPr>
              <a:t> </a:t>
            </a:r>
          </a:p>
        </p:txBody>
      </p:sp>
      <p:sp>
        <p:nvSpPr>
          <p:cNvPr id="45" name="Content Placeholder 2">
            <a:extLst>
              <a:ext uri="{FF2B5EF4-FFF2-40B4-BE49-F238E27FC236}">
                <a16:creationId xmlns="" xmlns:a16="http://schemas.microsoft.com/office/drawing/2014/main" id="{87F91110-3AF6-0BA7-6D81-0F3BAA07C2AB}"/>
              </a:ext>
            </a:extLst>
          </p:cNvPr>
          <p:cNvSpPr txBox="1">
            <a:spLocks/>
          </p:cNvSpPr>
          <p:nvPr/>
        </p:nvSpPr>
        <p:spPr>
          <a:xfrm>
            <a:off x="458356" y="4715537"/>
            <a:ext cx="5268304" cy="1079758"/>
          </a:xfrm>
          <a:prstGeom prst="rect">
            <a:avLst/>
          </a:prstGeom>
        </p:spPr>
        <p:txBody>
          <a:bodyPr vert="horz" lIns="0" tIns="0" rIns="0" bIns="0" rtlCol="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chemeClr val="tx2"/>
              </a:buClr>
              <a:buSzPct val="150000"/>
            </a:pPr>
            <a:r>
              <a:rPr lang="en-US" dirty="0"/>
              <a:t>IV infusions with </a:t>
            </a:r>
            <a:r>
              <a:rPr lang="en-US" dirty="0" err="1"/>
              <a:t>Omvoh</a:t>
            </a:r>
            <a:r>
              <a:rPr lang="en-US" dirty="0"/>
              <a:t> are administered every 4 weeks for 3 doses before transitioning to maintenance dosing at Week 12 for patients who have achieved adequate therapeutic response</a:t>
            </a:r>
            <a:r>
              <a:rPr lang="en-US" baseline="30000" dirty="0"/>
              <a:t>1</a:t>
            </a:r>
          </a:p>
        </p:txBody>
      </p:sp>
      <p:sp>
        <p:nvSpPr>
          <p:cNvPr id="37" name="Text Placeholder 11">
            <a:extLst>
              <a:ext uri="{FF2B5EF4-FFF2-40B4-BE49-F238E27FC236}">
                <a16:creationId xmlns="" xmlns:a16="http://schemas.microsoft.com/office/drawing/2014/main" id="{8F396894-7224-00AC-4409-33FC6EEF180D}"/>
              </a:ext>
            </a:extLst>
          </p:cNvPr>
          <p:cNvSpPr txBox="1">
            <a:spLocks/>
          </p:cNvSpPr>
          <p:nvPr/>
        </p:nvSpPr>
        <p:spPr>
          <a:xfrm>
            <a:off x="6576060" y="1589414"/>
            <a:ext cx="5157216" cy="540862"/>
          </a:xfrm>
          <a:prstGeom prst="rect">
            <a:avLst/>
          </a:prstGeom>
          <a:solidFill>
            <a:schemeClr val="tx2"/>
          </a:solidFill>
          <a:ln>
            <a:solidFill>
              <a:schemeClr val="tx2"/>
            </a:solidFill>
          </a:ln>
        </p:spPr>
        <p:txBody>
          <a:bodyPr vert="horz" lIns="91440" tIns="45720" rIns="91440" bIns="45720" rtlCol="0" anchor="ctr" anchorCtr="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bg1"/>
                </a:solidFill>
              </a:rPr>
              <a:t>Maintenance dosing through subcutaneous injection</a:t>
            </a:r>
          </a:p>
        </p:txBody>
      </p:sp>
      <p:sp>
        <p:nvSpPr>
          <p:cNvPr id="35" name="Content Placeholder 10">
            <a:extLst>
              <a:ext uri="{FF2B5EF4-FFF2-40B4-BE49-F238E27FC236}">
                <a16:creationId xmlns="" xmlns:a16="http://schemas.microsoft.com/office/drawing/2014/main" id="{BC0CF415-8961-28C6-789E-1A25CA883126}"/>
              </a:ext>
            </a:extLst>
          </p:cNvPr>
          <p:cNvSpPr txBox="1">
            <a:spLocks/>
          </p:cNvSpPr>
          <p:nvPr/>
        </p:nvSpPr>
        <p:spPr>
          <a:xfrm>
            <a:off x="6576060" y="2164693"/>
            <a:ext cx="5157216" cy="683733"/>
          </a:xfrm>
          <a:prstGeom prst="rect">
            <a:avLst/>
          </a:prstGeom>
        </p:spPr>
        <p:txBody>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 mg (SC) via 2 consecutive injections every 4 weeks starting at Week 12 </a:t>
            </a:r>
          </a:p>
        </p:txBody>
      </p:sp>
      <p:sp>
        <p:nvSpPr>
          <p:cNvPr id="33" name="Rectangle 32">
            <a:extLst>
              <a:ext uri="{FF2B5EF4-FFF2-40B4-BE49-F238E27FC236}">
                <a16:creationId xmlns="" xmlns:a16="http://schemas.microsoft.com/office/drawing/2014/main" id="{9EC667DB-FB41-C065-682A-AA3692F7B690}"/>
              </a:ext>
            </a:extLst>
          </p:cNvPr>
          <p:cNvSpPr/>
          <p:nvPr/>
        </p:nvSpPr>
        <p:spPr>
          <a:xfrm>
            <a:off x="458356" y="2839522"/>
            <a:ext cx="5157216" cy="1794304"/>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9" name="Rectangle 48">
            <a:extLst>
              <a:ext uri="{FF2B5EF4-FFF2-40B4-BE49-F238E27FC236}">
                <a16:creationId xmlns="" xmlns:a16="http://schemas.microsoft.com/office/drawing/2014/main" id="{5AB32026-279A-BFD1-2505-A999F6A27BE7}"/>
              </a:ext>
            </a:extLst>
          </p:cNvPr>
          <p:cNvSpPr/>
          <p:nvPr/>
        </p:nvSpPr>
        <p:spPr>
          <a:xfrm>
            <a:off x="6576059" y="2839522"/>
            <a:ext cx="5157216" cy="1794304"/>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38" name="Arrow: Right 37">
            <a:extLst>
              <a:ext uri="{FF2B5EF4-FFF2-40B4-BE49-F238E27FC236}">
                <a16:creationId xmlns="" xmlns:a16="http://schemas.microsoft.com/office/drawing/2014/main" id="{09C5F156-9E08-FAAA-E400-3D4D7E9E31AB}"/>
              </a:ext>
            </a:extLst>
          </p:cNvPr>
          <p:cNvSpPr/>
          <p:nvPr/>
        </p:nvSpPr>
        <p:spPr>
          <a:xfrm>
            <a:off x="5821887" y="3470287"/>
            <a:ext cx="548226" cy="53076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2" name="Arrow: Right 21">
            <a:extLst>
              <a:ext uri="{FF2B5EF4-FFF2-40B4-BE49-F238E27FC236}">
                <a16:creationId xmlns="" xmlns:a16="http://schemas.microsoft.com/office/drawing/2014/main" id="{C13C8D30-B0C6-92B6-AEB9-E26664496BF8}"/>
              </a:ext>
            </a:extLst>
          </p:cNvPr>
          <p:cNvSpPr/>
          <p:nvPr/>
        </p:nvSpPr>
        <p:spPr>
          <a:xfrm>
            <a:off x="9613813" y="3470287"/>
            <a:ext cx="342900" cy="40362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Content Placeholder 2">
            <a:extLst>
              <a:ext uri="{FF2B5EF4-FFF2-40B4-BE49-F238E27FC236}">
                <a16:creationId xmlns="" xmlns:a16="http://schemas.microsoft.com/office/drawing/2014/main" id="{2FF72E18-DBDC-B762-1C0A-958578476BFE}"/>
              </a:ext>
            </a:extLst>
          </p:cNvPr>
          <p:cNvSpPr txBox="1">
            <a:spLocks/>
          </p:cNvSpPr>
          <p:nvPr/>
        </p:nvSpPr>
        <p:spPr>
          <a:xfrm>
            <a:off x="6564153" y="4715537"/>
            <a:ext cx="5379368" cy="1079758"/>
          </a:xfrm>
          <a:prstGeom prst="rect">
            <a:avLst/>
          </a:prstGeom>
        </p:spPr>
        <p:txBody>
          <a:bodyPr vert="horz" lIns="0" tIns="0" rIns="0" bIns="0" rtlCol="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buClr>
                <a:schemeClr val="tx2"/>
              </a:buClr>
              <a:buSzPct val="150000"/>
            </a:pPr>
            <a:r>
              <a:rPr lang="en-US" b="0" i="0" dirty="0">
                <a:effectLst/>
              </a:rPr>
              <a:t>SC injections every 4 weeks for maintenance are available in a prefilled pen or prefilled syringe, so your patients can take </a:t>
            </a:r>
            <a:r>
              <a:rPr lang="en-US" b="0" i="0" dirty="0" err="1">
                <a:effectLst/>
              </a:rPr>
              <a:t>Omvoh</a:t>
            </a:r>
            <a:r>
              <a:rPr lang="en-US" b="0" i="0" dirty="0">
                <a:effectLst/>
              </a:rPr>
              <a:t> wherever is best for them</a:t>
            </a:r>
            <a:r>
              <a:rPr lang="en-US" b="0" i="0" baseline="30000" dirty="0">
                <a:effectLst/>
              </a:rPr>
              <a:t>1</a:t>
            </a:r>
            <a:endParaRPr lang="en-US" baseline="30000" dirty="0"/>
          </a:p>
        </p:txBody>
      </p:sp>
      <p:sp>
        <p:nvSpPr>
          <p:cNvPr id="32" name="TextBox 31">
            <a:extLst>
              <a:ext uri="{FF2B5EF4-FFF2-40B4-BE49-F238E27FC236}">
                <a16:creationId xmlns="" xmlns:a16="http://schemas.microsoft.com/office/drawing/2014/main" id="{CEF2F148-8855-AA0C-861F-EA5EDEC422F2}"/>
              </a:ext>
            </a:extLst>
          </p:cNvPr>
          <p:cNvSpPr txBox="1"/>
          <p:nvPr/>
        </p:nvSpPr>
        <p:spPr>
          <a:xfrm>
            <a:off x="458356" y="5930020"/>
            <a:ext cx="8939199" cy="717835"/>
          </a:xfrm>
          <a:prstGeom prst="rect">
            <a:avLst/>
          </a:prstGeom>
          <a:noFill/>
        </p:spPr>
        <p:txBody>
          <a:bodyPr wrap="square" lIns="0" tIns="0" rIns="0" bIns="0" rtlCol="0" anchor="b">
            <a:noAutofit/>
          </a:bodyPr>
          <a:lstStyle/>
          <a:p>
            <a:pPr>
              <a:defRPr/>
            </a:pPr>
            <a:r>
              <a:rPr kumimoji="0" lang="en-US" sz="900" i="0" u="none" strike="noStrike" kern="1200" cap="none" spc="0" normalizeH="0" baseline="30000" noProof="0" dirty="0" err="1">
                <a:ln>
                  <a:noFill/>
                </a:ln>
                <a:effectLst/>
                <a:uLnTx/>
                <a:uFillTx/>
                <a:latin typeface="+mj-lt"/>
                <a:ea typeface="+mn-ea"/>
                <a:cs typeface="+mn-cs"/>
              </a:rPr>
              <a:t>a</a:t>
            </a:r>
            <a:r>
              <a:rPr kumimoji="0" lang="en-US" sz="900" i="0" u="none" strike="noStrike" kern="1200" cap="none" spc="0" normalizeH="0" noProof="0" dirty="0" err="1">
                <a:ln>
                  <a:noFill/>
                </a:ln>
                <a:effectLst/>
                <a:uLnTx/>
                <a:uFillTx/>
                <a:latin typeface="+mj-lt"/>
                <a:ea typeface="+mn-ea"/>
                <a:cs typeface="+mn-cs"/>
              </a:rPr>
              <a:t>For</a:t>
            </a:r>
            <a:r>
              <a:rPr kumimoji="0" lang="en-US" sz="900" i="0" u="none" strike="noStrike" kern="1200" cap="none" spc="0" normalizeH="0" noProof="0" dirty="0">
                <a:ln>
                  <a:noFill/>
                </a:ln>
                <a:effectLst/>
                <a:uLnTx/>
                <a:uFillTx/>
                <a:latin typeface="+mj-lt"/>
                <a:ea typeface="+mn-ea"/>
                <a:cs typeface="+mn-cs"/>
              </a:rPr>
              <a:t> at least 30 minutes.</a:t>
            </a:r>
            <a:r>
              <a:rPr kumimoji="0" lang="en-US" sz="900" i="0" u="none" strike="noStrike" kern="1200" cap="none" spc="0" normalizeH="0" baseline="30000" noProof="0" dirty="0">
                <a:ln>
                  <a:noFill/>
                </a:ln>
                <a:effectLst/>
                <a:uLnTx/>
                <a:uFillTx/>
                <a:latin typeface="+mj-lt"/>
                <a:ea typeface="+mn-ea"/>
                <a:cs typeface="+mn-cs"/>
              </a:rPr>
              <a:t>1</a:t>
            </a:r>
          </a:p>
          <a:p>
            <a:pPr marL="50800" indent="-50800">
              <a:defRPr/>
            </a:pPr>
            <a:r>
              <a:rPr lang="en-US" sz="900" baseline="30000" dirty="0" err="1">
                <a:latin typeface="+mj-lt"/>
              </a:rPr>
              <a:t>b</a:t>
            </a:r>
            <a:r>
              <a:rPr lang="en-US" sz="900" i="0" dirty="0" err="1">
                <a:effectLst/>
                <a:latin typeface="+mj-lt"/>
              </a:rPr>
              <a:t>If</a:t>
            </a:r>
            <a:r>
              <a:rPr lang="en-US" sz="900" i="0" dirty="0">
                <a:effectLst/>
                <a:latin typeface="+mj-lt"/>
              </a:rPr>
              <a:t> patients do not adequately respond by Week 12 after induction dosing, consider extended induction by administering 300 mg </a:t>
            </a:r>
            <a:r>
              <a:rPr lang="en-US" sz="900" i="0" dirty="0" err="1">
                <a:effectLst/>
                <a:latin typeface="+mj-lt"/>
              </a:rPr>
              <a:t>Omvoh</a:t>
            </a:r>
            <a:r>
              <a:rPr lang="en-US" sz="900" i="0" dirty="0">
                <a:effectLst/>
                <a:latin typeface="+mj-lt"/>
              </a:rPr>
              <a:t> by IV infusion at Weeks 12, 16, and 20. If therapeutic benefit is achieved with the additional IV therapy, patients may initiate </a:t>
            </a:r>
            <a:r>
              <a:rPr lang="en-US" sz="900" i="0" dirty="0" err="1">
                <a:effectLst/>
                <a:latin typeface="+mj-lt"/>
              </a:rPr>
              <a:t>Omvoh</a:t>
            </a:r>
            <a:r>
              <a:rPr lang="en-US" sz="900" i="0" dirty="0">
                <a:effectLst/>
                <a:latin typeface="+mj-lt"/>
              </a:rPr>
              <a:t> SC maintenance dosing every 4 weeks. Discontinue </a:t>
            </a:r>
            <a:r>
              <a:rPr lang="en-US" sz="900" i="0" dirty="0" err="1">
                <a:effectLst/>
                <a:latin typeface="+mj-lt"/>
              </a:rPr>
              <a:t>Omvoh</a:t>
            </a:r>
            <a:r>
              <a:rPr lang="en-US" sz="900" i="0" dirty="0">
                <a:effectLst/>
                <a:latin typeface="+mj-lt"/>
              </a:rPr>
              <a:t> in patients who do not show therapeutic benefit to extended induction therapy by Week 24.</a:t>
            </a:r>
            <a:r>
              <a:rPr lang="en-US" sz="900" i="0" baseline="30000" dirty="0">
                <a:effectLst/>
                <a:latin typeface="+mj-lt"/>
              </a:rPr>
              <a:t>1</a:t>
            </a:r>
          </a:p>
          <a:p>
            <a:pPr indent="57150">
              <a:defRPr/>
            </a:pPr>
            <a:r>
              <a:rPr kumimoji="0" lang="en-US" sz="900" i="0" u="none" strike="noStrike" kern="1200" cap="none" spc="0" normalizeH="0" baseline="0" noProof="0" dirty="0">
                <a:ln>
                  <a:noFill/>
                </a:ln>
                <a:effectLst/>
                <a:uLnTx/>
                <a:uFillTx/>
                <a:latin typeface="+mj-lt"/>
                <a:ea typeface="+mn-ea"/>
                <a:cs typeface="+mn-cs"/>
              </a:rPr>
              <a:t>IV=intravenous; SC=subcutaneous.</a:t>
            </a:r>
          </a:p>
        </p:txBody>
      </p:sp>
      <p:cxnSp>
        <p:nvCxnSpPr>
          <p:cNvPr id="46" name="Straight Connector 45">
            <a:extLst>
              <a:ext uri="{FF2B5EF4-FFF2-40B4-BE49-F238E27FC236}">
                <a16:creationId xmlns="" xmlns:a16="http://schemas.microsoft.com/office/drawing/2014/main" id="{2F951689-9568-A777-E985-41CFEC7AD128}"/>
              </a:ext>
            </a:extLst>
          </p:cNvPr>
          <p:cNvCxnSpPr/>
          <p:nvPr/>
        </p:nvCxnSpPr>
        <p:spPr>
          <a:xfrm>
            <a:off x="3952568" y="3094975"/>
            <a:ext cx="0" cy="1275225"/>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5A28A187-796B-EA61-C1F1-0BCCD2903A86}"/>
              </a:ext>
            </a:extLst>
          </p:cNvPr>
          <p:cNvCxnSpPr/>
          <p:nvPr/>
        </p:nvCxnSpPr>
        <p:spPr>
          <a:xfrm>
            <a:off x="2231923" y="3094975"/>
            <a:ext cx="0" cy="1275225"/>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 xmlns:a16="http://schemas.microsoft.com/office/drawing/2014/main" id="{85CE5690-B964-8A9C-76FB-7149F4681D0D}"/>
              </a:ext>
            </a:extLst>
          </p:cNvPr>
          <p:cNvPicPr>
            <a:picLocks noChangeAspect="1"/>
          </p:cNvPicPr>
          <p:nvPr/>
        </p:nvPicPr>
        <p:blipFill>
          <a:blip r:embed="rId3"/>
          <a:stretch>
            <a:fillRect/>
          </a:stretch>
        </p:blipFill>
        <p:spPr>
          <a:xfrm>
            <a:off x="8364696" y="3226631"/>
            <a:ext cx="947944" cy="947944"/>
          </a:xfrm>
          <a:prstGeom prst="rect">
            <a:avLst/>
          </a:prstGeom>
        </p:spPr>
      </p:pic>
      <p:pic>
        <p:nvPicPr>
          <p:cNvPr id="13" name="Picture 12">
            <a:extLst>
              <a:ext uri="{FF2B5EF4-FFF2-40B4-BE49-F238E27FC236}">
                <a16:creationId xmlns="" xmlns:a16="http://schemas.microsoft.com/office/drawing/2014/main" id="{5A1C2276-6FCB-DA52-F8A7-2A37FEF35E97}"/>
              </a:ext>
            </a:extLst>
          </p:cNvPr>
          <p:cNvPicPr>
            <a:picLocks noChangeAspect="1"/>
          </p:cNvPicPr>
          <p:nvPr/>
        </p:nvPicPr>
        <p:blipFill>
          <a:blip r:embed="rId4"/>
          <a:stretch>
            <a:fillRect/>
          </a:stretch>
        </p:blipFill>
        <p:spPr>
          <a:xfrm>
            <a:off x="787357" y="3226631"/>
            <a:ext cx="947944" cy="947944"/>
          </a:xfrm>
          <a:prstGeom prst="rect">
            <a:avLst/>
          </a:prstGeom>
        </p:spPr>
      </p:pic>
      <p:pic>
        <p:nvPicPr>
          <p:cNvPr id="14" name="Picture 13">
            <a:extLst>
              <a:ext uri="{FF2B5EF4-FFF2-40B4-BE49-F238E27FC236}">
                <a16:creationId xmlns="" xmlns:a16="http://schemas.microsoft.com/office/drawing/2014/main" id="{1F2CF2FB-8EC1-F4B1-5098-8838CC847648}"/>
              </a:ext>
            </a:extLst>
          </p:cNvPr>
          <p:cNvPicPr>
            <a:picLocks noChangeAspect="1"/>
          </p:cNvPicPr>
          <p:nvPr/>
        </p:nvPicPr>
        <p:blipFill>
          <a:blip r:embed="rId4"/>
          <a:stretch>
            <a:fillRect/>
          </a:stretch>
        </p:blipFill>
        <p:spPr>
          <a:xfrm>
            <a:off x="2618274" y="3226631"/>
            <a:ext cx="947944" cy="947944"/>
          </a:xfrm>
          <a:prstGeom prst="rect">
            <a:avLst/>
          </a:prstGeom>
        </p:spPr>
      </p:pic>
      <p:pic>
        <p:nvPicPr>
          <p:cNvPr id="15" name="Picture 14">
            <a:extLst>
              <a:ext uri="{FF2B5EF4-FFF2-40B4-BE49-F238E27FC236}">
                <a16:creationId xmlns="" xmlns:a16="http://schemas.microsoft.com/office/drawing/2014/main" id="{85A2E829-63FD-0D8F-FCA4-5F884AF71392}"/>
              </a:ext>
            </a:extLst>
          </p:cNvPr>
          <p:cNvPicPr>
            <a:picLocks noChangeAspect="1"/>
          </p:cNvPicPr>
          <p:nvPr/>
        </p:nvPicPr>
        <p:blipFill>
          <a:blip r:embed="rId4"/>
          <a:stretch>
            <a:fillRect/>
          </a:stretch>
        </p:blipFill>
        <p:spPr>
          <a:xfrm>
            <a:off x="4267836" y="3226631"/>
            <a:ext cx="947944" cy="947944"/>
          </a:xfrm>
          <a:prstGeom prst="rect">
            <a:avLst/>
          </a:prstGeom>
        </p:spPr>
      </p:pic>
    </p:spTree>
    <p:extLst>
      <p:ext uri="{BB962C8B-B14F-4D97-AF65-F5344CB8AC3E}">
        <p14:creationId xmlns:p14="http://schemas.microsoft.com/office/powerpoint/2010/main" val="3643690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531BF1-9696-4F05-BA0B-EC536EDA38AC}"/>
              </a:ext>
            </a:extLst>
          </p:cNvPr>
          <p:cNvSpPr>
            <a:spLocks noGrp="1"/>
          </p:cNvSpPr>
          <p:nvPr>
            <p:ph type="title"/>
          </p:nvPr>
        </p:nvSpPr>
        <p:spPr>
          <a:xfrm>
            <a:off x="458723" y="466004"/>
            <a:ext cx="11921963" cy="988686"/>
          </a:xfrm>
        </p:spPr>
        <p:txBody>
          <a:bodyPr/>
          <a:lstStyle/>
          <a:p>
            <a:r>
              <a:rPr lang="en-US" sz="2400" i="0" dirty="0" err="1">
                <a:solidFill>
                  <a:schemeClr val="accent1"/>
                </a:solidFill>
                <a:effectLst/>
              </a:rPr>
              <a:t>Omvoh</a:t>
            </a:r>
            <a:r>
              <a:rPr lang="en-US" sz="2400" i="0" dirty="0">
                <a:solidFill>
                  <a:schemeClr val="accent1"/>
                </a:solidFill>
                <a:effectLst/>
              </a:rPr>
              <a:t> dosing begins with 3 induction doses via </a:t>
            </a:r>
            <a:br>
              <a:rPr lang="en-US" sz="2400" i="0" dirty="0">
                <a:solidFill>
                  <a:schemeClr val="accent1"/>
                </a:solidFill>
                <a:effectLst/>
              </a:rPr>
            </a:br>
            <a:r>
              <a:rPr lang="en-US" sz="2400" i="0" dirty="0">
                <a:solidFill>
                  <a:schemeClr val="accent1"/>
                </a:solidFill>
                <a:effectLst/>
              </a:rPr>
              <a:t>infusion every 4 weeks and transitions to self-injections for maintenance</a:t>
            </a:r>
            <a:r>
              <a:rPr lang="en-US" sz="2400" i="0" baseline="30000" dirty="0">
                <a:solidFill>
                  <a:schemeClr val="accent1"/>
                </a:solidFill>
                <a:effectLst/>
              </a:rPr>
              <a:t>1</a:t>
            </a:r>
            <a:endParaRPr lang="en-US" sz="2400" baseline="30000" dirty="0">
              <a:solidFill>
                <a:schemeClr val="accent1"/>
              </a:solidFill>
            </a:endParaRPr>
          </a:p>
        </p:txBody>
      </p:sp>
      <p:sp>
        <p:nvSpPr>
          <p:cNvPr id="45" name="Content Placeholder 2">
            <a:extLst>
              <a:ext uri="{FF2B5EF4-FFF2-40B4-BE49-F238E27FC236}">
                <a16:creationId xmlns="" xmlns:a16="http://schemas.microsoft.com/office/drawing/2014/main" id="{87F91110-3AF6-0BA7-6D81-0F3BAA07C2AB}"/>
              </a:ext>
            </a:extLst>
          </p:cNvPr>
          <p:cNvSpPr txBox="1">
            <a:spLocks/>
          </p:cNvSpPr>
          <p:nvPr/>
        </p:nvSpPr>
        <p:spPr>
          <a:xfrm>
            <a:off x="458356" y="4585616"/>
            <a:ext cx="5637644" cy="1079758"/>
          </a:xfrm>
          <a:prstGeom prst="rect">
            <a:avLst/>
          </a:prstGeom>
        </p:spPr>
        <p:txBody>
          <a:bodyPr vert="horz" lIns="0" tIns="0" rIns="0" bIns="0" rtlCol="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chemeClr val="tx2"/>
              </a:buClr>
              <a:buSzPct val="150000"/>
            </a:pPr>
            <a:r>
              <a:rPr lang="en-US" dirty="0"/>
              <a:t>IV infusions with </a:t>
            </a:r>
            <a:r>
              <a:rPr lang="en-US" dirty="0" err="1"/>
              <a:t>Omvoh</a:t>
            </a:r>
            <a:r>
              <a:rPr lang="en-US" dirty="0"/>
              <a:t> are administered every 4 weeks for 3 doses before transitioning to maintenance dosing at Week 12 for patients who have achieved adequate therapeutic response</a:t>
            </a:r>
            <a:r>
              <a:rPr lang="en-US" baseline="30000" dirty="0"/>
              <a:t>1</a:t>
            </a:r>
          </a:p>
        </p:txBody>
      </p:sp>
      <p:sp>
        <p:nvSpPr>
          <p:cNvPr id="3" name="Content Placeholder 2">
            <a:extLst>
              <a:ext uri="{FF2B5EF4-FFF2-40B4-BE49-F238E27FC236}">
                <a16:creationId xmlns="" xmlns:a16="http://schemas.microsoft.com/office/drawing/2014/main" id="{2FF72E18-DBDC-B762-1C0A-958578476BFE}"/>
              </a:ext>
            </a:extLst>
          </p:cNvPr>
          <p:cNvSpPr txBox="1">
            <a:spLocks/>
          </p:cNvSpPr>
          <p:nvPr/>
        </p:nvSpPr>
        <p:spPr>
          <a:xfrm>
            <a:off x="6458857" y="4585616"/>
            <a:ext cx="5126524" cy="1079758"/>
          </a:xfrm>
          <a:prstGeom prst="rect">
            <a:avLst/>
          </a:prstGeom>
        </p:spPr>
        <p:txBody>
          <a:bodyPr vert="horz" lIns="0" tIns="0" rIns="0" bIns="0" rtlCol="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buClr>
                <a:schemeClr val="tx2"/>
              </a:buClr>
              <a:buSzPct val="150000"/>
            </a:pPr>
            <a:r>
              <a:rPr lang="en-US" b="0" i="0" dirty="0">
                <a:effectLst/>
              </a:rPr>
              <a:t>SC injections every 4 weeks for maintenance are available in a prefilled pen or prefilled syringe, so your patients can take </a:t>
            </a:r>
            <a:r>
              <a:rPr lang="en-US" b="0" i="0" dirty="0" err="1">
                <a:effectLst/>
              </a:rPr>
              <a:t>Omvoh</a:t>
            </a:r>
            <a:r>
              <a:rPr lang="en-US" b="0" i="0" dirty="0">
                <a:effectLst/>
              </a:rPr>
              <a:t> wherever is best for them</a:t>
            </a:r>
            <a:r>
              <a:rPr lang="en-US" b="0" i="0" baseline="30000" dirty="0">
                <a:effectLst/>
              </a:rPr>
              <a:t>1</a:t>
            </a:r>
            <a:endParaRPr lang="en-US" baseline="30000" dirty="0"/>
          </a:p>
        </p:txBody>
      </p:sp>
      <p:cxnSp>
        <p:nvCxnSpPr>
          <p:cNvPr id="5" name="Gerader Verbinder 4">
            <a:extLst>
              <a:ext uri="{FF2B5EF4-FFF2-40B4-BE49-F238E27FC236}">
                <a16:creationId xmlns="" xmlns:a16="http://schemas.microsoft.com/office/drawing/2014/main" id="{9D93D610-4BC9-C1F0-237B-DEC41CA714D8}"/>
              </a:ext>
            </a:extLst>
          </p:cNvPr>
          <p:cNvCxnSpPr/>
          <p:nvPr/>
        </p:nvCxnSpPr>
        <p:spPr>
          <a:xfrm>
            <a:off x="6241143" y="4585616"/>
            <a:ext cx="0" cy="9886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CEF2F148-8855-AA0C-861F-EA5EDEC422F2}"/>
              </a:ext>
            </a:extLst>
          </p:cNvPr>
          <p:cNvSpPr txBox="1"/>
          <p:nvPr/>
        </p:nvSpPr>
        <p:spPr>
          <a:xfrm>
            <a:off x="457200" y="5930020"/>
            <a:ext cx="8939199" cy="717835"/>
          </a:xfrm>
          <a:prstGeom prst="rect">
            <a:avLst/>
          </a:prstGeom>
          <a:noFill/>
        </p:spPr>
        <p:txBody>
          <a:bodyPr wrap="square" lIns="0" tIns="0" rIns="0" bIns="0" rtlCol="0" anchor="b">
            <a:noAutofit/>
          </a:bodyPr>
          <a:lstStyle/>
          <a:p>
            <a:pPr>
              <a:defRPr/>
            </a:pPr>
            <a:r>
              <a:rPr kumimoji="0" lang="en-US" sz="900" i="0" u="none" strike="noStrike" kern="1200" cap="none" spc="0" normalizeH="0" baseline="30000" noProof="0" dirty="0" err="1">
                <a:ln>
                  <a:noFill/>
                </a:ln>
                <a:effectLst/>
                <a:uLnTx/>
                <a:uFillTx/>
                <a:latin typeface="+mj-lt"/>
                <a:ea typeface="+mn-ea"/>
                <a:cs typeface="+mn-cs"/>
              </a:rPr>
              <a:t>a</a:t>
            </a:r>
            <a:r>
              <a:rPr kumimoji="0" lang="en-US" sz="900" i="0" u="none" strike="noStrike" kern="1200" cap="none" spc="0" normalizeH="0" noProof="0" dirty="0" err="1">
                <a:ln>
                  <a:noFill/>
                </a:ln>
                <a:effectLst/>
                <a:uLnTx/>
                <a:uFillTx/>
                <a:latin typeface="+mj-lt"/>
                <a:ea typeface="+mn-ea"/>
                <a:cs typeface="+mn-cs"/>
              </a:rPr>
              <a:t>For</a:t>
            </a:r>
            <a:r>
              <a:rPr kumimoji="0" lang="en-US" sz="900" i="0" u="none" strike="noStrike" kern="1200" cap="none" spc="0" normalizeH="0" noProof="0" dirty="0">
                <a:ln>
                  <a:noFill/>
                </a:ln>
                <a:effectLst/>
                <a:uLnTx/>
                <a:uFillTx/>
                <a:latin typeface="+mj-lt"/>
                <a:ea typeface="+mn-ea"/>
                <a:cs typeface="+mn-cs"/>
              </a:rPr>
              <a:t> at least 30 minutes.</a:t>
            </a:r>
            <a:r>
              <a:rPr kumimoji="0" lang="en-US" sz="900" i="0" u="none" strike="noStrike" kern="1200" cap="none" spc="0" normalizeH="0" baseline="30000" noProof="0" dirty="0">
                <a:ln>
                  <a:noFill/>
                </a:ln>
                <a:effectLst/>
                <a:uLnTx/>
                <a:uFillTx/>
                <a:latin typeface="+mj-lt"/>
                <a:ea typeface="+mn-ea"/>
                <a:cs typeface="+mn-cs"/>
              </a:rPr>
              <a:t>1</a:t>
            </a:r>
          </a:p>
          <a:p>
            <a:pPr marL="50800" indent="-50800">
              <a:defRPr/>
            </a:pPr>
            <a:r>
              <a:rPr lang="en-US" sz="900" baseline="30000" dirty="0" err="1">
                <a:latin typeface="+mj-lt"/>
              </a:rPr>
              <a:t>b</a:t>
            </a:r>
            <a:r>
              <a:rPr lang="en-US" sz="900" i="0" dirty="0" err="1">
                <a:effectLst/>
                <a:latin typeface="+mj-lt"/>
              </a:rPr>
              <a:t>If</a:t>
            </a:r>
            <a:r>
              <a:rPr lang="en-US" sz="900" i="0" dirty="0">
                <a:effectLst/>
                <a:latin typeface="+mj-lt"/>
              </a:rPr>
              <a:t> patients do not adequately respond by Week 12 after induction dosing, consider extended induction by administering 300 mg </a:t>
            </a:r>
            <a:r>
              <a:rPr lang="en-US" sz="900" i="0" dirty="0" err="1">
                <a:effectLst/>
                <a:latin typeface="+mj-lt"/>
              </a:rPr>
              <a:t>Omvoh</a:t>
            </a:r>
            <a:r>
              <a:rPr lang="en-US" sz="900" i="0" dirty="0">
                <a:effectLst/>
                <a:latin typeface="+mj-lt"/>
              </a:rPr>
              <a:t> by IV infusion at Weeks 12, 16, and 20. If therapeutic benefit is achieved with the additional IV therapy, patients may initiate </a:t>
            </a:r>
            <a:r>
              <a:rPr lang="en-US" sz="900" i="0" dirty="0" err="1">
                <a:effectLst/>
                <a:latin typeface="+mj-lt"/>
              </a:rPr>
              <a:t>Omvoh</a:t>
            </a:r>
            <a:r>
              <a:rPr lang="en-US" sz="900" i="0" dirty="0">
                <a:effectLst/>
                <a:latin typeface="+mj-lt"/>
              </a:rPr>
              <a:t> SC maintenance dosing every 4 weeks. Discontinue </a:t>
            </a:r>
            <a:r>
              <a:rPr lang="en-US" sz="900" i="0" dirty="0" err="1">
                <a:effectLst/>
                <a:latin typeface="+mj-lt"/>
              </a:rPr>
              <a:t>Omvoh</a:t>
            </a:r>
            <a:r>
              <a:rPr lang="en-US" sz="900" i="0" dirty="0">
                <a:effectLst/>
                <a:latin typeface="+mj-lt"/>
              </a:rPr>
              <a:t> in patients who do not show therapeutic benefit to extended induction therapy by Week 24.</a:t>
            </a:r>
            <a:r>
              <a:rPr lang="en-US" sz="900" i="0" baseline="30000" dirty="0">
                <a:effectLst/>
                <a:latin typeface="+mj-lt"/>
              </a:rPr>
              <a:t>1</a:t>
            </a:r>
          </a:p>
          <a:p>
            <a:pPr indent="57150">
              <a:defRPr/>
            </a:pPr>
            <a:r>
              <a:rPr kumimoji="0" lang="en-US" sz="900" i="0" u="none" strike="noStrike" kern="1200" cap="none" spc="0" normalizeH="0" baseline="0" noProof="0" dirty="0">
                <a:ln>
                  <a:noFill/>
                </a:ln>
                <a:effectLst/>
                <a:uLnTx/>
                <a:uFillTx/>
                <a:latin typeface="+mj-lt"/>
                <a:ea typeface="+mn-ea"/>
                <a:cs typeface="+mn-cs"/>
              </a:rPr>
              <a:t>IV=intravenous; SC=subcutaneous.</a:t>
            </a:r>
          </a:p>
        </p:txBody>
      </p:sp>
      <p:pic>
        <p:nvPicPr>
          <p:cNvPr id="6" name="Picture 5">
            <a:extLst>
              <a:ext uri="{FF2B5EF4-FFF2-40B4-BE49-F238E27FC236}">
                <a16:creationId xmlns="" xmlns:a16="http://schemas.microsoft.com/office/drawing/2014/main" id="{39A6ACD9-612B-FF20-17DC-77AC247876D6}"/>
              </a:ext>
            </a:extLst>
          </p:cNvPr>
          <p:cNvPicPr>
            <a:picLocks noChangeAspect="1"/>
          </p:cNvPicPr>
          <p:nvPr/>
        </p:nvPicPr>
        <p:blipFill>
          <a:blip r:embed="rId3"/>
          <a:stretch>
            <a:fillRect/>
          </a:stretch>
        </p:blipFill>
        <p:spPr>
          <a:xfrm>
            <a:off x="3050009" y="1543823"/>
            <a:ext cx="6091983" cy="2766360"/>
          </a:xfrm>
          <a:prstGeom prst="rect">
            <a:avLst/>
          </a:prstGeom>
        </p:spPr>
      </p:pic>
    </p:spTree>
    <p:extLst>
      <p:ext uri="{BB962C8B-B14F-4D97-AF65-F5344CB8AC3E}">
        <p14:creationId xmlns:p14="http://schemas.microsoft.com/office/powerpoint/2010/main" val="2283639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a:extLst>
              <a:ext uri="{FF2B5EF4-FFF2-40B4-BE49-F238E27FC236}">
                <a16:creationId xmlns="" xmlns:a16="http://schemas.microsoft.com/office/drawing/2014/main" id="{2DAC6D8A-21E8-2ED5-F040-F5D1E1E85A86}"/>
              </a:ext>
            </a:extLst>
          </p:cNvPr>
          <p:cNvSpPr>
            <a:spLocks noGrp="1"/>
          </p:cNvSpPr>
          <p:nvPr>
            <p:ph type="title"/>
          </p:nvPr>
        </p:nvSpPr>
        <p:spPr>
          <a:xfrm>
            <a:off x="458723" y="466004"/>
            <a:ext cx="11529483" cy="504255"/>
          </a:xfrm>
        </p:spPr>
        <p:txBody>
          <a:bodyPr/>
          <a:lstStyle/>
          <a:p>
            <a:r>
              <a:rPr lang="en-US" sz="2400" i="0" dirty="0" err="1">
                <a:solidFill>
                  <a:schemeClr val="accent1"/>
                </a:solidFill>
                <a:effectLst/>
              </a:rPr>
              <a:t>Omvoh</a:t>
            </a:r>
            <a:r>
              <a:rPr lang="en-US" sz="2400" i="0" dirty="0">
                <a:solidFill>
                  <a:schemeClr val="accent1"/>
                </a:solidFill>
                <a:effectLst/>
              </a:rPr>
              <a:t> dosing begins with 3 induction doses via </a:t>
            </a:r>
            <a:br>
              <a:rPr lang="en-US" sz="2400" i="0" dirty="0">
                <a:solidFill>
                  <a:schemeClr val="accent1"/>
                </a:solidFill>
                <a:effectLst/>
              </a:rPr>
            </a:br>
            <a:r>
              <a:rPr lang="en-US" sz="2400" i="0" dirty="0">
                <a:solidFill>
                  <a:schemeClr val="accent1"/>
                </a:solidFill>
                <a:effectLst/>
              </a:rPr>
              <a:t>infusion every 4 weeks and transitions to self-injections for maintenance</a:t>
            </a:r>
            <a:r>
              <a:rPr lang="en-US" sz="2400" i="0" baseline="30000" dirty="0">
                <a:solidFill>
                  <a:schemeClr val="accent1"/>
                </a:solidFill>
                <a:effectLst/>
              </a:rPr>
              <a:t>1</a:t>
            </a:r>
            <a:endParaRPr lang="de-AT" sz="2400" dirty="0"/>
          </a:p>
        </p:txBody>
      </p:sp>
      <p:sp>
        <p:nvSpPr>
          <p:cNvPr id="176" name="TextBox 48">
            <a:extLst>
              <a:ext uri="{FF2B5EF4-FFF2-40B4-BE49-F238E27FC236}">
                <a16:creationId xmlns="" xmlns:a16="http://schemas.microsoft.com/office/drawing/2014/main" id="{2E9CB7DB-C002-5486-5611-45CD9EEC7041}"/>
              </a:ext>
            </a:extLst>
          </p:cNvPr>
          <p:cNvSpPr txBox="1"/>
          <p:nvPr/>
        </p:nvSpPr>
        <p:spPr>
          <a:xfrm>
            <a:off x="5932654" y="1246266"/>
            <a:ext cx="2220568" cy="361014"/>
          </a:xfrm>
          <a:prstGeom prst="rect">
            <a:avLst/>
          </a:prstGeom>
          <a:noFill/>
        </p:spPr>
        <p:txBody>
          <a:bodyPr wrap="square" lIns="0" tIns="0" rIns="0" bIns="0" rtlCol="0">
            <a:noAutofit/>
          </a:bodyPr>
          <a:lstStyle/>
          <a:p>
            <a:pPr algn="ctr"/>
            <a:r>
              <a:rPr lang="en-US" sz="1600" b="1" dirty="0"/>
              <a:t>Re-Induction</a:t>
            </a:r>
            <a:endParaRPr lang="de-DE" sz="1600" b="1" dirty="0"/>
          </a:p>
        </p:txBody>
      </p:sp>
      <p:sp>
        <p:nvSpPr>
          <p:cNvPr id="49" name="TextBox 48">
            <a:extLst>
              <a:ext uri="{FF2B5EF4-FFF2-40B4-BE49-F238E27FC236}">
                <a16:creationId xmlns="" xmlns:a16="http://schemas.microsoft.com/office/drawing/2014/main" id="{9E48E971-73A6-7E3D-54B7-32903ED7C7AC}"/>
              </a:ext>
            </a:extLst>
          </p:cNvPr>
          <p:cNvSpPr txBox="1"/>
          <p:nvPr/>
        </p:nvSpPr>
        <p:spPr>
          <a:xfrm>
            <a:off x="5017673" y="5836644"/>
            <a:ext cx="2220568" cy="561951"/>
          </a:xfrm>
          <a:prstGeom prst="rect">
            <a:avLst/>
          </a:prstGeom>
          <a:noFill/>
        </p:spPr>
        <p:txBody>
          <a:bodyPr wrap="square" lIns="0" tIns="0" rIns="0" bIns="0" rtlCol="0">
            <a:noAutofit/>
          </a:bodyPr>
          <a:lstStyle/>
          <a:p>
            <a:pPr algn="ctr"/>
            <a:r>
              <a:rPr lang="en-US" sz="1600" b="1" dirty="0"/>
              <a:t>Extended Induction</a:t>
            </a:r>
            <a:endParaRPr lang="de-DE" sz="1600" b="1" dirty="0"/>
          </a:p>
        </p:txBody>
      </p:sp>
      <p:sp>
        <p:nvSpPr>
          <p:cNvPr id="180" name="TextBox 31">
            <a:extLst>
              <a:ext uri="{FF2B5EF4-FFF2-40B4-BE49-F238E27FC236}">
                <a16:creationId xmlns="" xmlns:a16="http://schemas.microsoft.com/office/drawing/2014/main" id="{E4FBDAD1-33AF-2771-5BBE-1E3A40859BFF}"/>
              </a:ext>
            </a:extLst>
          </p:cNvPr>
          <p:cNvSpPr txBox="1"/>
          <p:nvPr/>
        </p:nvSpPr>
        <p:spPr>
          <a:xfrm>
            <a:off x="458356" y="6446417"/>
            <a:ext cx="8939199" cy="201438"/>
          </a:xfrm>
          <a:prstGeom prst="rect">
            <a:avLst/>
          </a:prstGeom>
          <a:noFill/>
        </p:spPr>
        <p:txBody>
          <a:bodyPr wrap="square" lIns="0" tIns="0" rIns="0" bIns="0" rtlCol="0" anchor="b">
            <a:noAutofit/>
          </a:bodyPr>
          <a:lstStyle/>
          <a:p>
            <a:pPr>
              <a:defRPr/>
            </a:pPr>
            <a:r>
              <a:rPr kumimoji="0" lang="en-US" sz="900" i="0" u="none" strike="noStrike" kern="1200" cap="none" spc="0" normalizeH="0" noProof="0" dirty="0">
                <a:ln>
                  <a:noFill/>
                </a:ln>
                <a:effectLst/>
                <a:uLnTx/>
                <a:uFillTx/>
                <a:latin typeface="+mj-lt"/>
                <a:ea typeface="+mn-ea"/>
                <a:cs typeface="+mn-cs"/>
              </a:rPr>
              <a:t>Footnote</a:t>
            </a:r>
          </a:p>
        </p:txBody>
      </p:sp>
      <p:sp>
        <p:nvSpPr>
          <p:cNvPr id="177" name="Geschweifte Klammer rechts 176" hidden="1">
            <a:extLst>
              <a:ext uri="{FF2B5EF4-FFF2-40B4-BE49-F238E27FC236}">
                <a16:creationId xmlns="" xmlns:a16="http://schemas.microsoft.com/office/drawing/2014/main" id="{13D39163-6768-F308-126A-55EE847D9A34}"/>
              </a:ext>
            </a:extLst>
          </p:cNvPr>
          <p:cNvSpPr/>
          <p:nvPr/>
        </p:nvSpPr>
        <p:spPr>
          <a:xfrm rot="16200000" flipV="1">
            <a:off x="6863865" y="-498743"/>
            <a:ext cx="292482" cy="43000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68" name="Text Placeholder 11" hidden="1">
            <a:extLst>
              <a:ext uri="{FF2B5EF4-FFF2-40B4-BE49-F238E27FC236}">
                <a16:creationId xmlns="" xmlns:a16="http://schemas.microsoft.com/office/drawing/2014/main" id="{61995FB4-C686-F5DD-77D0-115FFA0AC912}"/>
              </a:ext>
            </a:extLst>
          </p:cNvPr>
          <p:cNvSpPr txBox="1">
            <a:spLocks/>
          </p:cNvSpPr>
          <p:nvPr/>
        </p:nvSpPr>
        <p:spPr>
          <a:xfrm>
            <a:off x="9885149" y="1720623"/>
            <a:ext cx="1862253" cy="3613826"/>
          </a:xfrm>
          <a:prstGeom prst="rect">
            <a:avLst/>
          </a:prstGeom>
          <a:solidFill>
            <a:schemeClr val="tx2"/>
          </a:solidFill>
          <a:ln>
            <a:solidFill>
              <a:schemeClr val="tx2"/>
            </a:solidFill>
          </a:ln>
        </p:spPr>
        <p:txBody>
          <a:bodyPr vert="horz" lIns="91440" tIns="45720" rIns="91440" bIns="45720" rtlCol="0" anchor="t" anchorCtr="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sz="1800" b="1" dirty="0">
              <a:solidFill>
                <a:schemeClr val="bg1"/>
              </a:solidFill>
            </a:endParaRPr>
          </a:p>
          <a:p>
            <a:pPr algn="ctr">
              <a:lnSpc>
                <a:spcPct val="100000"/>
              </a:lnSpc>
            </a:pPr>
            <a:endParaRPr lang="en-US" sz="1800" b="1" dirty="0">
              <a:solidFill>
                <a:schemeClr val="bg1"/>
              </a:solidFill>
            </a:endParaRPr>
          </a:p>
          <a:p>
            <a:pPr algn="ctr">
              <a:lnSpc>
                <a:spcPct val="100000"/>
              </a:lnSpc>
            </a:pPr>
            <a:endParaRPr lang="en-US" sz="1800" b="1" dirty="0">
              <a:solidFill>
                <a:schemeClr val="bg1"/>
              </a:solidFill>
            </a:endParaRPr>
          </a:p>
          <a:p>
            <a:pPr algn="ctr">
              <a:lnSpc>
                <a:spcPct val="100000"/>
              </a:lnSpc>
            </a:pPr>
            <a:r>
              <a:rPr lang="en-US" sz="1800" b="1" dirty="0" err="1">
                <a:solidFill>
                  <a:schemeClr val="bg1"/>
                </a:solidFill>
              </a:rPr>
              <a:t>Erhaltung</a:t>
            </a:r>
            <a:r>
              <a:rPr lang="en-US" sz="1800" b="1" dirty="0">
                <a:solidFill>
                  <a:schemeClr val="bg1"/>
                </a:solidFill>
              </a:rPr>
              <a:t> </a:t>
            </a:r>
            <a:br>
              <a:rPr lang="en-US" sz="1800" b="1" dirty="0">
                <a:solidFill>
                  <a:schemeClr val="bg1"/>
                </a:solidFill>
              </a:rPr>
            </a:br>
            <a:r>
              <a:rPr lang="en-US" sz="1800" b="1" dirty="0" err="1">
                <a:solidFill>
                  <a:schemeClr val="bg1"/>
                </a:solidFill>
              </a:rPr>
              <a:t>mit</a:t>
            </a:r>
            <a:r>
              <a:rPr lang="en-US" sz="1800" b="1" dirty="0">
                <a:solidFill>
                  <a:schemeClr val="bg1"/>
                </a:solidFill>
              </a:rPr>
              <a:t> SC</a:t>
            </a:r>
          </a:p>
        </p:txBody>
      </p:sp>
      <p:sp>
        <p:nvSpPr>
          <p:cNvPr id="71" name="Textfeld 70" hidden="1">
            <a:extLst>
              <a:ext uri="{FF2B5EF4-FFF2-40B4-BE49-F238E27FC236}">
                <a16:creationId xmlns="" xmlns:a16="http://schemas.microsoft.com/office/drawing/2014/main" id="{4A67CCEB-949A-CE55-D3A9-184BCE9F7FBC}"/>
              </a:ext>
            </a:extLst>
          </p:cNvPr>
          <p:cNvSpPr txBox="1"/>
          <p:nvPr/>
        </p:nvSpPr>
        <p:spPr>
          <a:xfrm>
            <a:off x="3705432" y="2065460"/>
            <a:ext cx="750964" cy="750964"/>
          </a:xfrm>
          <a:prstGeom prst="ellipse">
            <a:avLst/>
          </a:prstGeom>
          <a:solidFill>
            <a:schemeClr val="accent2"/>
          </a:solidFill>
        </p:spPr>
        <p:txBody>
          <a:bodyPr wrap="square" lIns="0" tIns="0" rIns="0" bIns="0" rtlCol="0" anchor="ctr">
            <a:noAutofit/>
          </a:bodyPr>
          <a:lstStyle/>
          <a:p>
            <a:pPr algn="ctr"/>
            <a:r>
              <a:rPr lang="de-AT" sz="1600" b="1" dirty="0"/>
              <a:t>JA</a:t>
            </a:r>
          </a:p>
        </p:txBody>
      </p:sp>
      <p:sp>
        <p:nvSpPr>
          <p:cNvPr id="80" name="Textfeld 79" hidden="1">
            <a:extLst>
              <a:ext uri="{FF2B5EF4-FFF2-40B4-BE49-F238E27FC236}">
                <a16:creationId xmlns="" xmlns:a16="http://schemas.microsoft.com/office/drawing/2014/main" id="{97260367-0210-1271-B2E9-8156F7DF322F}"/>
              </a:ext>
            </a:extLst>
          </p:cNvPr>
          <p:cNvSpPr txBox="1"/>
          <p:nvPr/>
        </p:nvSpPr>
        <p:spPr>
          <a:xfrm>
            <a:off x="4894696" y="2173835"/>
            <a:ext cx="1292404" cy="535263"/>
          </a:xfrm>
          <a:prstGeom prst="rect">
            <a:avLst/>
          </a:prstGeom>
          <a:solidFill>
            <a:schemeClr val="accent5"/>
          </a:solidFill>
        </p:spPr>
        <p:txBody>
          <a:bodyPr wrap="square" lIns="0" tIns="0" rIns="0" bIns="0" rtlCol="0" anchor="ctr">
            <a:noAutofit/>
          </a:bodyPr>
          <a:lstStyle/>
          <a:p>
            <a:pPr algn="ctr"/>
            <a:r>
              <a:rPr lang="de-AT" sz="1400" b="1" dirty="0">
                <a:solidFill>
                  <a:schemeClr val="bg1"/>
                </a:solidFill>
              </a:rPr>
              <a:t>Verliert Ansprechen</a:t>
            </a:r>
          </a:p>
        </p:txBody>
      </p:sp>
      <p:sp>
        <p:nvSpPr>
          <p:cNvPr id="165" name="Textfeld 164" hidden="1">
            <a:extLst>
              <a:ext uri="{FF2B5EF4-FFF2-40B4-BE49-F238E27FC236}">
                <a16:creationId xmlns="" xmlns:a16="http://schemas.microsoft.com/office/drawing/2014/main" id="{7D7F999D-EF15-5C8C-4F3A-2B543003BC08}"/>
              </a:ext>
            </a:extLst>
          </p:cNvPr>
          <p:cNvSpPr txBox="1"/>
          <p:nvPr/>
        </p:nvSpPr>
        <p:spPr>
          <a:xfrm>
            <a:off x="8589673" y="2190519"/>
            <a:ext cx="465070" cy="465070"/>
          </a:xfrm>
          <a:prstGeom prst="ellipse">
            <a:avLst/>
          </a:prstGeom>
          <a:solidFill>
            <a:schemeClr val="accent2"/>
          </a:solidFill>
        </p:spPr>
        <p:txBody>
          <a:bodyPr wrap="none" lIns="0" tIns="0" rIns="0" bIns="0" rtlCol="0" anchor="ctr">
            <a:noAutofit/>
          </a:bodyPr>
          <a:lstStyle/>
          <a:p>
            <a:pPr algn="ctr"/>
            <a:r>
              <a:rPr lang="de-AT" sz="1200" b="1" dirty="0"/>
              <a:t>JA</a:t>
            </a:r>
          </a:p>
        </p:txBody>
      </p:sp>
      <p:sp>
        <p:nvSpPr>
          <p:cNvPr id="155" name="Rectangle 32" hidden="1">
            <a:extLst>
              <a:ext uri="{FF2B5EF4-FFF2-40B4-BE49-F238E27FC236}">
                <a16:creationId xmlns="" xmlns:a16="http://schemas.microsoft.com/office/drawing/2014/main" id="{36F04409-51E5-B064-890E-3FDDBCD96A60}"/>
              </a:ext>
            </a:extLst>
          </p:cNvPr>
          <p:cNvSpPr/>
          <p:nvPr/>
        </p:nvSpPr>
        <p:spPr>
          <a:xfrm>
            <a:off x="6598139" y="2195081"/>
            <a:ext cx="1564892" cy="460214"/>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66" name="Textfeld 165" hidden="1">
            <a:extLst>
              <a:ext uri="{FF2B5EF4-FFF2-40B4-BE49-F238E27FC236}">
                <a16:creationId xmlns="" xmlns:a16="http://schemas.microsoft.com/office/drawing/2014/main" id="{0CBF67FE-77B1-4B27-1965-5BEEB6095494}"/>
              </a:ext>
            </a:extLst>
          </p:cNvPr>
          <p:cNvSpPr txBox="1"/>
          <p:nvPr/>
        </p:nvSpPr>
        <p:spPr>
          <a:xfrm>
            <a:off x="8589673" y="2787372"/>
            <a:ext cx="465070" cy="465070"/>
          </a:xfrm>
          <a:prstGeom prst="ellipse">
            <a:avLst/>
          </a:prstGeom>
          <a:solidFill>
            <a:schemeClr val="accent3"/>
          </a:solidFill>
        </p:spPr>
        <p:txBody>
          <a:bodyPr wrap="none" lIns="0" tIns="0" rIns="0" bIns="0" rtlCol="0" anchor="ctr">
            <a:noAutofit/>
          </a:bodyPr>
          <a:lstStyle/>
          <a:p>
            <a:pPr algn="ctr"/>
            <a:r>
              <a:rPr lang="de-AT" sz="1200" b="1" dirty="0">
                <a:solidFill>
                  <a:schemeClr val="bg1"/>
                </a:solidFill>
              </a:rPr>
              <a:t>NEIN</a:t>
            </a:r>
          </a:p>
        </p:txBody>
      </p:sp>
      <p:sp>
        <p:nvSpPr>
          <p:cNvPr id="2" name="Text Placeholder 9" hidden="1">
            <a:extLst>
              <a:ext uri="{FF2B5EF4-FFF2-40B4-BE49-F238E27FC236}">
                <a16:creationId xmlns="" xmlns:a16="http://schemas.microsoft.com/office/drawing/2014/main" id="{FC3E9FB6-C4DC-C4D5-8EDC-1E1C1D1DAAA1}"/>
              </a:ext>
            </a:extLst>
          </p:cNvPr>
          <p:cNvSpPr txBox="1">
            <a:spLocks/>
          </p:cNvSpPr>
          <p:nvPr/>
        </p:nvSpPr>
        <p:spPr>
          <a:xfrm>
            <a:off x="448642" y="3034594"/>
            <a:ext cx="2375133" cy="618622"/>
          </a:xfrm>
          <a:prstGeom prst="rect">
            <a:avLst/>
          </a:prstGeom>
          <a:solidFill>
            <a:schemeClr val="tx2"/>
          </a:solidFill>
          <a:ln>
            <a:noFill/>
          </a:ln>
        </p:spPr>
        <p:txBody>
          <a:bodyPr lIns="91440" tIns="45720" rIns="91440" bIns="45720" anchor="ctr" anchorCtr="0"/>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dirty="0" err="1">
                <a:solidFill>
                  <a:schemeClr val="bg1"/>
                </a:solidFill>
              </a:rPr>
              <a:t>Induktion</a:t>
            </a:r>
            <a:r>
              <a:rPr lang="en-US" b="1" dirty="0">
                <a:solidFill>
                  <a:schemeClr val="bg1"/>
                </a:solidFill>
              </a:rPr>
              <a:t> </a:t>
            </a:r>
            <a:br>
              <a:rPr lang="en-US" b="1" dirty="0">
                <a:solidFill>
                  <a:schemeClr val="bg1"/>
                </a:solidFill>
              </a:rPr>
            </a:br>
            <a:r>
              <a:rPr lang="en-US" b="1" dirty="0" err="1">
                <a:solidFill>
                  <a:schemeClr val="bg1"/>
                </a:solidFill>
              </a:rPr>
              <a:t>mittels</a:t>
            </a:r>
            <a:r>
              <a:rPr lang="en-US" b="1" dirty="0">
                <a:solidFill>
                  <a:schemeClr val="bg1"/>
                </a:solidFill>
              </a:rPr>
              <a:t> </a:t>
            </a:r>
            <a:r>
              <a:rPr lang="en-US" b="1" dirty="0" err="1">
                <a:solidFill>
                  <a:schemeClr val="bg1"/>
                </a:solidFill>
              </a:rPr>
              <a:t>Infusionen</a:t>
            </a:r>
            <a:endParaRPr lang="en-US" b="1" dirty="0">
              <a:solidFill>
                <a:schemeClr val="bg1"/>
              </a:solidFill>
            </a:endParaRPr>
          </a:p>
        </p:txBody>
      </p:sp>
      <p:sp>
        <p:nvSpPr>
          <p:cNvPr id="164" name="Textfeld 163" hidden="1">
            <a:extLst>
              <a:ext uri="{FF2B5EF4-FFF2-40B4-BE49-F238E27FC236}">
                <a16:creationId xmlns="" xmlns:a16="http://schemas.microsoft.com/office/drawing/2014/main" id="{1CE6F8BE-43F8-08DB-E2F7-DAAF5AFDACE7}"/>
              </a:ext>
            </a:extLst>
          </p:cNvPr>
          <p:cNvSpPr txBox="1"/>
          <p:nvPr/>
        </p:nvSpPr>
        <p:spPr>
          <a:xfrm>
            <a:off x="9160145" y="3071151"/>
            <a:ext cx="1140004" cy="300594"/>
          </a:xfrm>
          <a:prstGeom prst="rect">
            <a:avLst/>
          </a:prstGeom>
          <a:noFill/>
        </p:spPr>
        <p:txBody>
          <a:bodyPr wrap="square" lIns="0" tIns="0" rIns="0" bIns="0" rtlCol="0" anchor="ctr">
            <a:noAutofit/>
          </a:bodyPr>
          <a:lstStyle/>
          <a:p>
            <a:r>
              <a:rPr lang="de-AT" sz="1200" b="1" dirty="0"/>
              <a:t>Abbruch</a:t>
            </a:r>
          </a:p>
        </p:txBody>
      </p:sp>
      <p:sp>
        <p:nvSpPr>
          <p:cNvPr id="45" name="Text Placeholder 9" hidden="1">
            <a:extLst>
              <a:ext uri="{FF2B5EF4-FFF2-40B4-BE49-F238E27FC236}">
                <a16:creationId xmlns="" xmlns:a16="http://schemas.microsoft.com/office/drawing/2014/main" id="{4F3C115B-6C71-E6AE-1BFE-CC5C93F70F45}"/>
              </a:ext>
            </a:extLst>
          </p:cNvPr>
          <p:cNvSpPr txBox="1">
            <a:spLocks/>
          </p:cNvSpPr>
          <p:nvPr/>
        </p:nvSpPr>
        <p:spPr>
          <a:xfrm>
            <a:off x="3411079" y="3424322"/>
            <a:ext cx="1335150" cy="540862"/>
          </a:xfrm>
          <a:prstGeom prst="rect">
            <a:avLst/>
          </a:prstGeom>
          <a:solidFill>
            <a:schemeClr val="tx2"/>
          </a:solidFill>
          <a:ln>
            <a:solidFill>
              <a:schemeClr val="tx2"/>
            </a:solidFill>
          </a:ln>
        </p:spPr>
        <p:txBody>
          <a:bodyPr lIns="91440" tIns="45720" rIns="91440" bIns="45720" anchor="ctr" anchorCtr="0"/>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err="1">
                <a:solidFill>
                  <a:schemeClr val="bg1"/>
                </a:solidFill>
              </a:rPr>
              <a:t>Spricht</a:t>
            </a:r>
            <a:r>
              <a:rPr lang="en-US" b="1" dirty="0">
                <a:solidFill>
                  <a:schemeClr val="bg1"/>
                </a:solidFill>
              </a:rPr>
              <a:t> der Patient an?</a:t>
            </a:r>
          </a:p>
        </p:txBody>
      </p:sp>
      <p:sp>
        <p:nvSpPr>
          <p:cNvPr id="54" name="Rectangle 32" hidden="1">
            <a:extLst>
              <a:ext uri="{FF2B5EF4-FFF2-40B4-BE49-F238E27FC236}">
                <a16:creationId xmlns="" xmlns:a16="http://schemas.microsoft.com/office/drawing/2014/main" id="{9DEAB145-A998-8E6B-0B1E-EE6012535DCA}"/>
              </a:ext>
            </a:extLst>
          </p:cNvPr>
          <p:cNvSpPr/>
          <p:nvPr/>
        </p:nvSpPr>
        <p:spPr>
          <a:xfrm>
            <a:off x="448643" y="3713532"/>
            <a:ext cx="2375797" cy="583033"/>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3" name="Content Placeholder 10" hidden="1">
            <a:extLst>
              <a:ext uri="{FF2B5EF4-FFF2-40B4-BE49-F238E27FC236}">
                <a16:creationId xmlns="" xmlns:a16="http://schemas.microsoft.com/office/drawing/2014/main" id="{4B36F2CF-8F6F-34A8-441E-8E938DD17C4D}"/>
              </a:ext>
            </a:extLst>
          </p:cNvPr>
          <p:cNvSpPr txBox="1">
            <a:spLocks/>
          </p:cNvSpPr>
          <p:nvPr/>
        </p:nvSpPr>
        <p:spPr>
          <a:xfrm>
            <a:off x="9907186" y="4096239"/>
            <a:ext cx="1862253" cy="683733"/>
          </a:xfrm>
          <a:prstGeom prst="rect">
            <a:avLst/>
          </a:prstGeom>
        </p:spPr>
        <p:txBody>
          <a:bodyPr anchor="t"/>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de-DE" sz="1400" dirty="0">
                <a:solidFill>
                  <a:schemeClr val="bg1"/>
                </a:solidFill>
              </a:rPr>
              <a:t>200 mg (SC) über </a:t>
            </a:r>
            <a:br>
              <a:rPr lang="de-DE" sz="1400" dirty="0">
                <a:solidFill>
                  <a:schemeClr val="bg1"/>
                </a:solidFill>
              </a:rPr>
            </a:br>
            <a:r>
              <a:rPr lang="de-DE" sz="1400" dirty="0">
                <a:solidFill>
                  <a:schemeClr val="bg1"/>
                </a:solidFill>
              </a:rPr>
              <a:t>2 aufeinander-folgende Injektionen </a:t>
            </a:r>
            <a:br>
              <a:rPr lang="de-DE" sz="1400" dirty="0">
                <a:solidFill>
                  <a:schemeClr val="bg1"/>
                </a:solidFill>
              </a:rPr>
            </a:br>
            <a:r>
              <a:rPr lang="de-DE" sz="1400" dirty="0">
                <a:solidFill>
                  <a:schemeClr val="bg1"/>
                </a:solidFill>
              </a:rPr>
              <a:t>alle 4 Wochen</a:t>
            </a:r>
            <a:endParaRPr lang="en-US" dirty="0">
              <a:solidFill>
                <a:schemeClr val="bg1"/>
              </a:solidFill>
            </a:endParaRPr>
          </a:p>
        </p:txBody>
      </p:sp>
      <p:sp>
        <p:nvSpPr>
          <p:cNvPr id="60" name="Textfeld 59" hidden="1">
            <a:extLst>
              <a:ext uri="{FF2B5EF4-FFF2-40B4-BE49-F238E27FC236}">
                <a16:creationId xmlns="" xmlns:a16="http://schemas.microsoft.com/office/drawing/2014/main" id="{74D11B4F-7DB2-48D1-36FC-09A7D04FD4B4}"/>
              </a:ext>
            </a:extLst>
          </p:cNvPr>
          <p:cNvSpPr txBox="1"/>
          <p:nvPr/>
        </p:nvSpPr>
        <p:spPr>
          <a:xfrm>
            <a:off x="6936537" y="4314126"/>
            <a:ext cx="465070" cy="465070"/>
          </a:xfrm>
          <a:prstGeom prst="ellipse">
            <a:avLst/>
          </a:prstGeom>
          <a:solidFill>
            <a:schemeClr val="accent2"/>
          </a:solidFill>
        </p:spPr>
        <p:txBody>
          <a:bodyPr wrap="none" lIns="0" tIns="0" rIns="0" bIns="0" rtlCol="0" anchor="ctr">
            <a:noAutofit/>
          </a:bodyPr>
          <a:lstStyle/>
          <a:p>
            <a:pPr algn="ctr"/>
            <a:r>
              <a:rPr lang="de-AT" sz="1200" b="1" dirty="0"/>
              <a:t>JA</a:t>
            </a:r>
          </a:p>
        </p:txBody>
      </p:sp>
      <p:sp>
        <p:nvSpPr>
          <p:cNvPr id="175" name="Geschweifte Klammer rechts 174" hidden="1">
            <a:extLst>
              <a:ext uri="{FF2B5EF4-FFF2-40B4-BE49-F238E27FC236}">
                <a16:creationId xmlns="" xmlns:a16="http://schemas.microsoft.com/office/drawing/2014/main" id="{C4791CA5-D11D-AF29-BDEB-FCA218AA8D90}"/>
              </a:ext>
            </a:extLst>
          </p:cNvPr>
          <p:cNvSpPr/>
          <p:nvPr/>
        </p:nvSpPr>
        <p:spPr>
          <a:xfrm rot="5400000">
            <a:off x="6065586" y="4401018"/>
            <a:ext cx="186970" cy="25980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73" name="Textfeld 72" hidden="1">
            <a:extLst>
              <a:ext uri="{FF2B5EF4-FFF2-40B4-BE49-F238E27FC236}">
                <a16:creationId xmlns="" xmlns:a16="http://schemas.microsoft.com/office/drawing/2014/main" id="{4B8AE55D-5945-B5E8-E80A-BB332EA40B77}"/>
              </a:ext>
            </a:extLst>
          </p:cNvPr>
          <p:cNvSpPr txBox="1"/>
          <p:nvPr/>
        </p:nvSpPr>
        <p:spPr>
          <a:xfrm>
            <a:off x="3705432" y="4583485"/>
            <a:ext cx="750964" cy="750964"/>
          </a:xfrm>
          <a:prstGeom prst="ellipse">
            <a:avLst/>
          </a:prstGeom>
          <a:solidFill>
            <a:schemeClr val="accent3"/>
          </a:solidFill>
        </p:spPr>
        <p:txBody>
          <a:bodyPr wrap="square" lIns="0" tIns="0" rIns="0" bIns="0" rtlCol="0" anchor="ctr">
            <a:noAutofit/>
          </a:bodyPr>
          <a:lstStyle/>
          <a:p>
            <a:pPr algn="ctr"/>
            <a:r>
              <a:rPr lang="de-AT" sz="1600" b="1" dirty="0">
                <a:solidFill>
                  <a:schemeClr val="bg1"/>
                </a:solidFill>
              </a:rPr>
              <a:t>NEIN</a:t>
            </a:r>
          </a:p>
        </p:txBody>
      </p:sp>
      <p:sp>
        <p:nvSpPr>
          <p:cNvPr id="64" name="Rectangle 32" hidden="1">
            <a:extLst>
              <a:ext uri="{FF2B5EF4-FFF2-40B4-BE49-F238E27FC236}">
                <a16:creationId xmlns="" xmlns:a16="http://schemas.microsoft.com/office/drawing/2014/main" id="{751B65FC-5D72-C865-6D63-656E3D089FE2}"/>
              </a:ext>
            </a:extLst>
          </p:cNvPr>
          <p:cNvSpPr/>
          <p:nvPr/>
        </p:nvSpPr>
        <p:spPr>
          <a:xfrm>
            <a:off x="4968857" y="4728861"/>
            <a:ext cx="1564892" cy="460214"/>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1" name="Textfeld 60" hidden="1">
            <a:extLst>
              <a:ext uri="{FF2B5EF4-FFF2-40B4-BE49-F238E27FC236}">
                <a16:creationId xmlns="" xmlns:a16="http://schemas.microsoft.com/office/drawing/2014/main" id="{8E1167F1-5661-0845-F53E-B68E11CA608C}"/>
              </a:ext>
            </a:extLst>
          </p:cNvPr>
          <p:cNvSpPr txBox="1"/>
          <p:nvPr/>
        </p:nvSpPr>
        <p:spPr>
          <a:xfrm>
            <a:off x="6936537" y="5081016"/>
            <a:ext cx="465070" cy="465070"/>
          </a:xfrm>
          <a:prstGeom prst="ellipse">
            <a:avLst/>
          </a:prstGeom>
          <a:solidFill>
            <a:schemeClr val="accent3"/>
          </a:solidFill>
        </p:spPr>
        <p:txBody>
          <a:bodyPr wrap="none" lIns="0" tIns="0" rIns="0" bIns="0" rtlCol="0" anchor="ctr">
            <a:noAutofit/>
          </a:bodyPr>
          <a:lstStyle/>
          <a:p>
            <a:pPr algn="ctr"/>
            <a:r>
              <a:rPr lang="de-AT" sz="1200" b="1" dirty="0">
                <a:solidFill>
                  <a:schemeClr val="bg1"/>
                </a:solidFill>
              </a:rPr>
              <a:t>NEIN</a:t>
            </a:r>
          </a:p>
        </p:txBody>
      </p:sp>
      <p:sp>
        <p:nvSpPr>
          <p:cNvPr id="97" name="Textfeld 96" hidden="1">
            <a:extLst>
              <a:ext uri="{FF2B5EF4-FFF2-40B4-BE49-F238E27FC236}">
                <a16:creationId xmlns="" xmlns:a16="http://schemas.microsoft.com/office/drawing/2014/main" id="{ED8B8F77-7C31-C236-EC86-FEF25A369E19}"/>
              </a:ext>
            </a:extLst>
          </p:cNvPr>
          <p:cNvSpPr txBox="1"/>
          <p:nvPr/>
        </p:nvSpPr>
        <p:spPr>
          <a:xfrm>
            <a:off x="7522282" y="5341536"/>
            <a:ext cx="1140004" cy="300594"/>
          </a:xfrm>
          <a:prstGeom prst="rect">
            <a:avLst/>
          </a:prstGeom>
          <a:noFill/>
        </p:spPr>
        <p:txBody>
          <a:bodyPr wrap="square" lIns="0" tIns="0" rIns="0" bIns="0" rtlCol="0" anchor="ctr">
            <a:noAutofit/>
          </a:bodyPr>
          <a:lstStyle/>
          <a:p>
            <a:r>
              <a:rPr lang="de-AT" sz="1200" b="1" dirty="0"/>
              <a:t>Abbruch</a:t>
            </a:r>
          </a:p>
        </p:txBody>
      </p:sp>
      <p:cxnSp>
        <p:nvCxnSpPr>
          <p:cNvPr id="43" name="Straight Arrow Connector 20" hidden="1">
            <a:extLst>
              <a:ext uri="{FF2B5EF4-FFF2-40B4-BE49-F238E27FC236}">
                <a16:creationId xmlns="" xmlns:a16="http://schemas.microsoft.com/office/drawing/2014/main" id="{FB552607-F83C-6D3E-5920-D41F8AF77176}"/>
              </a:ext>
            </a:extLst>
          </p:cNvPr>
          <p:cNvCxnSpPr>
            <a:cxnSpLocks/>
          </p:cNvCxnSpPr>
          <p:nvPr/>
        </p:nvCxnSpPr>
        <p:spPr>
          <a:xfrm>
            <a:off x="2900349" y="3709610"/>
            <a:ext cx="468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20" hidden="1">
            <a:extLst>
              <a:ext uri="{FF2B5EF4-FFF2-40B4-BE49-F238E27FC236}">
                <a16:creationId xmlns="" xmlns:a16="http://schemas.microsoft.com/office/drawing/2014/main" id="{24C67D67-CA2C-9259-77C3-E03A3E4B00A2}"/>
              </a:ext>
            </a:extLst>
          </p:cNvPr>
          <p:cNvCxnSpPr>
            <a:cxnSpLocks/>
          </p:cNvCxnSpPr>
          <p:nvPr/>
        </p:nvCxnSpPr>
        <p:spPr>
          <a:xfrm>
            <a:off x="4500067" y="4958967"/>
            <a:ext cx="420186"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20" hidden="1">
            <a:extLst>
              <a:ext uri="{FF2B5EF4-FFF2-40B4-BE49-F238E27FC236}">
                <a16:creationId xmlns="" xmlns:a16="http://schemas.microsoft.com/office/drawing/2014/main" id="{1561A859-7A37-AAF7-D39A-9BD9EE3E4D2A}"/>
              </a:ext>
            </a:extLst>
          </p:cNvPr>
          <p:cNvCxnSpPr>
            <a:cxnSpLocks/>
          </p:cNvCxnSpPr>
          <p:nvPr/>
        </p:nvCxnSpPr>
        <p:spPr>
          <a:xfrm>
            <a:off x="4500067" y="2440942"/>
            <a:ext cx="360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20" hidden="1">
            <a:extLst>
              <a:ext uri="{FF2B5EF4-FFF2-40B4-BE49-F238E27FC236}">
                <a16:creationId xmlns="" xmlns:a16="http://schemas.microsoft.com/office/drawing/2014/main" id="{A0722042-A221-C256-CBD6-F9E3BDE378BC}"/>
              </a:ext>
            </a:extLst>
          </p:cNvPr>
          <p:cNvCxnSpPr>
            <a:cxnSpLocks/>
          </p:cNvCxnSpPr>
          <p:nvPr/>
        </p:nvCxnSpPr>
        <p:spPr>
          <a:xfrm>
            <a:off x="6233650" y="2406264"/>
            <a:ext cx="360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20" hidden="1">
            <a:extLst>
              <a:ext uri="{FF2B5EF4-FFF2-40B4-BE49-F238E27FC236}">
                <a16:creationId xmlns="" xmlns:a16="http://schemas.microsoft.com/office/drawing/2014/main" id="{C2165951-2B2F-1CBA-5993-4FE2A2E14F87}"/>
              </a:ext>
            </a:extLst>
          </p:cNvPr>
          <p:cNvCxnSpPr>
            <a:cxnSpLocks/>
          </p:cNvCxnSpPr>
          <p:nvPr/>
        </p:nvCxnSpPr>
        <p:spPr>
          <a:xfrm>
            <a:off x="6601685" y="4979964"/>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20" hidden="1">
            <a:extLst>
              <a:ext uri="{FF2B5EF4-FFF2-40B4-BE49-F238E27FC236}">
                <a16:creationId xmlns="" xmlns:a16="http://schemas.microsoft.com/office/drawing/2014/main" id="{B2F2AF39-88E9-13C8-F588-B6E501AEAE7B}"/>
              </a:ext>
            </a:extLst>
          </p:cNvPr>
          <p:cNvCxnSpPr>
            <a:cxnSpLocks/>
          </p:cNvCxnSpPr>
          <p:nvPr/>
        </p:nvCxnSpPr>
        <p:spPr>
          <a:xfrm flipV="1">
            <a:off x="6601685" y="4612291"/>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20" hidden="1">
            <a:extLst>
              <a:ext uri="{FF2B5EF4-FFF2-40B4-BE49-F238E27FC236}">
                <a16:creationId xmlns="" xmlns:a16="http://schemas.microsoft.com/office/drawing/2014/main" id="{89D3CD0F-1EDA-1193-3A2D-6F8E19CBA9D2}"/>
              </a:ext>
            </a:extLst>
          </p:cNvPr>
          <p:cNvCxnSpPr>
            <a:cxnSpLocks/>
          </p:cNvCxnSpPr>
          <p:nvPr/>
        </p:nvCxnSpPr>
        <p:spPr>
          <a:xfrm>
            <a:off x="7458075" y="4537248"/>
            <a:ext cx="2389453"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45" hidden="1">
            <a:extLst>
              <a:ext uri="{FF2B5EF4-FFF2-40B4-BE49-F238E27FC236}">
                <a16:creationId xmlns="" xmlns:a16="http://schemas.microsoft.com/office/drawing/2014/main" id="{913213ED-475E-9281-1E51-51A273F65D9A}"/>
              </a:ext>
            </a:extLst>
          </p:cNvPr>
          <p:cNvCxnSpPr>
            <a:cxnSpLocks/>
          </p:cNvCxnSpPr>
          <p:nvPr/>
        </p:nvCxnSpPr>
        <p:spPr>
          <a:xfrm>
            <a:off x="1213847" y="3813366"/>
            <a:ext cx="0" cy="414366"/>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46" hidden="1">
            <a:extLst>
              <a:ext uri="{FF2B5EF4-FFF2-40B4-BE49-F238E27FC236}">
                <a16:creationId xmlns="" xmlns:a16="http://schemas.microsoft.com/office/drawing/2014/main" id="{63ECFCB7-F6BD-EA82-30B4-7BC0E99CE610}"/>
              </a:ext>
            </a:extLst>
          </p:cNvPr>
          <p:cNvCxnSpPr>
            <a:cxnSpLocks/>
          </p:cNvCxnSpPr>
          <p:nvPr/>
        </p:nvCxnSpPr>
        <p:spPr>
          <a:xfrm>
            <a:off x="2047961" y="3824553"/>
            <a:ext cx="0" cy="414366"/>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pic>
        <p:nvPicPr>
          <p:cNvPr id="57" name="Picture 12" hidden="1">
            <a:extLst>
              <a:ext uri="{FF2B5EF4-FFF2-40B4-BE49-F238E27FC236}">
                <a16:creationId xmlns="" xmlns:a16="http://schemas.microsoft.com/office/drawing/2014/main" id="{48557562-FA2C-EA85-FF9C-9B3346A638FA}"/>
              </a:ext>
            </a:extLst>
          </p:cNvPr>
          <p:cNvPicPr>
            <a:picLocks noChangeAspect="1"/>
          </p:cNvPicPr>
          <p:nvPr/>
        </p:nvPicPr>
        <p:blipFill>
          <a:blip r:embed="rId2"/>
          <a:stretch>
            <a:fillRect/>
          </a:stretch>
        </p:blipFill>
        <p:spPr>
          <a:xfrm>
            <a:off x="578421" y="3806790"/>
            <a:ext cx="436738" cy="436739"/>
          </a:xfrm>
          <a:prstGeom prst="rect">
            <a:avLst/>
          </a:prstGeom>
        </p:spPr>
      </p:pic>
      <p:pic>
        <p:nvPicPr>
          <p:cNvPr id="58" name="Picture 13" hidden="1">
            <a:extLst>
              <a:ext uri="{FF2B5EF4-FFF2-40B4-BE49-F238E27FC236}">
                <a16:creationId xmlns="" xmlns:a16="http://schemas.microsoft.com/office/drawing/2014/main" id="{80BE5104-7CAD-42F3-21DB-A2860D0FE275}"/>
              </a:ext>
            </a:extLst>
          </p:cNvPr>
          <p:cNvPicPr>
            <a:picLocks noChangeAspect="1"/>
          </p:cNvPicPr>
          <p:nvPr/>
        </p:nvPicPr>
        <p:blipFill>
          <a:blip r:embed="rId2"/>
          <a:stretch>
            <a:fillRect/>
          </a:stretch>
        </p:blipFill>
        <p:spPr>
          <a:xfrm>
            <a:off x="1412535" y="3802180"/>
            <a:ext cx="436738" cy="436739"/>
          </a:xfrm>
          <a:prstGeom prst="rect">
            <a:avLst/>
          </a:prstGeom>
        </p:spPr>
      </p:pic>
      <p:pic>
        <p:nvPicPr>
          <p:cNvPr id="59" name="Picture 14" hidden="1">
            <a:extLst>
              <a:ext uri="{FF2B5EF4-FFF2-40B4-BE49-F238E27FC236}">
                <a16:creationId xmlns="" xmlns:a16="http://schemas.microsoft.com/office/drawing/2014/main" id="{314F273B-CDD7-8948-2317-6B4BBB899B96}"/>
              </a:ext>
            </a:extLst>
          </p:cNvPr>
          <p:cNvPicPr>
            <a:picLocks noChangeAspect="1"/>
          </p:cNvPicPr>
          <p:nvPr/>
        </p:nvPicPr>
        <p:blipFill>
          <a:blip r:embed="rId2"/>
          <a:stretch>
            <a:fillRect/>
          </a:stretch>
        </p:blipFill>
        <p:spPr>
          <a:xfrm>
            <a:off x="2246650" y="3807867"/>
            <a:ext cx="436738" cy="436739"/>
          </a:xfrm>
          <a:prstGeom prst="rect">
            <a:avLst/>
          </a:prstGeom>
        </p:spPr>
      </p:pic>
      <p:cxnSp>
        <p:nvCxnSpPr>
          <p:cNvPr id="65" name="Straight Connector 45" hidden="1">
            <a:extLst>
              <a:ext uri="{FF2B5EF4-FFF2-40B4-BE49-F238E27FC236}">
                <a16:creationId xmlns="" xmlns:a16="http://schemas.microsoft.com/office/drawing/2014/main" id="{CA4BCD34-7908-C52A-9CC7-DC629B72D3B2}"/>
              </a:ext>
            </a:extLst>
          </p:cNvPr>
          <p:cNvCxnSpPr>
            <a:cxnSpLocks/>
          </p:cNvCxnSpPr>
          <p:nvPr/>
        </p:nvCxnSpPr>
        <p:spPr>
          <a:xfrm>
            <a:off x="5473962" y="4795429"/>
            <a:ext cx="0" cy="327078"/>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46" hidden="1">
            <a:extLst>
              <a:ext uri="{FF2B5EF4-FFF2-40B4-BE49-F238E27FC236}">
                <a16:creationId xmlns="" xmlns:a16="http://schemas.microsoft.com/office/drawing/2014/main" id="{941291AA-3FD7-AD8A-A90C-767DA885033D}"/>
              </a:ext>
            </a:extLst>
          </p:cNvPr>
          <p:cNvCxnSpPr>
            <a:cxnSpLocks/>
          </p:cNvCxnSpPr>
          <p:nvPr/>
        </p:nvCxnSpPr>
        <p:spPr>
          <a:xfrm>
            <a:off x="6024870" y="4795429"/>
            <a:ext cx="0" cy="327078"/>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pic>
        <p:nvPicPr>
          <p:cNvPr id="69" name="Picture 12" hidden="1">
            <a:extLst>
              <a:ext uri="{FF2B5EF4-FFF2-40B4-BE49-F238E27FC236}">
                <a16:creationId xmlns="" xmlns:a16="http://schemas.microsoft.com/office/drawing/2014/main" id="{B646D3ED-DB59-A68D-257B-BB76EF5D2572}"/>
              </a:ext>
            </a:extLst>
          </p:cNvPr>
          <p:cNvPicPr>
            <a:picLocks noChangeAspect="1"/>
          </p:cNvPicPr>
          <p:nvPr/>
        </p:nvPicPr>
        <p:blipFill>
          <a:blip r:embed="rId2"/>
          <a:stretch>
            <a:fillRect/>
          </a:stretch>
        </p:blipFill>
        <p:spPr>
          <a:xfrm>
            <a:off x="5026139" y="4786599"/>
            <a:ext cx="344737" cy="344738"/>
          </a:xfrm>
          <a:prstGeom prst="rect">
            <a:avLst/>
          </a:prstGeom>
        </p:spPr>
      </p:pic>
      <p:pic>
        <p:nvPicPr>
          <p:cNvPr id="72" name="Picture 13" hidden="1">
            <a:extLst>
              <a:ext uri="{FF2B5EF4-FFF2-40B4-BE49-F238E27FC236}">
                <a16:creationId xmlns="" xmlns:a16="http://schemas.microsoft.com/office/drawing/2014/main" id="{576A5E47-1066-E07B-8CC3-D3728317BB8E}"/>
              </a:ext>
            </a:extLst>
          </p:cNvPr>
          <p:cNvPicPr>
            <a:picLocks noChangeAspect="1"/>
          </p:cNvPicPr>
          <p:nvPr/>
        </p:nvPicPr>
        <p:blipFill>
          <a:blip r:embed="rId2"/>
          <a:stretch>
            <a:fillRect/>
          </a:stretch>
        </p:blipFill>
        <p:spPr>
          <a:xfrm>
            <a:off x="5577047" y="4786599"/>
            <a:ext cx="344737" cy="344738"/>
          </a:xfrm>
          <a:prstGeom prst="rect">
            <a:avLst/>
          </a:prstGeom>
        </p:spPr>
      </p:pic>
      <p:pic>
        <p:nvPicPr>
          <p:cNvPr id="78" name="Picture 14" hidden="1">
            <a:extLst>
              <a:ext uri="{FF2B5EF4-FFF2-40B4-BE49-F238E27FC236}">
                <a16:creationId xmlns="" xmlns:a16="http://schemas.microsoft.com/office/drawing/2014/main" id="{6423BCFB-3203-7293-4E12-F2ECFA5B49E9}"/>
              </a:ext>
            </a:extLst>
          </p:cNvPr>
          <p:cNvPicPr>
            <a:picLocks noChangeAspect="1"/>
          </p:cNvPicPr>
          <p:nvPr/>
        </p:nvPicPr>
        <p:blipFill>
          <a:blip r:embed="rId2"/>
          <a:stretch>
            <a:fillRect/>
          </a:stretch>
        </p:blipFill>
        <p:spPr>
          <a:xfrm>
            <a:off x="6127957" y="4786599"/>
            <a:ext cx="344737" cy="344738"/>
          </a:xfrm>
          <a:prstGeom prst="rect">
            <a:avLst/>
          </a:prstGeom>
        </p:spPr>
      </p:pic>
      <p:pic>
        <p:nvPicPr>
          <p:cNvPr id="102" name="Grafik 101" descr="Marke Kreuz mit einfarbiger Füllung" hidden="1">
            <a:extLst>
              <a:ext uri="{FF2B5EF4-FFF2-40B4-BE49-F238E27FC236}">
                <a16:creationId xmlns="" xmlns:a16="http://schemas.microsoft.com/office/drawing/2014/main" id="{AE699E56-7676-7411-B2B6-AEF98E24C11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257455" y="5358099"/>
            <a:ext cx="253442" cy="253442"/>
          </a:xfrm>
          <a:prstGeom prst="rect">
            <a:avLst/>
          </a:prstGeom>
        </p:spPr>
      </p:pic>
      <p:cxnSp>
        <p:nvCxnSpPr>
          <p:cNvPr id="107" name="Straight Arrow Connector 23" hidden="1">
            <a:extLst>
              <a:ext uri="{FF2B5EF4-FFF2-40B4-BE49-F238E27FC236}">
                <a16:creationId xmlns="" xmlns:a16="http://schemas.microsoft.com/office/drawing/2014/main" id="{54D73768-5535-FB79-A08D-0C5EDA7C8C0F}"/>
              </a:ext>
            </a:extLst>
          </p:cNvPr>
          <p:cNvCxnSpPr>
            <a:cxnSpLocks/>
          </p:cNvCxnSpPr>
          <p:nvPr/>
        </p:nvCxnSpPr>
        <p:spPr>
          <a:xfrm>
            <a:off x="4078654" y="4054750"/>
            <a:ext cx="0" cy="46556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Connector 45" hidden="1">
            <a:extLst>
              <a:ext uri="{FF2B5EF4-FFF2-40B4-BE49-F238E27FC236}">
                <a16:creationId xmlns="" xmlns:a16="http://schemas.microsoft.com/office/drawing/2014/main" id="{17A497D2-275F-98EB-8BD5-37E917857C1F}"/>
              </a:ext>
            </a:extLst>
          </p:cNvPr>
          <p:cNvCxnSpPr>
            <a:cxnSpLocks/>
          </p:cNvCxnSpPr>
          <p:nvPr/>
        </p:nvCxnSpPr>
        <p:spPr>
          <a:xfrm>
            <a:off x="7103244" y="2261649"/>
            <a:ext cx="0" cy="327078"/>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46" hidden="1">
            <a:extLst>
              <a:ext uri="{FF2B5EF4-FFF2-40B4-BE49-F238E27FC236}">
                <a16:creationId xmlns="" xmlns:a16="http://schemas.microsoft.com/office/drawing/2014/main" id="{84416971-7B33-D7FA-8A0C-829DC8A5421A}"/>
              </a:ext>
            </a:extLst>
          </p:cNvPr>
          <p:cNvCxnSpPr>
            <a:cxnSpLocks/>
          </p:cNvCxnSpPr>
          <p:nvPr/>
        </p:nvCxnSpPr>
        <p:spPr>
          <a:xfrm>
            <a:off x="7654152" y="2261649"/>
            <a:ext cx="0" cy="327078"/>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pic>
        <p:nvPicPr>
          <p:cNvPr id="158" name="Picture 12" hidden="1">
            <a:extLst>
              <a:ext uri="{FF2B5EF4-FFF2-40B4-BE49-F238E27FC236}">
                <a16:creationId xmlns="" xmlns:a16="http://schemas.microsoft.com/office/drawing/2014/main" id="{FD1D266B-F346-28B3-4608-52AC9E898221}"/>
              </a:ext>
            </a:extLst>
          </p:cNvPr>
          <p:cNvPicPr>
            <a:picLocks noChangeAspect="1"/>
          </p:cNvPicPr>
          <p:nvPr/>
        </p:nvPicPr>
        <p:blipFill>
          <a:blip r:embed="rId2"/>
          <a:stretch>
            <a:fillRect/>
          </a:stretch>
        </p:blipFill>
        <p:spPr>
          <a:xfrm>
            <a:off x="6655421" y="2252819"/>
            <a:ext cx="344737" cy="344738"/>
          </a:xfrm>
          <a:prstGeom prst="rect">
            <a:avLst/>
          </a:prstGeom>
        </p:spPr>
      </p:pic>
      <p:pic>
        <p:nvPicPr>
          <p:cNvPr id="159" name="Picture 13" hidden="1">
            <a:extLst>
              <a:ext uri="{FF2B5EF4-FFF2-40B4-BE49-F238E27FC236}">
                <a16:creationId xmlns="" xmlns:a16="http://schemas.microsoft.com/office/drawing/2014/main" id="{0385FE25-596D-A005-FACC-6CB76EDF22FE}"/>
              </a:ext>
            </a:extLst>
          </p:cNvPr>
          <p:cNvPicPr>
            <a:picLocks noChangeAspect="1"/>
          </p:cNvPicPr>
          <p:nvPr/>
        </p:nvPicPr>
        <p:blipFill>
          <a:blip r:embed="rId2"/>
          <a:stretch>
            <a:fillRect/>
          </a:stretch>
        </p:blipFill>
        <p:spPr>
          <a:xfrm>
            <a:off x="7206329" y="2252819"/>
            <a:ext cx="344737" cy="344738"/>
          </a:xfrm>
          <a:prstGeom prst="rect">
            <a:avLst/>
          </a:prstGeom>
        </p:spPr>
      </p:pic>
      <p:pic>
        <p:nvPicPr>
          <p:cNvPr id="160" name="Picture 14" hidden="1">
            <a:extLst>
              <a:ext uri="{FF2B5EF4-FFF2-40B4-BE49-F238E27FC236}">
                <a16:creationId xmlns="" xmlns:a16="http://schemas.microsoft.com/office/drawing/2014/main" id="{70C679E1-49C8-C3D3-A1CE-C4B83E7402F3}"/>
              </a:ext>
            </a:extLst>
          </p:cNvPr>
          <p:cNvPicPr>
            <a:picLocks noChangeAspect="1"/>
          </p:cNvPicPr>
          <p:nvPr/>
        </p:nvPicPr>
        <p:blipFill>
          <a:blip r:embed="rId2"/>
          <a:stretch>
            <a:fillRect/>
          </a:stretch>
        </p:blipFill>
        <p:spPr>
          <a:xfrm>
            <a:off x="7757239" y="2252819"/>
            <a:ext cx="344737" cy="344738"/>
          </a:xfrm>
          <a:prstGeom prst="rect">
            <a:avLst/>
          </a:prstGeom>
        </p:spPr>
      </p:pic>
      <p:cxnSp>
        <p:nvCxnSpPr>
          <p:cNvPr id="161" name="Straight Arrow Connector 20" hidden="1">
            <a:extLst>
              <a:ext uri="{FF2B5EF4-FFF2-40B4-BE49-F238E27FC236}">
                <a16:creationId xmlns="" xmlns:a16="http://schemas.microsoft.com/office/drawing/2014/main" id="{907354CC-50CA-2B71-189F-15C99D2B3844}"/>
              </a:ext>
            </a:extLst>
          </p:cNvPr>
          <p:cNvCxnSpPr>
            <a:cxnSpLocks/>
          </p:cNvCxnSpPr>
          <p:nvPr/>
        </p:nvCxnSpPr>
        <p:spPr>
          <a:xfrm>
            <a:off x="8192852" y="2494197"/>
            <a:ext cx="411115" cy="36072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167" name="Grafik 166" descr="Marke Kreuz mit einfarbiger Füllung" hidden="1">
            <a:extLst>
              <a:ext uri="{FF2B5EF4-FFF2-40B4-BE49-F238E27FC236}">
                <a16:creationId xmlns="" xmlns:a16="http://schemas.microsoft.com/office/drawing/2014/main" id="{016437D1-DA2D-9CC5-2730-DAF1967E6B3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900044" y="3092383"/>
            <a:ext cx="253442" cy="253442"/>
          </a:xfrm>
          <a:prstGeom prst="rect">
            <a:avLst/>
          </a:prstGeom>
        </p:spPr>
      </p:pic>
      <p:cxnSp>
        <p:nvCxnSpPr>
          <p:cNvPr id="173" name="Straight Arrow Connector 23" hidden="1">
            <a:extLst>
              <a:ext uri="{FF2B5EF4-FFF2-40B4-BE49-F238E27FC236}">
                <a16:creationId xmlns="" xmlns:a16="http://schemas.microsoft.com/office/drawing/2014/main" id="{6BEA1333-CBF2-1B7D-AD55-220D17DDD261}"/>
              </a:ext>
            </a:extLst>
          </p:cNvPr>
          <p:cNvCxnSpPr>
            <a:cxnSpLocks/>
          </p:cNvCxnSpPr>
          <p:nvPr/>
        </p:nvCxnSpPr>
        <p:spPr>
          <a:xfrm flipV="1">
            <a:off x="4078654" y="2888884"/>
            <a:ext cx="0" cy="46556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20" hidden="1">
            <a:extLst>
              <a:ext uri="{FF2B5EF4-FFF2-40B4-BE49-F238E27FC236}">
                <a16:creationId xmlns="" xmlns:a16="http://schemas.microsoft.com/office/drawing/2014/main" id="{9569F527-A108-491A-9746-E8C754296554}"/>
              </a:ext>
            </a:extLst>
          </p:cNvPr>
          <p:cNvCxnSpPr>
            <a:cxnSpLocks/>
          </p:cNvCxnSpPr>
          <p:nvPr/>
        </p:nvCxnSpPr>
        <p:spPr>
          <a:xfrm>
            <a:off x="4069128" y="1874544"/>
            <a:ext cx="577840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11" hidden="1">
            <a:extLst>
              <a:ext uri="{FF2B5EF4-FFF2-40B4-BE49-F238E27FC236}">
                <a16:creationId xmlns="" xmlns:a16="http://schemas.microsoft.com/office/drawing/2014/main" id="{96ACD3DC-5861-32FA-400B-DFB8809D7398}"/>
              </a:ext>
            </a:extLst>
          </p:cNvPr>
          <p:cNvPicPr>
            <a:picLocks noChangeAspect="1"/>
          </p:cNvPicPr>
          <p:nvPr/>
        </p:nvPicPr>
        <p:blipFill>
          <a:blip r:embed="rId5"/>
          <a:stretch>
            <a:fillRect/>
          </a:stretch>
        </p:blipFill>
        <p:spPr>
          <a:xfrm>
            <a:off x="10437157" y="1998287"/>
            <a:ext cx="750144" cy="750144"/>
          </a:xfrm>
          <a:prstGeom prst="rect">
            <a:avLst/>
          </a:prstGeom>
        </p:spPr>
      </p:pic>
      <p:cxnSp>
        <p:nvCxnSpPr>
          <p:cNvPr id="9" name="Straight Arrow Connector 23" hidden="1">
            <a:extLst>
              <a:ext uri="{FF2B5EF4-FFF2-40B4-BE49-F238E27FC236}">
                <a16:creationId xmlns="" xmlns:a16="http://schemas.microsoft.com/office/drawing/2014/main" id="{A2DFBE24-16A5-FA6D-360F-D090FEC72A18}"/>
              </a:ext>
            </a:extLst>
          </p:cNvPr>
          <p:cNvCxnSpPr>
            <a:cxnSpLocks/>
          </p:cNvCxnSpPr>
          <p:nvPr/>
        </p:nvCxnSpPr>
        <p:spPr>
          <a:xfrm flipV="1">
            <a:off x="4080914" y="1869781"/>
            <a:ext cx="0" cy="166751"/>
          </a:xfrm>
          <a:prstGeom prst="straightConnector1">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20" hidden="1">
            <a:extLst>
              <a:ext uri="{FF2B5EF4-FFF2-40B4-BE49-F238E27FC236}">
                <a16:creationId xmlns="" xmlns:a16="http://schemas.microsoft.com/office/drawing/2014/main" id="{1C1E2528-584E-EAED-6E96-DDC2912F48A4}"/>
              </a:ext>
            </a:extLst>
          </p:cNvPr>
          <p:cNvCxnSpPr>
            <a:cxnSpLocks/>
          </p:cNvCxnSpPr>
          <p:nvPr/>
        </p:nvCxnSpPr>
        <p:spPr>
          <a:xfrm>
            <a:off x="9105900" y="2423054"/>
            <a:ext cx="684478"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0" hidden="1">
            <a:extLst>
              <a:ext uri="{FF2B5EF4-FFF2-40B4-BE49-F238E27FC236}">
                <a16:creationId xmlns="" xmlns:a16="http://schemas.microsoft.com/office/drawing/2014/main" id="{F46C518C-9163-251C-F0F4-DB4D9C06A123}"/>
              </a:ext>
            </a:extLst>
          </p:cNvPr>
          <p:cNvCxnSpPr>
            <a:cxnSpLocks/>
          </p:cNvCxnSpPr>
          <p:nvPr/>
        </p:nvCxnSpPr>
        <p:spPr>
          <a:xfrm>
            <a:off x="8188912" y="2423054"/>
            <a:ext cx="372158"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04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9">
            <a:extLst>
              <a:ext uri="{FF2B5EF4-FFF2-40B4-BE49-F238E27FC236}">
                <a16:creationId xmlns="" xmlns:a16="http://schemas.microsoft.com/office/drawing/2014/main" id="{5B708321-574B-6FB2-CCFF-A376B82F4BD9}"/>
              </a:ext>
            </a:extLst>
          </p:cNvPr>
          <p:cNvSpPr>
            <a:spLocks noGrp="1"/>
          </p:cNvSpPr>
          <p:nvPr>
            <p:ph type="title"/>
          </p:nvPr>
        </p:nvSpPr>
        <p:spPr>
          <a:xfrm>
            <a:off x="458723" y="466004"/>
            <a:ext cx="11529483" cy="504255"/>
          </a:xfrm>
        </p:spPr>
        <p:txBody>
          <a:bodyPr/>
          <a:lstStyle/>
          <a:p>
            <a:r>
              <a:rPr lang="en-US" sz="2400" i="0" dirty="0" err="1">
                <a:solidFill>
                  <a:schemeClr val="accent1"/>
                </a:solidFill>
                <a:effectLst/>
              </a:rPr>
              <a:t>Omvoh</a:t>
            </a:r>
            <a:r>
              <a:rPr lang="en-US" sz="2400" i="0" dirty="0">
                <a:solidFill>
                  <a:schemeClr val="accent1"/>
                </a:solidFill>
                <a:effectLst/>
              </a:rPr>
              <a:t> dosing begins with 3 induction doses via </a:t>
            </a:r>
            <a:br>
              <a:rPr lang="en-US" sz="2400" i="0" dirty="0">
                <a:solidFill>
                  <a:schemeClr val="accent1"/>
                </a:solidFill>
                <a:effectLst/>
              </a:rPr>
            </a:br>
            <a:r>
              <a:rPr lang="en-US" sz="2400" i="0" dirty="0">
                <a:solidFill>
                  <a:schemeClr val="accent1"/>
                </a:solidFill>
                <a:effectLst/>
              </a:rPr>
              <a:t>infusion every 4 weeks and transitions to self-injections for maintenance</a:t>
            </a:r>
            <a:r>
              <a:rPr lang="en-US" sz="2400" i="0" baseline="30000" dirty="0">
                <a:solidFill>
                  <a:schemeClr val="accent1"/>
                </a:solidFill>
                <a:effectLst/>
              </a:rPr>
              <a:t>1</a:t>
            </a:r>
            <a:endParaRPr lang="de-AT" sz="2400" dirty="0"/>
          </a:p>
        </p:txBody>
      </p:sp>
      <p:sp>
        <p:nvSpPr>
          <p:cNvPr id="49" name="TextBox 48">
            <a:extLst>
              <a:ext uri="{FF2B5EF4-FFF2-40B4-BE49-F238E27FC236}">
                <a16:creationId xmlns="" xmlns:a16="http://schemas.microsoft.com/office/drawing/2014/main" id="{9E48E971-73A6-7E3D-54B7-32903ED7C7AC}"/>
              </a:ext>
            </a:extLst>
          </p:cNvPr>
          <p:cNvSpPr txBox="1"/>
          <p:nvPr/>
        </p:nvSpPr>
        <p:spPr>
          <a:xfrm>
            <a:off x="6273470" y="5867774"/>
            <a:ext cx="2220568" cy="561951"/>
          </a:xfrm>
          <a:prstGeom prst="rect">
            <a:avLst/>
          </a:prstGeom>
          <a:noFill/>
        </p:spPr>
        <p:txBody>
          <a:bodyPr wrap="square" lIns="0" tIns="0" rIns="0" bIns="0" rtlCol="0">
            <a:noAutofit/>
          </a:bodyPr>
          <a:lstStyle/>
          <a:p>
            <a:pPr algn="ctr"/>
            <a:r>
              <a:rPr lang="en-US" b="1" dirty="0"/>
              <a:t>Extended Induction</a:t>
            </a:r>
            <a:endParaRPr lang="de-DE" b="1" dirty="0"/>
          </a:p>
        </p:txBody>
      </p:sp>
      <p:sp>
        <p:nvSpPr>
          <p:cNvPr id="180" name="TextBox 31">
            <a:extLst>
              <a:ext uri="{FF2B5EF4-FFF2-40B4-BE49-F238E27FC236}">
                <a16:creationId xmlns="" xmlns:a16="http://schemas.microsoft.com/office/drawing/2014/main" id="{E4FBDAD1-33AF-2771-5BBE-1E3A40859BFF}"/>
              </a:ext>
            </a:extLst>
          </p:cNvPr>
          <p:cNvSpPr txBox="1"/>
          <p:nvPr/>
        </p:nvSpPr>
        <p:spPr>
          <a:xfrm>
            <a:off x="458356" y="6446417"/>
            <a:ext cx="8939199" cy="201438"/>
          </a:xfrm>
          <a:prstGeom prst="rect">
            <a:avLst/>
          </a:prstGeom>
          <a:noFill/>
        </p:spPr>
        <p:txBody>
          <a:bodyPr wrap="square" lIns="0" tIns="0" rIns="0" bIns="0" rtlCol="0" anchor="b">
            <a:noAutofit/>
          </a:bodyPr>
          <a:lstStyle/>
          <a:p>
            <a:pPr>
              <a:defRPr/>
            </a:pPr>
            <a:r>
              <a:rPr kumimoji="0" lang="en-US" sz="900" i="0" u="none" strike="noStrike" kern="1200" cap="none" spc="0" normalizeH="0" noProof="0" dirty="0">
                <a:ln>
                  <a:noFill/>
                </a:ln>
                <a:effectLst/>
                <a:uLnTx/>
                <a:uFillTx/>
                <a:latin typeface="+mj-lt"/>
                <a:ea typeface="+mn-ea"/>
                <a:cs typeface="+mn-cs"/>
              </a:rPr>
              <a:t>Footnote</a:t>
            </a:r>
          </a:p>
        </p:txBody>
      </p:sp>
      <p:sp>
        <p:nvSpPr>
          <p:cNvPr id="5" name="Geschweifte Klammer rechts 176" hidden="1">
            <a:extLst>
              <a:ext uri="{FF2B5EF4-FFF2-40B4-BE49-F238E27FC236}">
                <a16:creationId xmlns="" xmlns:a16="http://schemas.microsoft.com/office/drawing/2014/main" id="{8313608C-7E7C-94E1-3CF8-C6985532B746}"/>
              </a:ext>
            </a:extLst>
          </p:cNvPr>
          <p:cNvSpPr/>
          <p:nvPr/>
        </p:nvSpPr>
        <p:spPr>
          <a:xfrm rot="5400000" flipV="1">
            <a:off x="7192620" y="1483245"/>
            <a:ext cx="258924" cy="372470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50" name="Text Placeholder 11" hidden="1">
            <a:extLst>
              <a:ext uri="{FF2B5EF4-FFF2-40B4-BE49-F238E27FC236}">
                <a16:creationId xmlns="" xmlns:a16="http://schemas.microsoft.com/office/drawing/2014/main" id="{BEBBB592-9BE3-66D2-536B-06F3C27148EB}"/>
              </a:ext>
            </a:extLst>
          </p:cNvPr>
          <p:cNvSpPr txBox="1">
            <a:spLocks/>
          </p:cNvSpPr>
          <p:nvPr/>
        </p:nvSpPr>
        <p:spPr>
          <a:xfrm>
            <a:off x="5485137" y="1854933"/>
            <a:ext cx="1935891" cy="375767"/>
          </a:xfrm>
          <a:prstGeom prst="rect">
            <a:avLst/>
          </a:prstGeom>
          <a:solidFill>
            <a:schemeClr val="tx2"/>
          </a:solidFill>
          <a:ln>
            <a:solidFill>
              <a:schemeClr val="tx2"/>
            </a:solidFill>
          </a:ln>
        </p:spPr>
        <p:txBody>
          <a:bodyPr vert="horz" lIns="91440" tIns="45720" rIns="91440" bIns="45720" rtlCol="0" anchor="ctr" anchorCtr="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400" b="1" dirty="0" err="1">
                <a:solidFill>
                  <a:schemeClr val="bg1"/>
                </a:solidFill>
              </a:rPr>
              <a:t>Erhaltung</a:t>
            </a:r>
            <a:r>
              <a:rPr lang="en-US" sz="1400" b="1" dirty="0">
                <a:solidFill>
                  <a:schemeClr val="bg1"/>
                </a:solidFill>
              </a:rPr>
              <a:t> </a:t>
            </a:r>
            <a:r>
              <a:rPr lang="en-US" sz="1400" b="1" dirty="0" err="1">
                <a:solidFill>
                  <a:schemeClr val="bg1"/>
                </a:solidFill>
              </a:rPr>
              <a:t>mit</a:t>
            </a:r>
            <a:r>
              <a:rPr lang="en-US" sz="1400" b="1" dirty="0">
                <a:solidFill>
                  <a:schemeClr val="bg1"/>
                </a:solidFill>
              </a:rPr>
              <a:t> SC</a:t>
            </a:r>
          </a:p>
        </p:txBody>
      </p:sp>
      <p:sp>
        <p:nvSpPr>
          <p:cNvPr id="151" name="Pfeil: nach rechts 150" hidden="1">
            <a:extLst>
              <a:ext uri="{FF2B5EF4-FFF2-40B4-BE49-F238E27FC236}">
                <a16:creationId xmlns="" xmlns:a16="http://schemas.microsoft.com/office/drawing/2014/main" id="{53AB62C9-EDFE-C2DA-4098-3D7B7DCAD607}"/>
              </a:ext>
            </a:extLst>
          </p:cNvPr>
          <p:cNvSpPr/>
          <p:nvPr/>
        </p:nvSpPr>
        <p:spPr>
          <a:xfrm>
            <a:off x="7397035" y="1864909"/>
            <a:ext cx="357263" cy="3558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dirty="0">
              <a:solidFill>
                <a:schemeClr val="bg1"/>
              </a:solidFill>
            </a:endParaRPr>
          </a:p>
        </p:txBody>
      </p:sp>
      <p:sp>
        <p:nvSpPr>
          <p:cNvPr id="71" name="Textfeld 70" hidden="1">
            <a:extLst>
              <a:ext uri="{FF2B5EF4-FFF2-40B4-BE49-F238E27FC236}">
                <a16:creationId xmlns="" xmlns:a16="http://schemas.microsoft.com/office/drawing/2014/main" id="{4A67CCEB-949A-CE55-D3A9-184BCE9F7FBC}"/>
              </a:ext>
            </a:extLst>
          </p:cNvPr>
          <p:cNvSpPr txBox="1"/>
          <p:nvPr/>
        </p:nvSpPr>
        <p:spPr>
          <a:xfrm>
            <a:off x="4365832" y="2065460"/>
            <a:ext cx="750964" cy="750964"/>
          </a:xfrm>
          <a:prstGeom prst="ellipse">
            <a:avLst/>
          </a:prstGeom>
          <a:solidFill>
            <a:schemeClr val="accent2"/>
          </a:solidFill>
        </p:spPr>
        <p:txBody>
          <a:bodyPr wrap="square" lIns="0" tIns="0" rIns="0" bIns="0" rtlCol="0" anchor="ctr">
            <a:noAutofit/>
          </a:bodyPr>
          <a:lstStyle/>
          <a:p>
            <a:pPr algn="ctr"/>
            <a:r>
              <a:rPr lang="de-AT" sz="1600" b="1" dirty="0"/>
              <a:t>JA</a:t>
            </a:r>
          </a:p>
        </p:txBody>
      </p:sp>
      <p:sp>
        <p:nvSpPr>
          <p:cNvPr id="168" name="Text Placeholder 11" hidden="1">
            <a:extLst>
              <a:ext uri="{FF2B5EF4-FFF2-40B4-BE49-F238E27FC236}">
                <a16:creationId xmlns="" xmlns:a16="http://schemas.microsoft.com/office/drawing/2014/main" id="{61995FB4-C686-F5DD-77D0-115FFA0AC912}"/>
              </a:ext>
            </a:extLst>
          </p:cNvPr>
          <p:cNvSpPr txBox="1">
            <a:spLocks/>
          </p:cNvSpPr>
          <p:nvPr/>
        </p:nvSpPr>
        <p:spPr>
          <a:xfrm>
            <a:off x="10541503" y="2211605"/>
            <a:ext cx="1104217" cy="572545"/>
          </a:xfrm>
          <a:prstGeom prst="rect">
            <a:avLst/>
          </a:prstGeom>
          <a:solidFill>
            <a:schemeClr val="tx2"/>
          </a:solidFill>
          <a:ln>
            <a:solidFill>
              <a:schemeClr val="tx2"/>
            </a:solidFill>
          </a:ln>
        </p:spPr>
        <p:txBody>
          <a:bodyPr vert="horz" lIns="91440" tIns="45720" rIns="91440" bIns="45720" rtlCol="0" anchor="ctr" anchorCtr="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400" b="1" dirty="0" err="1">
                <a:solidFill>
                  <a:schemeClr val="bg1"/>
                </a:solidFill>
              </a:rPr>
              <a:t>Erhaltung</a:t>
            </a:r>
            <a:r>
              <a:rPr lang="en-US" sz="1400" b="1" dirty="0">
                <a:solidFill>
                  <a:schemeClr val="bg1"/>
                </a:solidFill>
              </a:rPr>
              <a:t> </a:t>
            </a:r>
            <a:r>
              <a:rPr lang="en-US" sz="1400" b="1" dirty="0" err="1">
                <a:solidFill>
                  <a:schemeClr val="bg1"/>
                </a:solidFill>
              </a:rPr>
              <a:t>mit</a:t>
            </a:r>
            <a:r>
              <a:rPr lang="en-US" sz="1400" b="1" dirty="0">
                <a:solidFill>
                  <a:schemeClr val="bg1"/>
                </a:solidFill>
              </a:rPr>
              <a:t> SC</a:t>
            </a:r>
          </a:p>
        </p:txBody>
      </p:sp>
      <p:sp>
        <p:nvSpPr>
          <p:cNvPr id="165" name="Textfeld 164" hidden="1">
            <a:extLst>
              <a:ext uri="{FF2B5EF4-FFF2-40B4-BE49-F238E27FC236}">
                <a16:creationId xmlns="" xmlns:a16="http://schemas.microsoft.com/office/drawing/2014/main" id="{7D7F999D-EF15-5C8C-4F3A-2B543003BC08}"/>
              </a:ext>
            </a:extLst>
          </p:cNvPr>
          <p:cNvSpPr txBox="1"/>
          <p:nvPr/>
        </p:nvSpPr>
        <p:spPr>
          <a:xfrm>
            <a:off x="9547234" y="2220747"/>
            <a:ext cx="572546" cy="572546"/>
          </a:xfrm>
          <a:prstGeom prst="ellipse">
            <a:avLst/>
          </a:prstGeom>
          <a:solidFill>
            <a:schemeClr val="accent2"/>
          </a:solidFill>
        </p:spPr>
        <p:txBody>
          <a:bodyPr wrap="none" lIns="0" tIns="0" rIns="0" bIns="0" rtlCol="0" anchor="ctr">
            <a:noAutofit/>
          </a:bodyPr>
          <a:lstStyle/>
          <a:p>
            <a:pPr algn="ctr"/>
            <a:r>
              <a:rPr lang="de-AT" sz="1200" b="1" dirty="0"/>
              <a:t>JA</a:t>
            </a:r>
          </a:p>
        </p:txBody>
      </p:sp>
      <p:sp>
        <p:nvSpPr>
          <p:cNvPr id="170" name="Pfeil: nach rechts 169" hidden="1">
            <a:extLst>
              <a:ext uri="{FF2B5EF4-FFF2-40B4-BE49-F238E27FC236}">
                <a16:creationId xmlns="" xmlns:a16="http://schemas.microsoft.com/office/drawing/2014/main" id="{0CEA48BA-8409-A70E-DCB1-41CB7EC2DED5}"/>
              </a:ext>
            </a:extLst>
          </p:cNvPr>
          <p:cNvSpPr/>
          <p:nvPr/>
        </p:nvSpPr>
        <p:spPr>
          <a:xfrm>
            <a:off x="11658015" y="2319970"/>
            <a:ext cx="357263" cy="3558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dirty="0">
              <a:solidFill>
                <a:schemeClr val="bg1"/>
              </a:solidFill>
            </a:endParaRPr>
          </a:p>
        </p:txBody>
      </p:sp>
      <p:sp>
        <p:nvSpPr>
          <p:cNvPr id="155" name="Rectangle 32" hidden="1">
            <a:extLst>
              <a:ext uri="{FF2B5EF4-FFF2-40B4-BE49-F238E27FC236}">
                <a16:creationId xmlns="" xmlns:a16="http://schemas.microsoft.com/office/drawing/2014/main" id="{36F04409-51E5-B064-890E-3FDDBCD96A60}"/>
              </a:ext>
            </a:extLst>
          </p:cNvPr>
          <p:cNvSpPr/>
          <p:nvPr/>
        </p:nvSpPr>
        <p:spPr>
          <a:xfrm>
            <a:off x="7266535" y="2614822"/>
            <a:ext cx="1871439" cy="550365"/>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0" name="Textfeld 79" hidden="1">
            <a:extLst>
              <a:ext uri="{FF2B5EF4-FFF2-40B4-BE49-F238E27FC236}">
                <a16:creationId xmlns="" xmlns:a16="http://schemas.microsoft.com/office/drawing/2014/main" id="{97260367-0210-1271-B2E9-8156F7DF322F}"/>
              </a:ext>
            </a:extLst>
          </p:cNvPr>
          <p:cNvSpPr txBox="1"/>
          <p:nvPr/>
        </p:nvSpPr>
        <p:spPr>
          <a:xfrm>
            <a:off x="5485137" y="2638652"/>
            <a:ext cx="1292404" cy="535263"/>
          </a:xfrm>
          <a:prstGeom prst="rect">
            <a:avLst/>
          </a:prstGeom>
          <a:solidFill>
            <a:schemeClr val="accent5"/>
          </a:solidFill>
        </p:spPr>
        <p:txBody>
          <a:bodyPr wrap="square" lIns="0" tIns="0" rIns="0" bIns="0" rtlCol="0" anchor="ctr">
            <a:noAutofit/>
          </a:bodyPr>
          <a:lstStyle/>
          <a:p>
            <a:pPr algn="ctr"/>
            <a:r>
              <a:rPr lang="de-AT" sz="1400" b="1" dirty="0">
                <a:solidFill>
                  <a:schemeClr val="bg1"/>
                </a:solidFill>
              </a:rPr>
              <a:t>Verliert Ansprechen</a:t>
            </a:r>
          </a:p>
        </p:txBody>
      </p:sp>
      <p:sp>
        <p:nvSpPr>
          <p:cNvPr id="175" name="Geschweifte Klammer rechts 174" hidden="1">
            <a:extLst>
              <a:ext uri="{FF2B5EF4-FFF2-40B4-BE49-F238E27FC236}">
                <a16:creationId xmlns="" xmlns:a16="http://schemas.microsoft.com/office/drawing/2014/main" id="{C4791CA5-D11D-AF29-BDEB-FCA218AA8D90}"/>
              </a:ext>
            </a:extLst>
          </p:cNvPr>
          <p:cNvSpPr/>
          <p:nvPr/>
        </p:nvSpPr>
        <p:spPr>
          <a:xfrm rot="5400000">
            <a:off x="7292195" y="2639893"/>
            <a:ext cx="183119" cy="611640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66" name="Textfeld 165" hidden="1">
            <a:extLst>
              <a:ext uri="{FF2B5EF4-FFF2-40B4-BE49-F238E27FC236}">
                <a16:creationId xmlns="" xmlns:a16="http://schemas.microsoft.com/office/drawing/2014/main" id="{0CBF67FE-77B1-4B27-1965-5BEEB6095494}"/>
              </a:ext>
            </a:extLst>
          </p:cNvPr>
          <p:cNvSpPr txBox="1"/>
          <p:nvPr/>
        </p:nvSpPr>
        <p:spPr>
          <a:xfrm>
            <a:off x="9547234" y="2987637"/>
            <a:ext cx="572546" cy="572546"/>
          </a:xfrm>
          <a:prstGeom prst="ellipse">
            <a:avLst/>
          </a:prstGeom>
          <a:solidFill>
            <a:schemeClr val="accent3"/>
          </a:solidFill>
        </p:spPr>
        <p:txBody>
          <a:bodyPr wrap="none" lIns="0" tIns="0" rIns="0" bIns="0" rtlCol="0" anchor="ctr">
            <a:noAutofit/>
          </a:bodyPr>
          <a:lstStyle/>
          <a:p>
            <a:pPr algn="ctr"/>
            <a:r>
              <a:rPr lang="de-AT" sz="1200" b="1" dirty="0">
                <a:solidFill>
                  <a:schemeClr val="bg1"/>
                </a:solidFill>
              </a:rPr>
              <a:t>NEIN</a:t>
            </a:r>
          </a:p>
        </p:txBody>
      </p:sp>
      <p:sp>
        <p:nvSpPr>
          <p:cNvPr id="2" name="Text Placeholder 9" hidden="1">
            <a:extLst>
              <a:ext uri="{FF2B5EF4-FFF2-40B4-BE49-F238E27FC236}">
                <a16:creationId xmlns="" xmlns:a16="http://schemas.microsoft.com/office/drawing/2014/main" id="{FC3E9FB6-C4DC-C4D5-8EDC-1E1C1D1DAAA1}"/>
              </a:ext>
            </a:extLst>
          </p:cNvPr>
          <p:cNvSpPr txBox="1">
            <a:spLocks/>
          </p:cNvSpPr>
          <p:nvPr/>
        </p:nvSpPr>
        <p:spPr>
          <a:xfrm>
            <a:off x="448642" y="3050258"/>
            <a:ext cx="3050111" cy="464434"/>
          </a:xfrm>
          <a:prstGeom prst="rect">
            <a:avLst/>
          </a:prstGeom>
          <a:solidFill>
            <a:schemeClr val="tx2"/>
          </a:solidFill>
          <a:ln>
            <a:noFill/>
          </a:ln>
        </p:spPr>
        <p:txBody>
          <a:bodyPr lIns="91440" tIns="45720" rIns="91440" bIns="45720" anchor="ctr" anchorCtr="0"/>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err="1">
                <a:solidFill>
                  <a:schemeClr val="bg1"/>
                </a:solidFill>
              </a:rPr>
              <a:t>Induktion</a:t>
            </a:r>
            <a:r>
              <a:rPr lang="en-US" b="1" dirty="0">
                <a:solidFill>
                  <a:schemeClr val="bg1"/>
                </a:solidFill>
              </a:rPr>
              <a:t> </a:t>
            </a:r>
            <a:r>
              <a:rPr lang="en-US" b="1" dirty="0" err="1">
                <a:solidFill>
                  <a:schemeClr val="bg1"/>
                </a:solidFill>
              </a:rPr>
              <a:t>mittels</a:t>
            </a:r>
            <a:r>
              <a:rPr lang="en-US" b="1" dirty="0">
                <a:solidFill>
                  <a:schemeClr val="bg1"/>
                </a:solidFill>
              </a:rPr>
              <a:t> </a:t>
            </a:r>
            <a:r>
              <a:rPr lang="en-US" b="1" dirty="0" err="1">
                <a:solidFill>
                  <a:schemeClr val="bg1"/>
                </a:solidFill>
              </a:rPr>
              <a:t>Infusionen</a:t>
            </a:r>
            <a:endParaRPr lang="en-US" b="1" dirty="0">
              <a:solidFill>
                <a:schemeClr val="bg1"/>
              </a:solidFill>
            </a:endParaRPr>
          </a:p>
        </p:txBody>
      </p:sp>
      <p:sp>
        <p:nvSpPr>
          <p:cNvPr id="164" name="Textfeld 163" hidden="1">
            <a:extLst>
              <a:ext uri="{FF2B5EF4-FFF2-40B4-BE49-F238E27FC236}">
                <a16:creationId xmlns="" xmlns:a16="http://schemas.microsoft.com/office/drawing/2014/main" id="{1CE6F8BE-43F8-08DB-E2F7-DAAF5AFDACE7}"/>
              </a:ext>
            </a:extLst>
          </p:cNvPr>
          <p:cNvSpPr txBox="1"/>
          <p:nvPr/>
        </p:nvSpPr>
        <p:spPr>
          <a:xfrm>
            <a:off x="11013328" y="3123613"/>
            <a:ext cx="1140004" cy="300594"/>
          </a:xfrm>
          <a:prstGeom prst="rect">
            <a:avLst/>
          </a:prstGeom>
          <a:noFill/>
        </p:spPr>
        <p:txBody>
          <a:bodyPr wrap="square" lIns="0" tIns="0" rIns="0" bIns="0" rtlCol="0" anchor="ctr">
            <a:noAutofit/>
          </a:bodyPr>
          <a:lstStyle/>
          <a:p>
            <a:r>
              <a:rPr lang="de-AT" sz="1400" b="1" dirty="0">
                <a:solidFill>
                  <a:schemeClr val="accent3"/>
                </a:solidFill>
              </a:rPr>
              <a:t>Abbruch</a:t>
            </a:r>
          </a:p>
        </p:txBody>
      </p:sp>
      <p:sp>
        <p:nvSpPr>
          <p:cNvPr id="45" name="Text Placeholder 9" hidden="1">
            <a:extLst>
              <a:ext uri="{FF2B5EF4-FFF2-40B4-BE49-F238E27FC236}">
                <a16:creationId xmlns="" xmlns:a16="http://schemas.microsoft.com/office/drawing/2014/main" id="{4F3C115B-6C71-E6AE-1BFE-CC5C93F70F45}"/>
              </a:ext>
            </a:extLst>
          </p:cNvPr>
          <p:cNvSpPr txBox="1">
            <a:spLocks/>
          </p:cNvSpPr>
          <p:nvPr/>
        </p:nvSpPr>
        <p:spPr>
          <a:xfrm>
            <a:off x="4071479" y="3424322"/>
            <a:ext cx="1335150" cy="540862"/>
          </a:xfrm>
          <a:prstGeom prst="rect">
            <a:avLst/>
          </a:prstGeom>
          <a:solidFill>
            <a:schemeClr val="tx2"/>
          </a:solidFill>
          <a:ln>
            <a:solidFill>
              <a:schemeClr val="tx2"/>
            </a:solidFill>
          </a:ln>
        </p:spPr>
        <p:txBody>
          <a:bodyPr lIns="91440" tIns="45720" rIns="91440" bIns="45720" anchor="ctr" anchorCtr="0"/>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err="1">
                <a:solidFill>
                  <a:schemeClr val="bg1"/>
                </a:solidFill>
              </a:rPr>
              <a:t>Spricht</a:t>
            </a:r>
            <a:r>
              <a:rPr lang="en-US" b="1" dirty="0">
                <a:solidFill>
                  <a:schemeClr val="bg1"/>
                </a:solidFill>
              </a:rPr>
              <a:t> der Patient an?</a:t>
            </a:r>
          </a:p>
        </p:txBody>
      </p:sp>
      <p:sp>
        <p:nvSpPr>
          <p:cNvPr id="4" name="TextBox 48">
            <a:extLst>
              <a:ext uri="{FF2B5EF4-FFF2-40B4-BE49-F238E27FC236}">
                <a16:creationId xmlns="" xmlns:a16="http://schemas.microsoft.com/office/drawing/2014/main" id="{0520714D-1B84-EA10-347D-795C22673E55}"/>
              </a:ext>
            </a:extLst>
          </p:cNvPr>
          <p:cNvSpPr txBox="1"/>
          <p:nvPr/>
        </p:nvSpPr>
        <p:spPr>
          <a:xfrm>
            <a:off x="6217868" y="3486670"/>
            <a:ext cx="2220568" cy="561951"/>
          </a:xfrm>
          <a:prstGeom prst="rect">
            <a:avLst/>
          </a:prstGeom>
          <a:noFill/>
        </p:spPr>
        <p:txBody>
          <a:bodyPr wrap="square" lIns="0" tIns="0" rIns="0" bIns="0" rtlCol="0">
            <a:noAutofit/>
          </a:bodyPr>
          <a:lstStyle/>
          <a:p>
            <a:pPr algn="ctr"/>
            <a:r>
              <a:rPr lang="en-US" b="1" dirty="0"/>
              <a:t>Re-Induction</a:t>
            </a:r>
            <a:endParaRPr lang="de-DE" b="1" dirty="0"/>
          </a:p>
        </p:txBody>
      </p:sp>
      <p:sp>
        <p:nvSpPr>
          <p:cNvPr id="54" name="Rectangle 32" hidden="1">
            <a:extLst>
              <a:ext uri="{FF2B5EF4-FFF2-40B4-BE49-F238E27FC236}">
                <a16:creationId xmlns="" xmlns:a16="http://schemas.microsoft.com/office/drawing/2014/main" id="{9DEAB145-A998-8E6B-0B1E-EE6012535DCA}"/>
              </a:ext>
            </a:extLst>
          </p:cNvPr>
          <p:cNvSpPr/>
          <p:nvPr/>
        </p:nvSpPr>
        <p:spPr>
          <a:xfrm>
            <a:off x="448643" y="3548432"/>
            <a:ext cx="3050964" cy="748723"/>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44" name="Text Placeholder 11" hidden="1">
            <a:extLst>
              <a:ext uri="{FF2B5EF4-FFF2-40B4-BE49-F238E27FC236}">
                <a16:creationId xmlns="" xmlns:a16="http://schemas.microsoft.com/office/drawing/2014/main" id="{189F9926-344F-164D-8B33-493D062785FA}"/>
              </a:ext>
            </a:extLst>
          </p:cNvPr>
          <p:cNvSpPr txBox="1">
            <a:spLocks/>
          </p:cNvSpPr>
          <p:nvPr/>
        </p:nvSpPr>
        <p:spPr>
          <a:xfrm>
            <a:off x="8968183" y="4251246"/>
            <a:ext cx="1104217" cy="572545"/>
          </a:xfrm>
          <a:prstGeom prst="rect">
            <a:avLst/>
          </a:prstGeom>
          <a:solidFill>
            <a:schemeClr val="tx2"/>
          </a:solidFill>
          <a:ln>
            <a:solidFill>
              <a:schemeClr val="tx2"/>
            </a:solidFill>
          </a:ln>
        </p:spPr>
        <p:txBody>
          <a:bodyPr vert="horz" lIns="91440" tIns="45720" rIns="91440" bIns="45720" rtlCol="0" anchor="ctr" anchorCtr="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400" b="1" dirty="0" err="1">
                <a:solidFill>
                  <a:schemeClr val="bg1"/>
                </a:solidFill>
              </a:rPr>
              <a:t>Erhaltung</a:t>
            </a:r>
            <a:r>
              <a:rPr lang="en-US" sz="1400" b="1" dirty="0">
                <a:solidFill>
                  <a:schemeClr val="bg1"/>
                </a:solidFill>
              </a:rPr>
              <a:t> </a:t>
            </a:r>
            <a:r>
              <a:rPr lang="en-US" sz="1400" b="1" dirty="0" err="1">
                <a:solidFill>
                  <a:schemeClr val="bg1"/>
                </a:solidFill>
              </a:rPr>
              <a:t>mit</a:t>
            </a:r>
            <a:r>
              <a:rPr lang="en-US" sz="1400" b="1" dirty="0">
                <a:solidFill>
                  <a:schemeClr val="bg1"/>
                </a:solidFill>
              </a:rPr>
              <a:t> SC</a:t>
            </a:r>
          </a:p>
        </p:txBody>
      </p:sp>
      <p:sp>
        <p:nvSpPr>
          <p:cNvPr id="60" name="Textfeld 59" hidden="1">
            <a:extLst>
              <a:ext uri="{FF2B5EF4-FFF2-40B4-BE49-F238E27FC236}">
                <a16:creationId xmlns="" xmlns:a16="http://schemas.microsoft.com/office/drawing/2014/main" id="{74D11B4F-7DB2-48D1-36FC-09A7D04FD4B4}"/>
              </a:ext>
            </a:extLst>
          </p:cNvPr>
          <p:cNvSpPr txBox="1"/>
          <p:nvPr/>
        </p:nvSpPr>
        <p:spPr>
          <a:xfrm>
            <a:off x="7935814" y="4260388"/>
            <a:ext cx="572546" cy="572546"/>
          </a:xfrm>
          <a:prstGeom prst="ellipse">
            <a:avLst/>
          </a:prstGeom>
          <a:solidFill>
            <a:schemeClr val="accent2"/>
          </a:solidFill>
        </p:spPr>
        <p:txBody>
          <a:bodyPr wrap="none" lIns="0" tIns="0" rIns="0" bIns="0" rtlCol="0" anchor="ctr">
            <a:noAutofit/>
          </a:bodyPr>
          <a:lstStyle/>
          <a:p>
            <a:pPr algn="ctr"/>
            <a:r>
              <a:rPr lang="de-AT" sz="1200" b="1" dirty="0"/>
              <a:t>JA</a:t>
            </a:r>
          </a:p>
        </p:txBody>
      </p:sp>
      <p:sp>
        <p:nvSpPr>
          <p:cNvPr id="146" name="Pfeil: nach rechts 145" hidden="1">
            <a:extLst>
              <a:ext uri="{FF2B5EF4-FFF2-40B4-BE49-F238E27FC236}">
                <a16:creationId xmlns="" xmlns:a16="http://schemas.microsoft.com/office/drawing/2014/main" id="{7ED86EE5-CA4C-438A-CEF6-EE1417ECD2AE}"/>
              </a:ext>
            </a:extLst>
          </p:cNvPr>
          <p:cNvSpPr/>
          <p:nvPr/>
        </p:nvSpPr>
        <p:spPr>
          <a:xfrm>
            <a:off x="10084695" y="4359611"/>
            <a:ext cx="357263" cy="3558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dirty="0">
              <a:solidFill>
                <a:schemeClr val="bg1"/>
              </a:solidFill>
            </a:endParaRPr>
          </a:p>
        </p:txBody>
      </p:sp>
      <p:sp>
        <p:nvSpPr>
          <p:cNvPr id="73" name="Textfeld 72" hidden="1">
            <a:extLst>
              <a:ext uri="{FF2B5EF4-FFF2-40B4-BE49-F238E27FC236}">
                <a16:creationId xmlns="" xmlns:a16="http://schemas.microsoft.com/office/drawing/2014/main" id="{4B8AE55D-5945-B5E8-E80A-BB332EA40B77}"/>
              </a:ext>
            </a:extLst>
          </p:cNvPr>
          <p:cNvSpPr txBox="1"/>
          <p:nvPr/>
        </p:nvSpPr>
        <p:spPr>
          <a:xfrm>
            <a:off x="4365832" y="4583485"/>
            <a:ext cx="750964" cy="750964"/>
          </a:xfrm>
          <a:prstGeom prst="ellipse">
            <a:avLst/>
          </a:prstGeom>
          <a:solidFill>
            <a:schemeClr val="accent3"/>
          </a:solidFill>
        </p:spPr>
        <p:txBody>
          <a:bodyPr wrap="square" lIns="0" tIns="0" rIns="0" bIns="0" rtlCol="0" anchor="ctr">
            <a:noAutofit/>
          </a:bodyPr>
          <a:lstStyle/>
          <a:p>
            <a:pPr algn="ctr"/>
            <a:r>
              <a:rPr lang="de-AT" sz="1600" b="1" dirty="0">
                <a:solidFill>
                  <a:schemeClr val="bg1"/>
                </a:solidFill>
              </a:rPr>
              <a:t>NEIN</a:t>
            </a:r>
          </a:p>
        </p:txBody>
      </p:sp>
      <p:sp>
        <p:nvSpPr>
          <p:cNvPr id="64" name="Rectangle 32" hidden="1">
            <a:extLst>
              <a:ext uri="{FF2B5EF4-FFF2-40B4-BE49-F238E27FC236}">
                <a16:creationId xmlns="" xmlns:a16="http://schemas.microsoft.com/office/drawing/2014/main" id="{751B65FC-5D72-C865-6D63-656E3D089FE2}"/>
              </a:ext>
            </a:extLst>
          </p:cNvPr>
          <p:cNvSpPr/>
          <p:nvPr/>
        </p:nvSpPr>
        <p:spPr>
          <a:xfrm>
            <a:off x="5645885" y="4683785"/>
            <a:ext cx="1871439" cy="550365"/>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1" name="Textfeld 60" hidden="1">
            <a:extLst>
              <a:ext uri="{FF2B5EF4-FFF2-40B4-BE49-F238E27FC236}">
                <a16:creationId xmlns="" xmlns:a16="http://schemas.microsoft.com/office/drawing/2014/main" id="{8E1167F1-5661-0845-F53E-B68E11CA608C}"/>
              </a:ext>
            </a:extLst>
          </p:cNvPr>
          <p:cNvSpPr txBox="1"/>
          <p:nvPr/>
        </p:nvSpPr>
        <p:spPr>
          <a:xfrm>
            <a:off x="7935814" y="5027278"/>
            <a:ext cx="572546" cy="572546"/>
          </a:xfrm>
          <a:prstGeom prst="ellipse">
            <a:avLst/>
          </a:prstGeom>
          <a:solidFill>
            <a:schemeClr val="accent3"/>
          </a:solidFill>
        </p:spPr>
        <p:txBody>
          <a:bodyPr wrap="none" lIns="0" tIns="0" rIns="0" bIns="0" rtlCol="0" anchor="ctr">
            <a:noAutofit/>
          </a:bodyPr>
          <a:lstStyle/>
          <a:p>
            <a:pPr algn="ctr"/>
            <a:r>
              <a:rPr lang="de-AT" sz="1200" b="1" dirty="0">
                <a:solidFill>
                  <a:schemeClr val="bg1"/>
                </a:solidFill>
              </a:rPr>
              <a:t>NEIN</a:t>
            </a:r>
          </a:p>
        </p:txBody>
      </p:sp>
      <p:sp>
        <p:nvSpPr>
          <p:cNvPr id="97" name="Textfeld 96" hidden="1">
            <a:extLst>
              <a:ext uri="{FF2B5EF4-FFF2-40B4-BE49-F238E27FC236}">
                <a16:creationId xmlns="" xmlns:a16="http://schemas.microsoft.com/office/drawing/2014/main" id="{ED8B8F77-7C31-C236-EC86-FEF25A369E19}"/>
              </a:ext>
            </a:extLst>
          </p:cNvPr>
          <p:cNvSpPr txBox="1"/>
          <p:nvPr/>
        </p:nvSpPr>
        <p:spPr>
          <a:xfrm>
            <a:off x="9440008" y="5163254"/>
            <a:ext cx="1140004" cy="300594"/>
          </a:xfrm>
          <a:prstGeom prst="rect">
            <a:avLst/>
          </a:prstGeom>
          <a:noFill/>
        </p:spPr>
        <p:txBody>
          <a:bodyPr wrap="square" lIns="0" tIns="0" rIns="0" bIns="0" rtlCol="0" anchor="ctr">
            <a:noAutofit/>
          </a:bodyPr>
          <a:lstStyle/>
          <a:p>
            <a:r>
              <a:rPr lang="de-AT" sz="1400" b="1" dirty="0">
                <a:solidFill>
                  <a:schemeClr val="accent3"/>
                </a:solidFill>
              </a:rPr>
              <a:t>Abbruch</a:t>
            </a:r>
          </a:p>
        </p:txBody>
      </p:sp>
      <p:cxnSp>
        <p:nvCxnSpPr>
          <p:cNvPr id="43" name="Straight Arrow Connector 20" hidden="1">
            <a:extLst>
              <a:ext uri="{FF2B5EF4-FFF2-40B4-BE49-F238E27FC236}">
                <a16:creationId xmlns="" xmlns:a16="http://schemas.microsoft.com/office/drawing/2014/main" id="{FB552607-F83C-6D3E-5920-D41F8AF77176}"/>
              </a:ext>
            </a:extLst>
          </p:cNvPr>
          <p:cNvCxnSpPr>
            <a:cxnSpLocks/>
          </p:cNvCxnSpPr>
          <p:nvPr/>
        </p:nvCxnSpPr>
        <p:spPr>
          <a:xfrm>
            <a:off x="3560749" y="3709610"/>
            <a:ext cx="468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20" hidden="1">
            <a:extLst>
              <a:ext uri="{FF2B5EF4-FFF2-40B4-BE49-F238E27FC236}">
                <a16:creationId xmlns="" xmlns:a16="http://schemas.microsoft.com/office/drawing/2014/main" id="{24C67D67-CA2C-9259-77C3-E03A3E4B00A2}"/>
              </a:ext>
            </a:extLst>
          </p:cNvPr>
          <p:cNvCxnSpPr>
            <a:cxnSpLocks/>
          </p:cNvCxnSpPr>
          <p:nvPr/>
        </p:nvCxnSpPr>
        <p:spPr>
          <a:xfrm>
            <a:off x="5160467" y="4958967"/>
            <a:ext cx="420186"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20" hidden="1">
            <a:extLst>
              <a:ext uri="{FF2B5EF4-FFF2-40B4-BE49-F238E27FC236}">
                <a16:creationId xmlns="" xmlns:a16="http://schemas.microsoft.com/office/drawing/2014/main" id="{1561A859-7A37-AAF7-D39A-9BD9EE3E4D2A}"/>
              </a:ext>
            </a:extLst>
          </p:cNvPr>
          <p:cNvCxnSpPr>
            <a:cxnSpLocks/>
          </p:cNvCxnSpPr>
          <p:nvPr/>
        </p:nvCxnSpPr>
        <p:spPr>
          <a:xfrm>
            <a:off x="5123052" y="2621856"/>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20" hidden="1">
            <a:extLst>
              <a:ext uri="{FF2B5EF4-FFF2-40B4-BE49-F238E27FC236}">
                <a16:creationId xmlns="" xmlns:a16="http://schemas.microsoft.com/office/drawing/2014/main" id="{A0722042-A221-C256-CBD6-F9E3BDE378BC}"/>
              </a:ext>
            </a:extLst>
          </p:cNvPr>
          <p:cNvCxnSpPr>
            <a:cxnSpLocks/>
          </p:cNvCxnSpPr>
          <p:nvPr/>
        </p:nvCxnSpPr>
        <p:spPr>
          <a:xfrm>
            <a:off x="6807434" y="2871081"/>
            <a:ext cx="396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20" hidden="1">
            <a:extLst>
              <a:ext uri="{FF2B5EF4-FFF2-40B4-BE49-F238E27FC236}">
                <a16:creationId xmlns="" xmlns:a16="http://schemas.microsoft.com/office/drawing/2014/main" id="{C2165951-2B2F-1CBA-5993-4FE2A2E14F87}"/>
              </a:ext>
            </a:extLst>
          </p:cNvPr>
          <p:cNvCxnSpPr>
            <a:cxnSpLocks/>
          </p:cNvCxnSpPr>
          <p:nvPr/>
        </p:nvCxnSpPr>
        <p:spPr>
          <a:xfrm>
            <a:off x="7582357" y="4979964"/>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20" hidden="1">
            <a:extLst>
              <a:ext uri="{FF2B5EF4-FFF2-40B4-BE49-F238E27FC236}">
                <a16:creationId xmlns="" xmlns:a16="http://schemas.microsoft.com/office/drawing/2014/main" id="{B2F2AF39-88E9-13C8-F588-B6E501AEAE7B}"/>
              </a:ext>
            </a:extLst>
          </p:cNvPr>
          <p:cNvCxnSpPr>
            <a:cxnSpLocks/>
          </p:cNvCxnSpPr>
          <p:nvPr/>
        </p:nvCxnSpPr>
        <p:spPr>
          <a:xfrm flipV="1">
            <a:off x="7582357" y="4612291"/>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20" hidden="1">
            <a:extLst>
              <a:ext uri="{FF2B5EF4-FFF2-40B4-BE49-F238E27FC236}">
                <a16:creationId xmlns="" xmlns:a16="http://schemas.microsoft.com/office/drawing/2014/main" id="{89D3CD0F-1EDA-1193-3A2D-6F8E19CBA9D2}"/>
              </a:ext>
            </a:extLst>
          </p:cNvPr>
          <p:cNvCxnSpPr>
            <a:cxnSpLocks/>
          </p:cNvCxnSpPr>
          <p:nvPr/>
        </p:nvCxnSpPr>
        <p:spPr>
          <a:xfrm>
            <a:off x="8556700" y="4537248"/>
            <a:ext cx="360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45" hidden="1">
            <a:extLst>
              <a:ext uri="{FF2B5EF4-FFF2-40B4-BE49-F238E27FC236}">
                <a16:creationId xmlns="" xmlns:a16="http://schemas.microsoft.com/office/drawing/2014/main" id="{913213ED-475E-9281-1E51-51A273F65D9A}"/>
              </a:ext>
            </a:extLst>
          </p:cNvPr>
          <p:cNvCxnSpPr>
            <a:cxnSpLocks/>
          </p:cNvCxnSpPr>
          <p:nvPr/>
        </p:nvCxnSpPr>
        <p:spPr>
          <a:xfrm>
            <a:off x="1431307" y="3676637"/>
            <a:ext cx="0" cy="532123"/>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46" hidden="1">
            <a:extLst>
              <a:ext uri="{FF2B5EF4-FFF2-40B4-BE49-F238E27FC236}">
                <a16:creationId xmlns="" xmlns:a16="http://schemas.microsoft.com/office/drawing/2014/main" id="{63ECFCB7-F6BD-EA82-30B4-7BC0E99CE610}"/>
              </a:ext>
            </a:extLst>
          </p:cNvPr>
          <p:cNvCxnSpPr>
            <a:cxnSpLocks/>
          </p:cNvCxnSpPr>
          <p:nvPr/>
        </p:nvCxnSpPr>
        <p:spPr>
          <a:xfrm>
            <a:off x="2502464" y="3691004"/>
            <a:ext cx="0" cy="532123"/>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pic>
        <p:nvPicPr>
          <p:cNvPr id="57" name="Picture 12" hidden="1">
            <a:extLst>
              <a:ext uri="{FF2B5EF4-FFF2-40B4-BE49-F238E27FC236}">
                <a16:creationId xmlns="" xmlns:a16="http://schemas.microsoft.com/office/drawing/2014/main" id="{48557562-FA2C-EA85-FF9C-9B3346A638FA}"/>
              </a:ext>
            </a:extLst>
          </p:cNvPr>
          <p:cNvPicPr>
            <a:picLocks noChangeAspect="1"/>
          </p:cNvPicPr>
          <p:nvPr/>
        </p:nvPicPr>
        <p:blipFill>
          <a:blip r:embed="rId2"/>
          <a:stretch>
            <a:fillRect/>
          </a:stretch>
        </p:blipFill>
        <p:spPr>
          <a:xfrm>
            <a:off x="615302" y="3668192"/>
            <a:ext cx="560853" cy="560854"/>
          </a:xfrm>
          <a:prstGeom prst="rect">
            <a:avLst/>
          </a:prstGeom>
        </p:spPr>
      </p:pic>
      <p:pic>
        <p:nvPicPr>
          <p:cNvPr id="58" name="Picture 13" hidden="1">
            <a:extLst>
              <a:ext uri="{FF2B5EF4-FFF2-40B4-BE49-F238E27FC236}">
                <a16:creationId xmlns="" xmlns:a16="http://schemas.microsoft.com/office/drawing/2014/main" id="{80BE5104-7CAD-42F3-21DB-A2860D0FE275}"/>
              </a:ext>
            </a:extLst>
          </p:cNvPr>
          <p:cNvPicPr>
            <a:picLocks noChangeAspect="1"/>
          </p:cNvPicPr>
          <p:nvPr/>
        </p:nvPicPr>
        <p:blipFill>
          <a:blip r:embed="rId2"/>
          <a:stretch>
            <a:fillRect/>
          </a:stretch>
        </p:blipFill>
        <p:spPr>
          <a:xfrm>
            <a:off x="1686459" y="3662272"/>
            <a:ext cx="560853" cy="560854"/>
          </a:xfrm>
          <a:prstGeom prst="rect">
            <a:avLst/>
          </a:prstGeom>
        </p:spPr>
      </p:pic>
      <p:pic>
        <p:nvPicPr>
          <p:cNvPr id="59" name="Picture 14" hidden="1">
            <a:extLst>
              <a:ext uri="{FF2B5EF4-FFF2-40B4-BE49-F238E27FC236}">
                <a16:creationId xmlns="" xmlns:a16="http://schemas.microsoft.com/office/drawing/2014/main" id="{314F273B-CDD7-8948-2317-6B4BBB899B96}"/>
              </a:ext>
            </a:extLst>
          </p:cNvPr>
          <p:cNvPicPr>
            <a:picLocks noChangeAspect="1"/>
          </p:cNvPicPr>
          <p:nvPr/>
        </p:nvPicPr>
        <p:blipFill>
          <a:blip r:embed="rId2"/>
          <a:stretch>
            <a:fillRect/>
          </a:stretch>
        </p:blipFill>
        <p:spPr>
          <a:xfrm>
            <a:off x="2757617" y="3669576"/>
            <a:ext cx="560853" cy="560854"/>
          </a:xfrm>
          <a:prstGeom prst="rect">
            <a:avLst/>
          </a:prstGeom>
        </p:spPr>
      </p:pic>
      <p:cxnSp>
        <p:nvCxnSpPr>
          <p:cNvPr id="65" name="Straight Connector 45" hidden="1">
            <a:extLst>
              <a:ext uri="{FF2B5EF4-FFF2-40B4-BE49-F238E27FC236}">
                <a16:creationId xmlns="" xmlns:a16="http://schemas.microsoft.com/office/drawing/2014/main" id="{CA4BCD34-7908-C52A-9CC7-DC629B72D3B2}"/>
              </a:ext>
            </a:extLst>
          </p:cNvPr>
          <p:cNvCxnSpPr>
            <a:cxnSpLocks/>
          </p:cNvCxnSpPr>
          <p:nvPr/>
        </p:nvCxnSpPr>
        <p:spPr>
          <a:xfrm>
            <a:off x="6249935" y="4763393"/>
            <a:ext cx="0" cy="391149"/>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46" hidden="1">
            <a:extLst>
              <a:ext uri="{FF2B5EF4-FFF2-40B4-BE49-F238E27FC236}">
                <a16:creationId xmlns="" xmlns:a16="http://schemas.microsoft.com/office/drawing/2014/main" id="{941291AA-3FD7-AD8A-A90C-767DA885033D}"/>
              </a:ext>
            </a:extLst>
          </p:cNvPr>
          <p:cNvCxnSpPr>
            <a:cxnSpLocks/>
          </p:cNvCxnSpPr>
          <p:nvPr/>
        </p:nvCxnSpPr>
        <p:spPr>
          <a:xfrm>
            <a:off x="6908761" y="4763393"/>
            <a:ext cx="0" cy="391149"/>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pic>
        <p:nvPicPr>
          <p:cNvPr id="69" name="Picture 12" hidden="1">
            <a:extLst>
              <a:ext uri="{FF2B5EF4-FFF2-40B4-BE49-F238E27FC236}">
                <a16:creationId xmlns="" xmlns:a16="http://schemas.microsoft.com/office/drawing/2014/main" id="{B646D3ED-DB59-A68D-257B-BB76EF5D2572}"/>
              </a:ext>
            </a:extLst>
          </p:cNvPr>
          <p:cNvPicPr>
            <a:picLocks noChangeAspect="1"/>
          </p:cNvPicPr>
          <p:nvPr/>
        </p:nvPicPr>
        <p:blipFill>
          <a:blip r:embed="rId2"/>
          <a:stretch>
            <a:fillRect/>
          </a:stretch>
        </p:blipFill>
        <p:spPr>
          <a:xfrm>
            <a:off x="5714388" y="4752833"/>
            <a:ext cx="412268" cy="412268"/>
          </a:xfrm>
          <a:prstGeom prst="rect">
            <a:avLst/>
          </a:prstGeom>
        </p:spPr>
      </p:pic>
      <p:pic>
        <p:nvPicPr>
          <p:cNvPr id="72" name="Picture 13" hidden="1">
            <a:extLst>
              <a:ext uri="{FF2B5EF4-FFF2-40B4-BE49-F238E27FC236}">
                <a16:creationId xmlns="" xmlns:a16="http://schemas.microsoft.com/office/drawing/2014/main" id="{576A5E47-1066-E07B-8CC3-D3728317BB8E}"/>
              </a:ext>
            </a:extLst>
          </p:cNvPr>
          <p:cNvPicPr>
            <a:picLocks noChangeAspect="1"/>
          </p:cNvPicPr>
          <p:nvPr/>
        </p:nvPicPr>
        <p:blipFill>
          <a:blip r:embed="rId2"/>
          <a:stretch>
            <a:fillRect/>
          </a:stretch>
        </p:blipFill>
        <p:spPr>
          <a:xfrm>
            <a:off x="6373214" y="4752833"/>
            <a:ext cx="412268" cy="412268"/>
          </a:xfrm>
          <a:prstGeom prst="rect">
            <a:avLst/>
          </a:prstGeom>
        </p:spPr>
      </p:pic>
      <p:pic>
        <p:nvPicPr>
          <p:cNvPr id="78" name="Picture 14" hidden="1">
            <a:extLst>
              <a:ext uri="{FF2B5EF4-FFF2-40B4-BE49-F238E27FC236}">
                <a16:creationId xmlns="" xmlns:a16="http://schemas.microsoft.com/office/drawing/2014/main" id="{6423BCFB-3203-7293-4E12-F2ECFA5B49E9}"/>
              </a:ext>
            </a:extLst>
          </p:cNvPr>
          <p:cNvPicPr>
            <a:picLocks noChangeAspect="1"/>
          </p:cNvPicPr>
          <p:nvPr/>
        </p:nvPicPr>
        <p:blipFill>
          <a:blip r:embed="rId2"/>
          <a:stretch>
            <a:fillRect/>
          </a:stretch>
        </p:blipFill>
        <p:spPr>
          <a:xfrm>
            <a:off x="7032041" y="4752833"/>
            <a:ext cx="412268" cy="412268"/>
          </a:xfrm>
          <a:prstGeom prst="rect">
            <a:avLst/>
          </a:prstGeom>
        </p:spPr>
      </p:pic>
      <p:pic>
        <p:nvPicPr>
          <p:cNvPr id="102" name="Grafik 101" descr="Marke Kreuz mit einfarbiger Füllung" hidden="1">
            <a:extLst>
              <a:ext uri="{FF2B5EF4-FFF2-40B4-BE49-F238E27FC236}">
                <a16:creationId xmlns="" xmlns:a16="http://schemas.microsoft.com/office/drawing/2014/main" id="{AE699E56-7676-7411-B2B6-AEF98E24C11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968183" y="5086049"/>
            <a:ext cx="455004" cy="455004"/>
          </a:xfrm>
          <a:prstGeom prst="rect">
            <a:avLst/>
          </a:prstGeom>
        </p:spPr>
      </p:pic>
      <p:cxnSp>
        <p:nvCxnSpPr>
          <p:cNvPr id="107" name="Straight Arrow Connector 23" hidden="1">
            <a:extLst>
              <a:ext uri="{FF2B5EF4-FFF2-40B4-BE49-F238E27FC236}">
                <a16:creationId xmlns="" xmlns:a16="http://schemas.microsoft.com/office/drawing/2014/main" id="{54D73768-5535-FB79-A08D-0C5EDA7C8C0F}"/>
              </a:ext>
            </a:extLst>
          </p:cNvPr>
          <p:cNvCxnSpPr>
            <a:cxnSpLocks/>
          </p:cNvCxnSpPr>
          <p:nvPr/>
        </p:nvCxnSpPr>
        <p:spPr>
          <a:xfrm>
            <a:off x="4739054" y="4054750"/>
            <a:ext cx="0" cy="46556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20" hidden="1">
            <a:extLst>
              <a:ext uri="{FF2B5EF4-FFF2-40B4-BE49-F238E27FC236}">
                <a16:creationId xmlns="" xmlns:a16="http://schemas.microsoft.com/office/drawing/2014/main" id="{23A8776F-5D41-ABAB-FDBA-7FE5FE04A415}"/>
              </a:ext>
            </a:extLst>
          </p:cNvPr>
          <p:cNvCxnSpPr>
            <a:cxnSpLocks/>
          </p:cNvCxnSpPr>
          <p:nvPr/>
        </p:nvCxnSpPr>
        <p:spPr>
          <a:xfrm>
            <a:off x="8556700" y="5313551"/>
            <a:ext cx="360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Connector 45" hidden="1">
            <a:extLst>
              <a:ext uri="{FF2B5EF4-FFF2-40B4-BE49-F238E27FC236}">
                <a16:creationId xmlns="" xmlns:a16="http://schemas.microsoft.com/office/drawing/2014/main" id="{17A497D2-275F-98EB-8BD5-37E917857C1F}"/>
              </a:ext>
            </a:extLst>
          </p:cNvPr>
          <p:cNvCxnSpPr>
            <a:cxnSpLocks/>
          </p:cNvCxnSpPr>
          <p:nvPr/>
        </p:nvCxnSpPr>
        <p:spPr>
          <a:xfrm>
            <a:off x="7870585" y="2694430"/>
            <a:ext cx="0" cy="391149"/>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46" hidden="1">
            <a:extLst>
              <a:ext uri="{FF2B5EF4-FFF2-40B4-BE49-F238E27FC236}">
                <a16:creationId xmlns="" xmlns:a16="http://schemas.microsoft.com/office/drawing/2014/main" id="{84416971-7B33-D7FA-8A0C-829DC8A5421A}"/>
              </a:ext>
            </a:extLst>
          </p:cNvPr>
          <p:cNvCxnSpPr>
            <a:cxnSpLocks/>
          </p:cNvCxnSpPr>
          <p:nvPr/>
        </p:nvCxnSpPr>
        <p:spPr>
          <a:xfrm>
            <a:off x="8529411" y="2694430"/>
            <a:ext cx="0" cy="391149"/>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pic>
        <p:nvPicPr>
          <p:cNvPr id="158" name="Picture 12" hidden="1">
            <a:extLst>
              <a:ext uri="{FF2B5EF4-FFF2-40B4-BE49-F238E27FC236}">
                <a16:creationId xmlns="" xmlns:a16="http://schemas.microsoft.com/office/drawing/2014/main" id="{FD1D266B-F346-28B3-4608-52AC9E898221}"/>
              </a:ext>
            </a:extLst>
          </p:cNvPr>
          <p:cNvPicPr>
            <a:picLocks noChangeAspect="1"/>
          </p:cNvPicPr>
          <p:nvPr/>
        </p:nvPicPr>
        <p:blipFill>
          <a:blip r:embed="rId2"/>
          <a:stretch>
            <a:fillRect/>
          </a:stretch>
        </p:blipFill>
        <p:spPr>
          <a:xfrm>
            <a:off x="7335038" y="2683870"/>
            <a:ext cx="412268" cy="412268"/>
          </a:xfrm>
          <a:prstGeom prst="rect">
            <a:avLst/>
          </a:prstGeom>
        </p:spPr>
      </p:pic>
      <p:pic>
        <p:nvPicPr>
          <p:cNvPr id="159" name="Picture 13" hidden="1">
            <a:extLst>
              <a:ext uri="{FF2B5EF4-FFF2-40B4-BE49-F238E27FC236}">
                <a16:creationId xmlns="" xmlns:a16="http://schemas.microsoft.com/office/drawing/2014/main" id="{0385FE25-596D-A005-FACC-6CB76EDF22FE}"/>
              </a:ext>
            </a:extLst>
          </p:cNvPr>
          <p:cNvPicPr>
            <a:picLocks noChangeAspect="1"/>
          </p:cNvPicPr>
          <p:nvPr/>
        </p:nvPicPr>
        <p:blipFill>
          <a:blip r:embed="rId2"/>
          <a:stretch>
            <a:fillRect/>
          </a:stretch>
        </p:blipFill>
        <p:spPr>
          <a:xfrm>
            <a:off x="7993864" y="2683870"/>
            <a:ext cx="412268" cy="412268"/>
          </a:xfrm>
          <a:prstGeom prst="rect">
            <a:avLst/>
          </a:prstGeom>
        </p:spPr>
      </p:pic>
      <p:pic>
        <p:nvPicPr>
          <p:cNvPr id="160" name="Picture 14" hidden="1">
            <a:extLst>
              <a:ext uri="{FF2B5EF4-FFF2-40B4-BE49-F238E27FC236}">
                <a16:creationId xmlns="" xmlns:a16="http://schemas.microsoft.com/office/drawing/2014/main" id="{70C679E1-49C8-C3D3-A1CE-C4B83E7402F3}"/>
              </a:ext>
            </a:extLst>
          </p:cNvPr>
          <p:cNvPicPr>
            <a:picLocks noChangeAspect="1"/>
          </p:cNvPicPr>
          <p:nvPr/>
        </p:nvPicPr>
        <p:blipFill>
          <a:blip r:embed="rId2"/>
          <a:stretch>
            <a:fillRect/>
          </a:stretch>
        </p:blipFill>
        <p:spPr>
          <a:xfrm>
            <a:off x="8652691" y="2683870"/>
            <a:ext cx="412268" cy="412268"/>
          </a:xfrm>
          <a:prstGeom prst="rect">
            <a:avLst/>
          </a:prstGeom>
        </p:spPr>
      </p:pic>
      <p:cxnSp>
        <p:nvCxnSpPr>
          <p:cNvPr id="161" name="Straight Arrow Connector 20" hidden="1">
            <a:extLst>
              <a:ext uri="{FF2B5EF4-FFF2-40B4-BE49-F238E27FC236}">
                <a16:creationId xmlns="" xmlns:a16="http://schemas.microsoft.com/office/drawing/2014/main" id="{907354CC-50CA-2B71-189F-15C99D2B3844}"/>
              </a:ext>
            </a:extLst>
          </p:cNvPr>
          <p:cNvCxnSpPr>
            <a:cxnSpLocks/>
          </p:cNvCxnSpPr>
          <p:nvPr/>
        </p:nvCxnSpPr>
        <p:spPr>
          <a:xfrm>
            <a:off x="9206477" y="2940323"/>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20" hidden="1">
            <a:extLst>
              <a:ext uri="{FF2B5EF4-FFF2-40B4-BE49-F238E27FC236}">
                <a16:creationId xmlns="" xmlns:a16="http://schemas.microsoft.com/office/drawing/2014/main" id="{E1F6651F-D6F6-9EFE-A4A7-AE4B80835030}"/>
              </a:ext>
            </a:extLst>
          </p:cNvPr>
          <p:cNvCxnSpPr>
            <a:cxnSpLocks/>
          </p:cNvCxnSpPr>
          <p:nvPr/>
        </p:nvCxnSpPr>
        <p:spPr>
          <a:xfrm flipV="1">
            <a:off x="9206477" y="2572650"/>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20" hidden="1">
            <a:extLst>
              <a:ext uri="{FF2B5EF4-FFF2-40B4-BE49-F238E27FC236}">
                <a16:creationId xmlns="" xmlns:a16="http://schemas.microsoft.com/office/drawing/2014/main" id="{3FBFF7E3-D801-9521-CAC6-CBC8C2935B71}"/>
              </a:ext>
            </a:extLst>
          </p:cNvPr>
          <p:cNvCxnSpPr>
            <a:cxnSpLocks/>
          </p:cNvCxnSpPr>
          <p:nvPr/>
        </p:nvCxnSpPr>
        <p:spPr>
          <a:xfrm>
            <a:off x="10155420" y="2497607"/>
            <a:ext cx="360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167" name="Grafik 166" descr="Marke Kreuz mit einfarbiger Füllung" hidden="1">
            <a:extLst>
              <a:ext uri="{FF2B5EF4-FFF2-40B4-BE49-F238E27FC236}">
                <a16:creationId xmlns="" xmlns:a16="http://schemas.microsoft.com/office/drawing/2014/main" id="{016437D1-DA2D-9CC5-2730-DAF1967E6B3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541503" y="3046408"/>
            <a:ext cx="455004" cy="455004"/>
          </a:xfrm>
          <a:prstGeom prst="rect">
            <a:avLst/>
          </a:prstGeom>
        </p:spPr>
      </p:pic>
      <p:cxnSp>
        <p:nvCxnSpPr>
          <p:cNvPr id="169" name="Straight Arrow Connector 20" hidden="1">
            <a:extLst>
              <a:ext uri="{FF2B5EF4-FFF2-40B4-BE49-F238E27FC236}">
                <a16:creationId xmlns="" xmlns:a16="http://schemas.microsoft.com/office/drawing/2014/main" id="{F69E56FA-58A0-66C9-7EBA-B7812AC5C148}"/>
              </a:ext>
            </a:extLst>
          </p:cNvPr>
          <p:cNvCxnSpPr>
            <a:cxnSpLocks/>
          </p:cNvCxnSpPr>
          <p:nvPr/>
        </p:nvCxnSpPr>
        <p:spPr>
          <a:xfrm>
            <a:off x="10155420" y="3273910"/>
            <a:ext cx="360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23" hidden="1">
            <a:extLst>
              <a:ext uri="{FF2B5EF4-FFF2-40B4-BE49-F238E27FC236}">
                <a16:creationId xmlns="" xmlns:a16="http://schemas.microsoft.com/office/drawing/2014/main" id="{6BEA1333-CBF2-1B7D-AD55-220D17DDD261}"/>
              </a:ext>
            </a:extLst>
          </p:cNvPr>
          <p:cNvCxnSpPr>
            <a:cxnSpLocks/>
          </p:cNvCxnSpPr>
          <p:nvPr/>
        </p:nvCxnSpPr>
        <p:spPr>
          <a:xfrm flipV="1">
            <a:off x="4739054" y="2888884"/>
            <a:ext cx="0" cy="46556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20" hidden="1">
            <a:extLst>
              <a:ext uri="{FF2B5EF4-FFF2-40B4-BE49-F238E27FC236}">
                <a16:creationId xmlns="" xmlns:a16="http://schemas.microsoft.com/office/drawing/2014/main" id="{9569F527-A108-491A-9746-E8C754296554}"/>
              </a:ext>
            </a:extLst>
          </p:cNvPr>
          <p:cNvCxnSpPr>
            <a:cxnSpLocks/>
          </p:cNvCxnSpPr>
          <p:nvPr/>
        </p:nvCxnSpPr>
        <p:spPr>
          <a:xfrm flipV="1">
            <a:off x="5123052" y="2022017"/>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706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9">
            <a:extLst>
              <a:ext uri="{FF2B5EF4-FFF2-40B4-BE49-F238E27FC236}">
                <a16:creationId xmlns="" xmlns:a16="http://schemas.microsoft.com/office/drawing/2014/main" id="{41A134D7-E1FB-27B0-0EA3-C44CEC7B6451}"/>
              </a:ext>
            </a:extLst>
          </p:cNvPr>
          <p:cNvSpPr>
            <a:spLocks noGrp="1"/>
          </p:cNvSpPr>
          <p:nvPr>
            <p:ph type="title"/>
          </p:nvPr>
        </p:nvSpPr>
        <p:spPr>
          <a:xfrm>
            <a:off x="458723" y="466004"/>
            <a:ext cx="11529483" cy="504255"/>
          </a:xfrm>
        </p:spPr>
        <p:txBody>
          <a:bodyPr/>
          <a:lstStyle/>
          <a:p>
            <a:r>
              <a:rPr lang="en-US" sz="2400" i="0" dirty="0" err="1">
                <a:solidFill>
                  <a:schemeClr val="accent1"/>
                </a:solidFill>
                <a:effectLst/>
              </a:rPr>
              <a:t>Omvoh</a:t>
            </a:r>
            <a:r>
              <a:rPr lang="en-US" sz="2400" i="0" dirty="0">
                <a:solidFill>
                  <a:schemeClr val="accent1"/>
                </a:solidFill>
                <a:effectLst/>
              </a:rPr>
              <a:t> dosing begins with 3 induction doses via </a:t>
            </a:r>
            <a:br>
              <a:rPr lang="en-US" sz="2400" i="0" dirty="0">
                <a:solidFill>
                  <a:schemeClr val="accent1"/>
                </a:solidFill>
                <a:effectLst/>
              </a:rPr>
            </a:br>
            <a:r>
              <a:rPr lang="en-US" sz="2400" i="0" dirty="0">
                <a:solidFill>
                  <a:schemeClr val="accent1"/>
                </a:solidFill>
                <a:effectLst/>
              </a:rPr>
              <a:t>infusion every 4 weeks and transitions to self-injections for maintenance</a:t>
            </a:r>
            <a:r>
              <a:rPr lang="en-US" sz="2400" i="0" baseline="30000" dirty="0">
                <a:solidFill>
                  <a:schemeClr val="accent1"/>
                </a:solidFill>
                <a:effectLst/>
              </a:rPr>
              <a:t>1</a:t>
            </a:r>
            <a:endParaRPr lang="de-AT" sz="2400" dirty="0"/>
          </a:p>
        </p:txBody>
      </p:sp>
      <p:sp>
        <p:nvSpPr>
          <p:cNvPr id="4" name="TextBox 48">
            <a:extLst>
              <a:ext uri="{FF2B5EF4-FFF2-40B4-BE49-F238E27FC236}">
                <a16:creationId xmlns="" xmlns:a16="http://schemas.microsoft.com/office/drawing/2014/main" id="{E0871129-CF80-5F75-9592-0BB2354839FF}"/>
              </a:ext>
            </a:extLst>
          </p:cNvPr>
          <p:cNvSpPr txBox="1"/>
          <p:nvPr/>
        </p:nvSpPr>
        <p:spPr>
          <a:xfrm>
            <a:off x="6217868" y="3486670"/>
            <a:ext cx="2220568" cy="561951"/>
          </a:xfrm>
          <a:prstGeom prst="rect">
            <a:avLst/>
          </a:prstGeom>
          <a:noFill/>
        </p:spPr>
        <p:txBody>
          <a:bodyPr wrap="square" lIns="0" tIns="0" rIns="0" bIns="0" rtlCol="0">
            <a:noAutofit/>
          </a:bodyPr>
          <a:lstStyle/>
          <a:p>
            <a:pPr algn="ctr"/>
            <a:r>
              <a:rPr lang="en-US" b="1" dirty="0"/>
              <a:t>Re-Induction</a:t>
            </a:r>
            <a:endParaRPr lang="de-DE" b="1" dirty="0"/>
          </a:p>
        </p:txBody>
      </p:sp>
      <p:sp>
        <p:nvSpPr>
          <p:cNvPr id="49" name="TextBox 48">
            <a:extLst>
              <a:ext uri="{FF2B5EF4-FFF2-40B4-BE49-F238E27FC236}">
                <a16:creationId xmlns="" xmlns:a16="http://schemas.microsoft.com/office/drawing/2014/main" id="{9E48E971-73A6-7E3D-54B7-32903ED7C7AC}"/>
              </a:ext>
            </a:extLst>
          </p:cNvPr>
          <p:cNvSpPr txBox="1"/>
          <p:nvPr/>
        </p:nvSpPr>
        <p:spPr>
          <a:xfrm>
            <a:off x="6273470" y="5867774"/>
            <a:ext cx="2220568" cy="561951"/>
          </a:xfrm>
          <a:prstGeom prst="rect">
            <a:avLst/>
          </a:prstGeom>
          <a:noFill/>
        </p:spPr>
        <p:txBody>
          <a:bodyPr wrap="square" lIns="0" tIns="0" rIns="0" bIns="0" rtlCol="0">
            <a:noAutofit/>
          </a:bodyPr>
          <a:lstStyle/>
          <a:p>
            <a:pPr algn="ctr"/>
            <a:r>
              <a:rPr lang="en-US" b="1" dirty="0"/>
              <a:t>Extended Induction</a:t>
            </a:r>
            <a:endParaRPr lang="de-DE" b="1" dirty="0"/>
          </a:p>
        </p:txBody>
      </p:sp>
      <p:sp>
        <p:nvSpPr>
          <p:cNvPr id="5" name="Geschweifte Klammer rechts 176" hidden="1">
            <a:extLst>
              <a:ext uri="{FF2B5EF4-FFF2-40B4-BE49-F238E27FC236}">
                <a16:creationId xmlns="" xmlns:a16="http://schemas.microsoft.com/office/drawing/2014/main" id="{D16DB1DE-A262-1D6B-A093-59FBAE1559E9}"/>
              </a:ext>
            </a:extLst>
          </p:cNvPr>
          <p:cNvSpPr/>
          <p:nvPr/>
        </p:nvSpPr>
        <p:spPr>
          <a:xfrm rot="5400000" flipV="1">
            <a:off x="7314807" y="1605432"/>
            <a:ext cx="242381" cy="349687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50" name="Text Placeholder 11" hidden="1">
            <a:extLst>
              <a:ext uri="{FF2B5EF4-FFF2-40B4-BE49-F238E27FC236}">
                <a16:creationId xmlns="" xmlns:a16="http://schemas.microsoft.com/office/drawing/2014/main" id="{BEBBB592-9BE3-66D2-536B-06F3C27148EB}"/>
              </a:ext>
            </a:extLst>
          </p:cNvPr>
          <p:cNvSpPr txBox="1">
            <a:spLocks/>
          </p:cNvSpPr>
          <p:nvPr/>
        </p:nvSpPr>
        <p:spPr>
          <a:xfrm>
            <a:off x="5485137" y="1766033"/>
            <a:ext cx="6172878" cy="375767"/>
          </a:xfrm>
          <a:prstGeom prst="rect">
            <a:avLst/>
          </a:prstGeom>
          <a:solidFill>
            <a:schemeClr val="tx2"/>
          </a:solidFill>
          <a:ln>
            <a:solidFill>
              <a:schemeClr val="tx2"/>
            </a:solidFill>
          </a:ln>
        </p:spPr>
        <p:txBody>
          <a:bodyPr vert="horz" lIns="91440" tIns="45720" rIns="91440" bIns="45720" rtlCol="0" anchor="ctr" anchorCtr="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400" b="1" dirty="0" err="1">
                <a:solidFill>
                  <a:schemeClr val="bg1"/>
                </a:solidFill>
              </a:rPr>
              <a:t>Erhaltung</a:t>
            </a:r>
            <a:r>
              <a:rPr lang="en-US" sz="1400" b="1" dirty="0">
                <a:solidFill>
                  <a:schemeClr val="bg1"/>
                </a:solidFill>
              </a:rPr>
              <a:t> </a:t>
            </a:r>
            <a:r>
              <a:rPr lang="en-US" sz="1400" b="1" dirty="0" err="1">
                <a:solidFill>
                  <a:schemeClr val="bg1"/>
                </a:solidFill>
              </a:rPr>
              <a:t>mit</a:t>
            </a:r>
            <a:r>
              <a:rPr lang="en-US" sz="1400" b="1" dirty="0">
                <a:solidFill>
                  <a:schemeClr val="bg1"/>
                </a:solidFill>
              </a:rPr>
              <a:t> SC</a:t>
            </a:r>
          </a:p>
        </p:txBody>
      </p:sp>
      <p:sp>
        <p:nvSpPr>
          <p:cNvPr id="151" name="Pfeil: nach rechts 150" hidden="1">
            <a:extLst>
              <a:ext uri="{FF2B5EF4-FFF2-40B4-BE49-F238E27FC236}">
                <a16:creationId xmlns="" xmlns:a16="http://schemas.microsoft.com/office/drawing/2014/main" id="{53AB62C9-EDFE-C2DA-4098-3D7B7DCAD607}"/>
              </a:ext>
            </a:extLst>
          </p:cNvPr>
          <p:cNvSpPr/>
          <p:nvPr/>
        </p:nvSpPr>
        <p:spPr>
          <a:xfrm>
            <a:off x="11658015" y="1776009"/>
            <a:ext cx="357263" cy="3558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dirty="0">
              <a:solidFill>
                <a:schemeClr val="bg1"/>
              </a:solidFill>
            </a:endParaRPr>
          </a:p>
        </p:txBody>
      </p:sp>
      <p:sp>
        <p:nvSpPr>
          <p:cNvPr id="71" name="Textfeld 70" hidden="1">
            <a:extLst>
              <a:ext uri="{FF2B5EF4-FFF2-40B4-BE49-F238E27FC236}">
                <a16:creationId xmlns="" xmlns:a16="http://schemas.microsoft.com/office/drawing/2014/main" id="{4A67CCEB-949A-CE55-D3A9-184BCE9F7FBC}"/>
              </a:ext>
            </a:extLst>
          </p:cNvPr>
          <p:cNvSpPr txBox="1"/>
          <p:nvPr/>
        </p:nvSpPr>
        <p:spPr>
          <a:xfrm>
            <a:off x="4365832" y="2065460"/>
            <a:ext cx="750964" cy="750964"/>
          </a:xfrm>
          <a:prstGeom prst="ellipse">
            <a:avLst/>
          </a:prstGeom>
          <a:solidFill>
            <a:schemeClr val="accent2"/>
          </a:solidFill>
        </p:spPr>
        <p:txBody>
          <a:bodyPr wrap="square" lIns="0" tIns="0" rIns="0" bIns="0" rtlCol="0" anchor="ctr">
            <a:noAutofit/>
          </a:bodyPr>
          <a:lstStyle/>
          <a:p>
            <a:pPr algn="ctr"/>
            <a:r>
              <a:rPr lang="de-AT" sz="1600" b="1" dirty="0"/>
              <a:t>JA</a:t>
            </a:r>
          </a:p>
        </p:txBody>
      </p:sp>
      <p:sp>
        <p:nvSpPr>
          <p:cNvPr id="168" name="Text Placeholder 11" hidden="1">
            <a:extLst>
              <a:ext uri="{FF2B5EF4-FFF2-40B4-BE49-F238E27FC236}">
                <a16:creationId xmlns="" xmlns:a16="http://schemas.microsoft.com/office/drawing/2014/main" id="{61995FB4-C686-F5DD-77D0-115FFA0AC912}"/>
              </a:ext>
            </a:extLst>
          </p:cNvPr>
          <p:cNvSpPr txBox="1">
            <a:spLocks/>
          </p:cNvSpPr>
          <p:nvPr/>
        </p:nvSpPr>
        <p:spPr>
          <a:xfrm>
            <a:off x="10541503" y="2262405"/>
            <a:ext cx="1104217" cy="572545"/>
          </a:xfrm>
          <a:prstGeom prst="rect">
            <a:avLst/>
          </a:prstGeom>
          <a:solidFill>
            <a:schemeClr val="tx2"/>
          </a:solidFill>
          <a:ln>
            <a:solidFill>
              <a:schemeClr val="tx2"/>
            </a:solidFill>
          </a:ln>
        </p:spPr>
        <p:txBody>
          <a:bodyPr vert="horz" lIns="91440" tIns="45720" rIns="91440" bIns="45720" rtlCol="0" anchor="ctr" anchorCtr="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400" b="1" dirty="0" err="1">
                <a:solidFill>
                  <a:schemeClr val="bg1"/>
                </a:solidFill>
              </a:rPr>
              <a:t>Erhaltung</a:t>
            </a:r>
            <a:r>
              <a:rPr lang="en-US" sz="1400" b="1" dirty="0">
                <a:solidFill>
                  <a:schemeClr val="bg1"/>
                </a:solidFill>
              </a:rPr>
              <a:t> </a:t>
            </a:r>
            <a:r>
              <a:rPr lang="en-US" sz="1400" b="1" dirty="0" err="1">
                <a:solidFill>
                  <a:schemeClr val="bg1"/>
                </a:solidFill>
              </a:rPr>
              <a:t>mit</a:t>
            </a:r>
            <a:r>
              <a:rPr lang="en-US" sz="1400" b="1" dirty="0">
                <a:solidFill>
                  <a:schemeClr val="bg1"/>
                </a:solidFill>
              </a:rPr>
              <a:t> SC</a:t>
            </a:r>
          </a:p>
        </p:txBody>
      </p:sp>
      <p:sp>
        <p:nvSpPr>
          <p:cNvPr id="165" name="Textfeld 164" hidden="1">
            <a:extLst>
              <a:ext uri="{FF2B5EF4-FFF2-40B4-BE49-F238E27FC236}">
                <a16:creationId xmlns="" xmlns:a16="http://schemas.microsoft.com/office/drawing/2014/main" id="{7D7F999D-EF15-5C8C-4F3A-2B543003BC08}"/>
              </a:ext>
            </a:extLst>
          </p:cNvPr>
          <p:cNvSpPr txBox="1"/>
          <p:nvPr/>
        </p:nvSpPr>
        <p:spPr>
          <a:xfrm>
            <a:off x="9547234" y="2271547"/>
            <a:ext cx="572546" cy="572546"/>
          </a:xfrm>
          <a:prstGeom prst="ellipse">
            <a:avLst/>
          </a:prstGeom>
          <a:solidFill>
            <a:schemeClr val="accent2"/>
          </a:solidFill>
        </p:spPr>
        <p:txBody>
          <a:bodyPr wrap="none" lIns="0" tIns="0" rIns="0" bIns="0" rtlCol="0" anchor="ctr">
            <a:noAutofit/>
          </a:bodyPr>
          <a:lstStyle/>
          <a:p>
            <a:pPr algn="ctr"/>
            <a:r>
              <a:rPr lang="de-AT" sz="1200" b="1" dirty="0"/>
              <a:t>JA</a:t>
            </a:r>
          </a:p>
        </p:txBody>
      </p:sp>
      <p:sp>
        <p:nvSpPr>
          <p:cNvPr id="170" name="Pfeil: nach rechts 169" hidden="1">
            <a:extLst>
              <a:ext uri="{FF2B5EF4-FFF2-40B4-BE49-F238E27FC236}">
                <a16:creationId xmlns="" xmlns:a16="http://schemas.microsoft.com/office/drawing/2014/main" id="{0CEA48BA-8409-A70E-DCB1-41CB7EC2DED5}"/>
              </a:ext>
            </a:extLst>
          </p:cNvPr>
          <p:cNvSpPr/>
          <p:nvPr/>
        </p:nvSpPr>
        <p:spPr>
          <a:xfrm>
            <a:off x="11658015" y="2370770"/>
            <a:ext cx="357263" cy="3558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dirty="0">
              <a:solidFill>
                <a:schemeClr val="bg1"/>
              </a:solidFill>
            </a:endParaRPr>
          </a:p>
        </p:txBody>
      </p:sp>
      <p:sp>
        <p:nvSpPr>
          <p:cNvPr id="175" name="Geschweifte Klammer rechts 174" hidden="1">
            <a:extLst>
              <a:ext uri="{FF2B5EF4-FFF2-40B4-BE49-F238E27FC236}">
                <a16:creationId xmlns="" xmlns:a16="http://schemas.microsoft.com/office/drawing/2014/main" id="{C4791CA5-D11D-AF29-BDEB-FCA218AA8D90}"/>
              </a:ext>
            </a:extLst>
          </p:cNvPr>
          <p:cNvSpPr/>
          <p:nvPr/>
        </p:nvSpPr>
        <p:spPr>
          <a:xfrm rot="5400000">
            <a:off x="7292195" y="2639893"/>
            <a:ext cx="183119" cy="611640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55" name="Rectangle 32" hidden="1">
            <a:extLst>
              <a:ext uri="{FF2B5EF4-FFF2-40B4-BE49-F238E27FC236}">
                <a16:creationId xmlns="" xmlns:a16="http://schemas.microsoft.com/office/drawing/2014/main" id="{36F04409-51E5-B064-890E-3FDDBCD96A60}"/>
              </a:ext>
            </a:extLst>
          </p:cNvPr>
          <p:cNvSpPr/>
          <p:nvPr/>
        </p:nvSpPr>
        <p:spPr>
          <a:xfrm>
            <a:off x="7266535" y="2665622"/>
            <a:ext cx="1871439" cy="550365"/>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0" name="Textfeld 79" hidden="1">
            <a:extLst>
              <a:ext uri="{FF2B5EF4-FFF2-40B4-BE49-F238E27FC236}">
                <a16:creationId xmlns="" xmlns:a16="http://schemas.microsoft.com/office/drawing/2014/main" id="{97260367-0210-1271-B2E9-8156F7DF322F}"/>
              </a:ext>
            </a:extLst>
          </p:cNvPr>
          <p:cNvSpPr txBox="1"/>
          <p:nvPr/>
        </p:nvSpPr>
        <p:spPr>
          <a:xfrm>
            <a:off x="5687562" y="2669942"/>
            <a:ext cx="1292404" cy="535263"/>
          </a:xfrm>
          <a:prstGeom prst="rect">
            <a:avLst/>
          </a:prstGeom>
          <a:solidFill>
            <a:schemeClr val="accent5"/>
          </a:solidFill>
        </p:spPr>
        <p:txBody>
          <a:bodyPr wrap="square" lIns="0" tIns="0" rIns="0" bIns="0" rtlCol="0" anchor="ctr">
            <a:noAutofit/>
          </a:bodyPr>
          <a:lstStyle/>
          <a:p>
            <a:pPr algn="ctr"/>
            <a:r>
              <a:rPr lang="de-AT" sz="1400" b="1" dirty="0">
                <a:solidFill>
                  <a:schemeClr val="bg1"/>
                </a:solidFill>
              </a:rPr>
              <a:t>Verliert Ansprechen</a:t>
            </a:r>
          </a:p>
        </p:txBody>
      </p:sp>
      <p:sp>
        <p:nvSpPr>
          <p:cNvPr id="166" name="Textfeld 165" hidden="1">
            <a:extLst>
              <a:ext uri="{FF2B5EF4-FFF2-40B4-BE49-F238E27FC236}">
                <a16:creationId xmlns="" xmlns:a16="http://schemas.microsoft.com/office/drawing/2014/main" id="{0CBF67FE-77B1-4B27-1965-5BEEB6095494}"/>
              </a:ext>
            </a:extLst>
          </p:cNvPr>
          <p:cNvSpPr txBox="1"/>
          <p:nvPr/>
        </p:nvSpPr>
        <p:spPr>
          <a:xfrm>
            <a:off x="9547234" y="3038437"/>
            <a:ext cx="572546" cy="572546"/>
          </a:xfrm>
          <a:prstGeom prst="ellipse">
            <a:avLst/>
          </a:prstGeom>
          <a:solidFill>
            <a:schemeClr val="accent3"/>
          </a:solidFill>
        </p:spPr>
        <p:txBody>
          <a:bodyPr wrap="none" lIns="0" tIns="0" rIns="0" bIns="0" rtlCol="0" anchor="ctr">
            <a:noAutofit/>
          </a:bodyPr>
          <a:lstStyle/>
          <a:p>
            <a:pPr algn="ctr"/>
            <a:r>
              <a:rPr lang="de-AT" sz="1200" b="1" dirty="0">
                <a:solidFill>
                  <a:schemeClr val="bg1"/>
                </a:solidFill>
              </a:rPr>
              <a:t>NEIN</a:t>
            </a:r>
          </a:p>
        </p:txBody>
      </p:sp>
      <p:sp>
        <p:nvSpPr>
          <p:cNvPr id="2" name="Text Placeholder 9" hidden="1">
            <a:extLst>
              <a:ext uri="{FF2B5EF4-FFF2-40B4-BE49-F238E27FC236}">
                <a16:creationId xmlns="" xmlns:a16="http://schemas.microsoft.com/office/drawing/2014/main" id="{FC3E9FB6-C4DC-C4D5-8EDC-1E1C1D1DAAA1}"/>
              </a:ext>
            </a:extLst>
          </p:cNvPr>
          <p:cNvSpPr txBox="1">
            <a:spLocks/>
          </p:cNvSpPr>
          <p:nvPr/>
        </p:nvSpPr>
        <p:spPr>
          <a:xfrm>
            <a:off x="448642" y="3050258"/>
            <a:ext cx="3050111" cy="464434"/>
          </a:xfrm>
          <a:prstGeom prst="rect">
            <a:avLst/>
          </a:prstGeom>
          <a:solidFill>
            <a:schemeClr val="tx2"/>
          </a:solidFill>
          <a:ln>
            <a:noFill/>
          </a:ln>
        </p:spPr>
        <p:txBody>
          <a:bodyPr lIns="91440" tIns="45720" rIns="91440" bIns="45720" anchor="ctr" anchorCtr="0"/>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err="1">
                <a:solidFill>
                  <a:schemeClr val="bg1"/>
                </a:solidFill>
              </a:rPr>
              <a:t>Induktion</a:t>
            </a:r>
            <a:r>
              <a:rPr lang="en-US" b="1" dirty="0">
                <a:solidFill>
                  <a:schemeClr val="bg1"/>
                </a:solidFill>
              </a:rPr>
              <a:t> </a:t>
            </a:r>
            <a:r>
              <a:rPr lang="en-US" b="1" dirty="0" err="1">
                <a:solidFill>
                  <a:schemeClr val="bg1"/>
                </a:solidFill>
              </a:rPr>
              <a:t>mittels</a:t>
            </a:r>
            <a:r>
              <a:rPr lang="en-US" b="1" dirty="0">
                <a:solidFill>
                  <a:schemeClr val="bg1"/>
                </a:solidFill>
              </a:rPr>
              <a:t> </a:t>
            </a:r>
            <a:r>
              <a:rPr lang="en-US" b="1" dirty="0" err="1">
                <a:solidFill>
                  <a:schemeClr val="bg1"/>
                </a:solidFill>
              </a:rPr>
              <a:t>Infusionen</a:t>
            </a:r>
            <a:endParaRPr lang="en-US" b="1" dirty="0">
              <a:solidFill>
                <a:schemeClr val="bg1"/>
              </a:solidFill>
            </a:endParaRPr>
          </a:p>
        </p:txBody>
      </p:sp>
      <p:sp>
        <p:nvSpPr>
          <p:cNvPr id="164" name="Textfeld 163" hidden="1">
            <a:extLst>
              <a:ext uri="{FF2B5EF4-FFF2-40B4-BE49-F238E27FC236}">
                <a16:creationId xmlns="" xmlns:a16="http://schemas.microsoft.com/office/drawing/2014/main" id="{1CE6F8BE-43F8-08DB-E2F7-DAAF5AFDACE7}"/>
              </a:ext>
            </a:extLst>
          </p:cNvPr>
          <p:cNvSpPr txBox="1"/>
          <p:nvPr/>
        </p:nvSpPr>
        <p:spPr>
          <a:xfrm>
            <a:off x="11013328" y="3174413"/>
            <a:ext cx="1140004" cy="300594"/>
          </a:xfrm>
          <a:prstGeom prst="rect">
            <a:avLst/>
          </a:prstGeom>
          <a:noFill/>
        </p:spPr>
        <p:txBody>
          <a:bodyPr wrap="square" lIns="0" tIns="0" rIns="0" bIns="0" rtlCol="0" anchor="ctr">
            <a:noAutofit/>
          </a:bodyPr>
          <a:lstStyle/>
          <a:p>
            <a:r>
              <a:rPr lang="de-AT" sz="1400" b="1" dirty="0">
                <a:solidFill>
                  <a:schemeClr val="accent3"/>
                </a:solidFill>
              </a:rPr>
              <a:t>Abbruch</a:t>
            </a:r>
          </a:p>
        </p:txBody>
      </p:sp>
      <p:sp>
        <p:nvSpPr>
          <p:cNvPr id="45" name="Text Placeholder 9" hidden="1">
            <a:extLst>
              <a:ext uri="{FF2B5EF4-FFF2-40B4-BE49-F238E27FC236}">
                <a16:creationId xmlns="" xmlns:a16="http://schemas.microsoft.com/office/drawing/2014/main" id="{4F3C115B-6C71-E6AE-1BFE-CC5C93F70F45}"/>
              </a:ext>
            </a:extLst>
          </p:cNvPr>
          <p:cNvSpPr txBox="1">
            <a:spLocks/>
          </p:cNvSpPr>
          <p:nvPr/>
        </p:nvSpPr>
        <p:spPr>
          <a:xfrm>
            <a:off x="4071479" y="3424322"/>
            <a:ext cx="1335150" cy="540862"/>
          </a:xfrm>
          <a:prstGeom prst="rect">
            <a:avLst/>
          </a:prstGeom>
          <a:solidFill>
            <a:schemeClr val="tx2"/>
          </a:solidFill>
          <a:ln>
            <a:solidFill>
              <a:schemeClr val="tx2"/>
            </a:solidFill>
          </a:ln>
        </p:spPr>
        <p:txBody>
          <a:bodyPr lIns="91440" tIns="45720" rIns="91440" bIns="45720" anchor="ctr" anchorCtr="0"/>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err="1">
                <a:solidFill>
                  <a:schemeClr val="bg1"/>
                </a:solidFill>
              </a:rPr>
              <a:t>Spricht</a:t>
            </a:r>
            <a:r>
              <a:rPr lang="en-US" b="1" dirty="0">
                <a:solidFill>
                  <a:schemeClr val="bg1"/>
                </a:solidFill>
              </a:rPr>
              <a:t> der Patient an?</a:t>
            </a:r>
          </a:p>
        </p:txBody>
      </p:sp>
      <p:sp>
        <p:nvSpPr>
          <p:cNvPr id="54" name="Rectangle 32" hidden="1">
            <a:extLst>
              <a:ext uri="{FF2B5EF4-FFF2-40B4-BE49-F238E27FC236}">
                <a16:creationId xmlns="" xmlns:a16="http://schemas.microsoft.com/office/drawing/2014/main" id="{9DEAB145-A998-8E6B-0B1E-EE6012535DCA}"/>
              </a:ext>
            </a:extLst>
          </p:cNvPr>
          <p:cNvSpPr/>
          <p:nvPr/>
        </p:nvSpPr>
        <p:spPr>
          <a:xfrm>
            <a:off x="448643" y="3548432"/>
            <a:ext cx="3050964" cy="748723"/>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0" name="Textfeld 59" hidden="1">
            <a:extLst>
              <a:ext uri="{FF2B5EF4-FFF2-40B4-BE49-F238E27FC236}">
                <a16:creationId xmlns="" xmlns:a16="http://schemas.microsoft.com/office/drawing/2014/main" id="{74D11B4F-7DB2-48D1-36FC-09A7D04FD4B4}"/>
              </a:ext>
            </a:extLst>
          </p:cNvPr>
          <p:cNvSpPr txBox="1"/>
          <p:nvPr/>
        </p:nvSpPr>
        <p:spPr>
          <a:xfrm>
            <a:off x="7935814" y="4260388"/>
            <a:ext cx="572546" cy="572546"/>
          </a:xfrm>
          <a:prstGeom prst="ellipse">
            <a:avLst/>
          </a:prstGeom>
          <a:solidFill>
            <a:schemeClr val="accent2"/>
          </a:solidFill>
        </p:spPr>
        <p:txBody>
          <a:bodyPr wrap="none" lIns="0" tIns="0" rIns="0" bIns="0" rtlCol="0" anchor="ctr">
            <a:noAutofit/>
          </a:bodyPr>
          <a:lstStyle/>
          <a:p>
            <a:pPr algn="ctr"/>
            <a:r>
              <a:rPr lang="de-AT" sz="1200" b="1" dirty="0"/>
              <a:t>JA</a:t>
            </a:r>
          </a:p>
        </p:txBody>
      </p:sp>
      <p:sp>
        <p:nvSpPr>
          <p:cNvPr id="144" name="Text Placeholder 11" hidden="1">
            <a:extLst>
              <a:ext uri="{FF2B5EF4-FFF2-40B4-BE49-F238E27FC236}">
                <a16:creationId xmlns="" xmlns:a16="http://schemas.microsoft.com/office/drawing/2014/main" id="{189F9926-344F-164D-8B33-493D062785FA}"/>
              </a:ext>
            </a:extLst>
          </p:cNvPr>
          <p:cNvSpPr txBox="1">
            <a:spLocks/>
          </p:cNvSpPr>
          <p:nvPr/>
        </p:nvSpPr>
        <p:spPr>
          <a:xfrm>
            <a:off x="8968183" y="4350209"/>
            <a:ext cx="2689832" cy="374400"/>
          </a:xfrm>
          <a:prstGeom prst="rect">
            <a:avLst/>
          </a:prstGeom>
          <a:solidFill>
            <a:schemeClr val="tx2"/>
          </a:solidFill>
          <a:ln>
            <a:solidFill>
              <a:schemeClr val="tx2"/>
            </a:solidFill>
          </a:ln>
        </p:spPr>
        <p:txBody>
          <a:bodyPr vert="horz" lIns="91440" tIns="45720" rIns="91440" bIns="45720" rtlCol="0" anchor="ctr" anchorCtr="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400" b="1" dirty="0" err="1">
                <a:solidFill>
                  <a:schemeClr val="bg1"/>
                </a:solidFill>
              </a:rPr>
              <a:t>Erhaltung</a:t>
            </a:r>
            <a:r>
              <a:rPr lang="en-US" sz="1400" b="1" dirty="0">
                <a:solidFill>
                  <a:schemeClr val="bg1"/>
                </a:solidFill>
              </a:rPr>
              <a:t> </a:t>
            </a:r>
            <a:r>
              <a:rPr lang="en-US" sz="1400" b="1" dirty="0" err="1">
                <a:solidFill>
                  <a:schemeClr val="bg1"/>
                </a:solidFill>
              </a:rPr>
              <a:t>mit</a:t>
            </a:r>
            <a:r>
              <a:rPr lang="en-US" sz="1400" b="1" dirty="0">
                <a:solidFill>
                  <a:schemeClr val="bg1"/>
                </a:solidFill>
              </a:rPr>
              <a:t> SC</a:t>
            </a:r>
          </a:p>
        </p:txBody>
      </p:sp>
      <p:sp>
        <p:nvSpPr>
          <p:cNvPr id="146" name="Pfeil: nach rechts 145" hidden="1">
            <a:extLst>
              <a:ext uri="{FF2B5EF4-FFF2-40B4-BE49-F238E27FC236}">
                <a16:creationId xmlns="" xmlns:a16="http://schemas.microsoft.com/office/drawing/2014/main" id="{7ED86EE5-CA4C-438A-CEF6-EE1417ECD2AE}"/>
              </a:ext>
            </a:extLst>
          </p:cNvPr>
          <p:cNvSpPr/>
          <p:nvPr/>
        </p:nvSpPr>
        <p:spPr>
          <a:xfrm>
            <a:off x="11658015" y="4359611"/>
            <a:ext cx="357263" cy="3558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dirty="0">
              <a:solidFill>
                <a:schemeClr val="bg1"/>
              </a:solidFill>
            </a:endParaRPr>
          </a:p>
        </p:txBody>
      </p:sp>
      <p:sp>
        <p:nvSpPr>
          <p:cNvPr id="73" name="Textfeld 72" hidden="1">
            <a:extLst>
              <a:ext uri="{FF2B5EF4-FFF2-40B4-BE49-F238E27FC236}">
                <a16:creationId xmlns="" xmlns:a16="http://schemas.microsoft.com/office/drawing/2014/main" id="{4B8AE55D-5945-B5E8-E80A-BB332EA40B77}"/>
              </a:ext>
            </a:extLst>
          </p:cNvPr>
          <p:cNvSpPr txBox="1"/>
          <p:nvPr/>
        </p:nvSpPr>
        <p:spPr>
          <a:xfrm>
            <a:off x="4365832" y="4583485"/>
            <a:ext cx="750964" cy="750964"/>
          </a:xfrm>
          <a:prstGeom prst="ellipse">
            <a:avLst/>
          </a:prstGeom>
          <a:solidFill>
            <a:schemeClr val="accent3"/>
          </a:solidFill>
        </p:spPr>
        <p:txBody>
          <a:bodyPr wrap="square" lIns="0" tIns="0" rIns="0" bIns="0" rtlCol="0" anchor="ctr">
            <a:noAutofit/>
          </a:bodyPr>
          <a:lstStyle/>
          <a:p>
            <a:pPr algn="ctr"/>
            <a:r>
              <a:rPr lang="de-AT" sz="1600" b="1" dirty="0">
                <a:solidFill>
                  <a:schemeClr val="bg1"/>
                </a:solidFill>
              </a:rPr>
              <a:t>NEIN</a:t>
            </a:r>
          </a:p>
        </p:txBody>
      </p:sp>
      <p:sp>
        <p:nvSpPr>
          <p:cNvPr id="64" name="Rectangle 32" hidden="1">
            <a:extLst>
              <a:ext uri="{FF2B5EF4-FFF2-40B4-BE49-F238E27FC236}">
                <a16:creationId xmlns="" xmlns:a16="http://schemas.microsoft.com/office/drawing/2014/main" id="{751B65FC-5D72-C865-6D63-656E3D089FE2}"/>
              </a:ext>
            </a:extLst>
          </p:cNvPr>
          <p:cNvSpPr/>
          <p:nvPr/>
        </p:nvSpPr>
        <p:spPr>
          <a:xfrm>
            <a:off x="5645885" y="4683785"/>
            <a:ext cx="1871439" cy="550365"/>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1" name="Textfeld 60" hidden="1">
            <a:extLst>
              <a:ext uri="{FF2B5EF4-FFF2-40B4-BE49-F238E27FC236}">
                <a16:creationId xmlns="" xmlns:a16="http://schemas.microsoft.com/office/drawing/2014/main" id="{8E1167F1-5661-0845-F53E-B68E11CA608C}"/>
              </a:ext>
            </a:extLst>
          </p:cNvPr>
          <p:cNvSpPr txBox="1"/>
          <p:nvPr/>
        </p:nvSpPr>
        <p:spPr>
          <a:xfrm>
            <a:off x="7935814" y="5027278"/>
            <a:ext cx="572546" cy="572546"/>
          </a:xfrm>
          <a:prstGeom prst="ellipse">
            <a:avLst/>
          </a:prstGeom>
          <a:solidFill>
            <a:schemeClr val="accent3"/>
          </a:solidFill>
        </p:spPr>
        <p:txBody>
          <a:bodyPr wrap="none" lIns="0" tIns="0" rIns="0" bIns="0" rtlCol="0" anchor="ctr">
            <a:noAutofit/>
          </a:bodyPr>
          <a:lstStyle/>
          <a:p>
            <a:pPr algn="ctr"/>
            <a:r>
              <a:rPr lang="de-AT" sz="1200" b="1" dirty="0">
                <a:solidFill>
                  <a:schemeClr val="bg1"/>
                </a:solidFill>
              </a:rPr>
              <a:t>NEIN</a:t>
            </a:r>
          </a:p>
        </p:txBody>
      </p:sp>
      <p:sp>
        <p:nvSpPr>
          <p:cNvPr id="97" name="Textfeld 96" hidden="1">
            <a:extLst>
              <a:ext uri="{FF2B5EF4-FFF2-40B4-BE49-F238E27FC236}">
                <a16:creationId xmlns="" xmlns:a16="http://schemas.microsoft.com/office/drawing/2014/main" id="{ED8B8F77-7C31-C236-EC86-FEF25A369E19}"/>
              </a:ext>
            </a:extLst>
          </p:cNvPr>
          <p:cNvSpPr txBox="1"/>
          <p:nvPr/>
        </p:nvSpPr>
        <p:spPr>
          <a:xfrm>
            <a:off x="9440008" y="5163254"/>
            <a:ext cx="1140004" cy="300594"/>
          </a:xfrm>
          <a:prstGeom prst="rect">
            <a:avLst/>
          </a:prstGeom>
          <a:noFill/>
        </p:spPr>
        <p:txBody>
          <a:bodyPr wrap="square" lIns="0" tIns="0" rIns="0" bIns="0" rtlCol="0" anchor="ctr">
            <a:noAutofit/>
          </a:bodyPr>
          <a:lstStyle/>
          <a:p>
            <a:r>
              <a:rPr lang="de-AT" sz="1400" b="1" dirty="0">
                <a:solidFill>
                  <a:schemeClr val="accent3"/>
                </a:solidFill>
              </a:rPr>
              <a:t>Abbruch</a:t>
            </a:r>
          </a:p>
        </p:txBody>
      </p:sp>
      <p:sp>
        <p:nvSpPr>
          <p:cNvPr id="180" name="TextBox 31" hidden="1">
            <a:extLst>
              <a:ext uri="{FF2B5EF4-FFF2-40B4-BE49-F238E27FC236}">
                <a16:creationId xmlns="" xmlns:a16="http://schemas.microsoft.com/office/drawing/2014/main" id="{E4FBDAD1-33AF-2771-5BBE-1E3A40859BFF}"/>
              </a:ext>
            </a:extLst>
          </p:cNvPr>
          <p:cNvSpPr txBox="1"/>
          <p:nvPr/>
        </p:nvSpPr>
        <p:spPr>
          <a:xfrm>
            <a:off x="458356" y="6446417"/>
            <a:ext cx="8939199" cy="201438"/>
          </a:xfrm>
          <a:prstGeom prst="rect">
            <a:avLst/>
          </a:prstGeom>
          <a:noFill/>
        </p:spPr>
        <p:txBody>
          <a:bodyPr wrap="square" lIns="0" tIns="0" rIns="0" bIns="0" rtlCol="0" anchor="b">
            <a:noAutofit/>
          </a:bodyPr>
          <a:lstStyle/>
          <a:p>
            <a:pPr>
              <a:defRPr/>
            </a:pPr>
            <a:r>
              <a:rPr kumimoji="0" lang="en-US" sz="900" i="0" u="none" strike="noStrike" kern="1200" cap="none" spc="0" normalizeH="0" noProof="0" dirty="0">
                <a:ln>
                  <a:noFill/>
                </a:ln>
                <a:effectLst/>
                <a:uLnTx/>
                <a:uFillTx/>
                <a:latin typeface="+mj-lt"/>
                <a:ea typeface="+mn-ea"/>
                <a:cs typeface="+mn-cs"/>
              </a:rPr>
              <a:t>Footnote</a:t>
            </a:r>
          </a:p>
        </p:txBody>
      </p:sp>
      <p:cxnSp>
        <p:nvCxnSpPr>
          <p:cNvPr id="43" name="Straight Arrow Connector 20" hidden="1">
            <a:extLst>
              <a:ext uri="{FF2B5EF4-FFF2-40B4-BE49-F238E27FC236}">
                <a16:creationId xmlns="" xmlns:a16="http://schemas.microsoft.com/office/drawing/2014/main" id="{FB552607-F83C-6D3E-5920-D41F8AF77176}"/>
              </a:ext>
            </a:extLst>
          </p:cNvPr>
          <p:cNvCxnSpPr>
            <a:cxnSpLocks/>
          </p:cNvCxnSpPr>
          <p:nvPr/>
        </p:nvCxnSpPr>
        <p:spPr>
          <a:xfrm>
            <a:off x="3560749" y="3709610"/>
            <a:ext cx="468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20" hidden="1">
            <a:extLst>
              <a:ext uri="{FF2B5EF4-FFF2-40B4-BE49-F238E27FC236}">
                <a16:creationId xmlns="" xmlns:a16="http://schemas.microsoft.com/office/drawing/2014/main" id="{24C67D67-CA2C-9259-77C3-E03A3E4B00A2}"/>
              </a:ext>
            </a:extLst>
          </p:cNvPr>
          <p:cNvCxnSpPr>
            <a:cxnSpLocks/>
          </p:cNvCxnSpPr>
          <p:nvPr/>
        </p:nvCxnSpPr>
        <p:spPr>
          <a:xfrm>
            <a:off x="5160467" y="4958967"/>
            <a:ext cx="420186"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20" hidden="1">
            <a:extLst>
              <a:ext uri="{FF2B5EF4-FFF2-40B4-BE49-F238E27FC236}">
                <a16:creationId xmlns="" xmlns:a16="http://schemas.microsoft.com/office/drawing/2014/main" id="{1561A859-7A37-AAF7-D39A-9BD9EE3E4D2A}"/>
              </a:ext>
            </a:extLst>
          </p:cNvPr>
          <p:cNvCxnSpPr>
            <a:cxnSpLocks/>
          </p:cNvCxnSpPr>
          <p:nvPr/>
        </p:nvCxnSpPr>
        <p:spPr>
          <a:xfrm>
            <a:off x="6046557" y="2296400"/>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20" hidden="1">
            <a:extLst>
              <a:ext uri="{FF2B5EF4-FFF2-40B4-BE49-F238E27FC236}">
                <a16:creationId xmlns="" xmlns:a16="http://schemas.microsoft.com/office/drawing/2014/main" id="{A0722042-A221-C256-CBD6-F9E3BDE378BC}"/>
              </a:ext>
            </a:extLst>
          </p:cNvPr>
          <p:cNvCxnSpPr>
            <a:cxnSpLocks/>
          </p:cNvCxnSpPr>
          <p:nvPr/>
        </p:nvCxnSpPr>
        <p:spPr>
          <a:xfrm>
            <a:off x="7032041" y="2921881"/>
            <a:ext cx="17139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20" hidden="1">
            <a:extLst>
              <a:ext uri="{FF2B5EF4-FFF2-40B4-BE49-F238E27FC236}">
                <a16:creationId xmlns="" xmlns:a16="http://schemas.microsoft.com/office/drawing/2014/main" id="{C2165951-2B2F-1CBA-5993-4FE2A2E14F87}"/>
              </a:ext>
            </a:extLst>
          </p:cNvPr>
          <p:cNvCxnSpPr>
            <a:cxnSpLocks/>
          </p:cNvCxnSpPr>
          <p:nvPr/>
        </p:nvCxnSpPr>
        <p:spPr>
          <a:xfrm>
            <a:off x="7582357" y="4979964"/>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20" hidden="1">
            <a:extLst>
              <a:ext uri="{FF2B5EF4-FFF2-40B4-BE49-F238E27FC236}">
                <a16:creationId xmlns="" xmlns:a16="http://schemas.microsoft.com/office/drawing/2014/main" id="{B2F2AF39-88E9-13C8-F588-B6E501AEAE7B}"/>
              </a:ext>
            </a:extLst>
          </p:cNvPr>
          <p:cNvCxnSpPr>
            <a:cxnSpLocks/>
          </p:cNvCxnSpPr>
          <p:nvPr/>
        </p:nvCxnSpPr>
        <p:spPr>
          <a:xfrm flipV="1">
            <a:off x="7582357" y="4612291"/>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20" hidden="1">
            <a:extLst>
              <a:ext uri="{FF2B5EF4-FFF2-40B4-BE49-F238E27FC236}">
                <a16:creationId xmlns="" xmlns:a16="http://schemas.microsoft.com/office/drawing/2014/main" id="{89D3CD0F-1EDA-1193-3A2D-6F8E19CBA9D2}"/>
              </a:ext>
            </a:extLst>
          </p:cNvPr>
          <p:cNvCxnSpPr>
            <a:cxnSpLocks/>
          </p:cNvCxnSpPr>
          <p:nvPr/>
        </p:nvCxnSpPr>
        <p:spPr>
          <a:xfrm>
            <a:off x="8556700" y="4537248"/>
            <a:ext cx="360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45" hidden="1">
            <a:extLst>
              <a:ext uri="{FF2B5EF4-FFF2-40B4-BE49-F238E27FC236}">
                <a16:creationId xmlns="" xmlns:a16="http://schemas.microsoft.com/office/drawing/2014/main" id="{913213ED-475E-9281-1E51-51A273F65D9A}"/>
              </a:ext>
            </a:extLst>
          </p:cNvPr>
          <p:cNvCxnSpPr>
            <a:cxnSpLocks/>
          </p:cNvCxnSpPr>
          <p:nvPr/>
        </p:nvCxnSpPr>
        <p:spPr>
          <a:xfrm>
            <a:off x="1431307" y="3676637"/>
            <a:ext cx="0" cy="532123"/>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46" hidden="1">
            <a:extLst>
              <a:ext uri="{FF2B5EF4-FFF2-40B4-BE49-F238E27FC236}">
                <a16:creationId xmlns="" xmlns:a16="http://schemas.microsoft.com/office/drawing/2014/main" id="{63ECFCB7-F6BD-EA82-30B4-7BC0E99CE610}"/>
              </a:ext>
            </a:extLst>
          </p:cNvPr>
          <p:cNvCxnSpPr>
            <a:cxnSpLocks/>
          </p:cNvCxnSpPr>
          <p:nvPr/>
        </p:nvCxnSpPr>
        <p:spPr>
          <a:xfrm>
            <a:off x="2502464" y="3691004"/>
            <a:ext cx="0" cy="532123"/>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pic>
        <p:nvPicPr>
          <p:cNvPr id="57" name="Picture 12" hidden="1">
            <a:extLst>
              <a:ext uri="{FF2B5EF4-FFF2-40B4-BE49-F238E27FC236}">
                <a16:creationId xmlns="" xmlns:a16="http://schemas.microsoft.com/office/drawing/2014/main" id="{48557562-FA2C-EA85-FF9C-9B3346A638FA}"/>
              </a:ext>
            </a:extLst>
          </p:cNvPr>
          <p:cNvPicPr>
            <a:picLocks noChangeAspect="1"/>
          </p:cNvPicPr>
          <p:nvPr/>
        </p:nvPicPr>
        <p:blipFill>
          <a:blip r:embed="rId2"/>
          <a:stretch>
            <a:fillRect/>
          </a:stretch>
        </p:blipFill>
        <p:spPr>
          <a:xfrm>
            <a:off x="615302" y="3668192"/>
            <a:ext cx="560853" cy="560854"/>
          </a:xfrm>
          <a:prstGeom prst="rect">
            <a:avLst/>
          </a:prstGeom>
        </p:spPr>
      </p:pic>
      <p:pic>
        <p:nvPicPr>
          <p:cNvPr id="58" name="Picture 13" hidden="1">
            <a:extLst>
              <a:ext uri="{FF2B5EF4-FFF2-40B4-BE49-F238E27FC236}">
                <a16:creationId xmlns="" xmlns:a16="http://schemas.microsoft.com/office/drawing/2014/main" id="{80BE5104-7CAD-42F3-21DB-A2860D0FE275}"/>
              </a:ext>
            </a:extLst>
          </p:cNvPr>
          <p:cNvPicPr>
            <a:picLocks noChangeAspect="1"/>
          </p:cNvPicPr>
          <p:nvPr/>
        </p:nvPicPr>
        <p:blipFill>
          <a:blip r:embed="rId2"/>
          <a:stretch>
            <a:fillRect/>
          </a:stretch>
        </p:blipFill>
        <p:spPr>
          <a:xfrm>
            <a:off x="1686459" y="3662272"/>
            <a:ext cx="560853" cy="560854"/>
          </a:xfrm>
          <a:prstGeom prst="rect">
            <a:avLst/>
          </a:prstGeom>
        </p:spPr>
      </p:pic>
      <p:pic>
        <p:nvPicPr>
          <p:cNvPr id="59" name="Picture 14" hidden="1">
            <a:extLst>
              <a:ext uri="{FF2B5EF4-FFF2-40B4-BE49-F238E27FC236}">
                <a16:creationId xmlns="" xmlns:a16="http://schemas.microsoft.com/office/drawing/2014/main" id="{314F273B-CDD7-8948-2317-6B4BBB899B96}"/>
              </a:ext>
            </a:extLst>
          </p:cNvPr>
          <p:cNvPicPr>
            <a:picLocks noChangeAspect="1"/>
          </p:cNvPicPr>
          <p:nvPr/>
        </p:nvPicPr>
        <p:blipFill>
          <a:blip r:embed="rId2"/>
          <a:stretch>
            <a:fillRect/>
          </a:stretch>
        </p:blipFill>
        <p:spPr>
          <a:xfrm>
            <a:off x="2757617" y="3669576"/>
            <a:ext cx="560853" cy="560854"/>
          </a:xfrm>
          <a:prstGeom prst="rect">
            <a:avLst/>
          </a:prstGeom>
        </p:spPr>
      </p:pic>
      <p:cxnSp>
        <p:nvCxnSpPr>
          <p:cNvPr id="65" name="Straight Connector 45" hidden="1">
            <a:extLst>
              <a:ext uri="{FF2B5EF4-FFF2-40B4-BE49-F238E27FC236}">
                <a16:creationId xmlns="" xmlns:a16="http://schemas.microsoft.com/office/drawing/2014/main" id="{CA4BCD34-7908-C52A-9CC7-DC629B72D3B2}"/>
              </a:ext>
            </a:extLst>
          </p:cNvPr>
          <p:cNvCxnSpPr>
            <a:cxnSpLocks/>
          </p:cNvCxnSpPr>
          <p:nvPr/>
        </p:nvCxnSpPr>
        <p:spPr>
          <a:xfrm>
            <a:off x="6249935" y="4763393"/>
            <a:ext cx="0" cy="391149"/>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46" hidden="1">
            <a:extLst>
              <a:ext uri="{FF2B5EF4-FFF2-40B4-BE49-F238E27FC236}">
                <a16:creationId xmlns="" xmlns:a16="http://schemas.microsoft.com/office/drawing/2014/main" id="{941291AA-3FD7-AD8A-A90C-767DA885033D}"/>
              </a:ext>
            </a:extLst>
          </p:cNvPr>
          <p:cNvCxnSpPr>
            <a:cxnSpLocks/>
          </p:cNvCxnSpPr>
          <p:nvPr/>
        </p:nvCxnSpPr>
        <p:spPr>
          <a:xfrm>
            <a:off x="6908761" y="4763393"/>
            <a:ext cx="0" cy="391149"/>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pic>
        <p:nvPicPr>
          <p:cNvPr id="69" name="Picture 12" hidden="1">
            <a:extLst>
              <a:ext uri="{FF2B5EF4-FFF2-40B4-BE49-F238E27FC236}">
                <a16:creationId xmlns="" xmlns:a16="http://schemas.microsoft.com/office/drawing/2014/main" id="{B646D3ED-DB59-A68D-257B-BB76EF5D2572}"/>
              </a:ext>
            </a:extLst>
          </p:cNvPr>
          <p:cNvPicPr>
            <a:picLocks noChangeAspect="1"/>
          </p:cNvPicPr>
          <p:nvPr/>
        </p:nvPicPr>
        <p:blipFill>
          <a:blip r:embed="rId2"/>
          <a:stretch>
            <a:fillRect/>
          </a:stretch>
        </p:blipFill>
        <p:spPr>
          <a:xfrm>
            <a:off x="5714388" y="4752833"/>
            <a:ext cx="412268" cy="412268"/>
          </a:xfrm>
          <a:prstGeom prst="rect">
            <a:avLst/>
          </a:prstGeom>
        </p:spPr>
      </p:pic>
      <p:pic>
        <p:nvPicPr>
          <p:cNvPr id="72" name="Picture 13" hidden="1">
            <a:extLst>
              <a:ext uri="{FF2B5EF4-FFF2-40B4-BE49-F238E27FC236}">
                <a16:creationId xmlns="" xmlns:a16="http://schemas.microsoft.com/office/drawing/2014/main" id="{576A5E47-1066-E07B-8CC3-D3728317BB8E}"/>
              </a:ext>
            </a:extLst>
          </p:cNvPr>
          <p:cNvPicPr>
            <a:picLocks noChangeAspect="1"/>
          </p:cNvPicPr>
          <p:nvPr/>
        </p:nvPicPr>
        <p:blipFill>
          <a:blip r:embed="rId2"/>
          <a:stretch>
            <a:fillRect/>
          </a:stretch>
        </p:blipFill>
        <p:spPr>
          <a:xfrm>
            <a:off x="6373214" y="4752833"/>
            <a:ext cx="412268" cy="412268"/>
          </a:xfrm>
          <a:prstGeom prst="rect">
            <a:avLst/>
          </a:prstGeom>
        </p:spPr>
      </p:pic>
      <p:pic>
        <p:nvPicPr>
          <p:cNvPr id="78" name="Picture 14" hidden="1">
            <a:extLst>
              <a:ext uri="{FF2B5EF4-FFF2-40B4-BE49-F238E27FC236}">
                <a16:creationId xmlns="" xmlns:a16="http://schemas.microsoft.com/office/drawing/2014/main" id="{6423BCFB-3203-7293-4E12-F2ECFA5B49E9}"/>
              </a:ext>
            </a:extLst>
          </p:cNvPr>
          <p:cNvPicPr>
            <a:picLocks noChangeAspect="1"/>
          </p:cNvPicPr>
          <p:nvPr/>
        </p:nvPicPr>
        <p:blipFill>
          <a:blip r:embed="rId2"/>
          <a:stretch>
            <a:fillRect/>
          </a:stretch>
        </p:blipFill>
        <p:spPr>
          <a:xfrm>
            <a:off x="7032041" y="4752833"/>
            <a:ext cx="412268" cy="412268"/>
          </a:xfrm>
          <a:prstGeom prst="rect">
            <a:avLst/>
          </a:prstGeom>
        </p:spPr>
      </p:pic>
      <p:pic>
        <p:nvPicPr>
          <p:cNvPr id="102" name="Grafik 101" descr="Marke Kreuz mit einfarbiger Füllung" hidden="1">
            <a:extLst>
              <a:ext uri="{FF2B5EF4-FFF2-40B4-BE49-F238E27FC236}">
                <a16:creationId xmlns="" xmlns:a16="http://schemas.microsoft.com/office/drawing/2014/main" id="{AE699E56-7676-7411-B2B6-AEF98E24C11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968183" y="5086049"/>
            <a:ext cx="455004" cy="455004"/>
          </a:xfrm>
          <a:prstGeom prst="rect">
            <a:avLst/>
          </a:prstGeom>
        </p:spPr>
      </p:pic>
      <p:cxnSp>
        <p:nvCxnSpPr>
          <p:cNvPr id="107" name="Straight Arrow Connector 23" hidden="1">
            <a:extLst>
              <a:ext uri="{FF2B5EF4-FFF2-40B4-BE49-F238E27FC236}">
                <a16:creationId xmlns="" xmlns:a16="http://schemas.microsoft.com/office/drawing/2014/main" id="{54D73768-5535-FB79-A08D-0C5EDA7C8C0F}"/>
              </a:ext>
            </a:extLst>
          </p:cNvPr>
          <p:cNvCxnSpPr>
            <a:cxnSpLocks/>
          </p:cNvCxnSpPr>
          <p:nvPr/>
        </p:nvCxnSpPr>
        <p:spPr>
          <a:xfrm>
            <a:off x="4739054" y="4054750"/>
            <a:ext cx="0" cy="46556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20" hidden="1">
            <a:extLst>
              <a:ext uri="{FF2B5EF4-FFF2-40B4-BE49-F238E27FC236}">
                <a16:creationId xmlns="" xmlns:a16="http://schemas.microsoft.com/office/drawing/2014/main" id="{23A8776F-5D41-ABAB-FDBA-7FE5FE04A415}"/>
              </a:ext>
            </a:extLst>
          </p:cNvPr>
          <p:cNvCxnSpPr>
            <a:cxnSpLocks/>
          </p:cNvCxnSpPr>
          <p:nvPr/>
        </p:nvCxnSpPr>
        <p:spPr>
          <a:xfrm>
            <a:off x="8556700" y="5313551"/>
            <a:ext cx="360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Connector 45" hidden="1">
            <a:extLst>
              <a:ext uri="{FF2B5EF4-FFF2-40B4-BE49-F238E27FC236}">
                <a16:creationId xmlns="" xmlns:a16="http://schemas.microsoft.com/office/drawing/2014/main" id="{17A497D2-275F-98EB-8BD5-37E917857C1F}"/>
              </a:ext>
            </a:extLst>
          </p:cNvPr>
          <p:cNvCxnSpPr>
            <a:cxnSpLocks/>
          </p:cNvCxnSpPr>
          <p:nvPr/>
        </p:nvCxnSpPr>
        <p:spPr>
          <a:xfrm>
            <a:off x="7870585" y="2745230"/>
            <a:ext cx="0" cy="391149"/>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46" hidden="1">
            <a:extLst>
              <a:ext uri="{FF2B5EF4-FFF2-40B4-BE49-F238E27FC236}">
                <a16:creationId xmlns="" xmlns:a16="http://schemas.microsoft.com/office/drawing/2014/main" id="{84416971-7B33-D7FA-8A0C-829DC8A5421A}"/>
              </a:ext>
            </a:extLst>
          </p:cNvPr>
          <p:cNvCxnSpPr>
            <a:cxnSpLocks/>
          </p:cNvCxnSpPr>
          <p:nvPr/>
        </p:nvCxnSpPr>
        <p:spPr>
          <a:xfrm>
            <a:off x="8529411" y="2745230"/>
            <a:ext cx="0" cy="391149"/>
          </a:xfrm>
          <a:prstGeom prst="line">
            <a:avLst/>
          </a:prstGeom>
          <a:ln w="12700">
            <a:solidFill>
              <a:srgbClr val="888B95">
                <a:alpha val="20000"/>
              </a:srgbClr>
            </a:solidFill>
          </a:ln>
        </p:spPr>
        <p:style>
          <a:lnRef idx="1">
            <a:schemeClr val="accent1"/>
          </a:lnRef>
          <a:fillRef idx="0">
            <a:schemeClr val="accent1"/>
          </a:fillRef>
          <a:effectRef idx="0">
            <a:schemeClr val="accent1"/>
          </a:effectRef>
          <a:fontRef idx="minor">
            <a:schemeClr val="tx1"/>
          </a:fontRef>
        </p:style>
      </p:cxnSp>
      <p:pic>
        <p:nvPicPr>
          <p:cNvPr id="158" name="Picture 12" hidden="1">
            <a:extLst>
              <a:ext uri="{FF2B5EF4-FFF2-40B4-BE49-F238E27FC236}">
                <a16:creationId xmlns="" xmlns:a16="http://schemas.microsoft.com/office/drawing/2014/main" id="{FD1D266B-F346-28B3-4608-52AC9E898221}"/>
              </a:ext>
            </a:extLst>
          </p:cNvPr>
          <p:cNvPicPr>
            <a:picLocks noChangeAspect="1"/>
          </p:cNvPicPr>
          <p:nvPr/>
        </p:nvPicPr>
        <p:blipFill>
          <a:blip r:embed="rId2"/>
          <a:stretch>
            <a:fillRect/>
          </a:stretch>
        </p:blipFill>
        <p:spPr>
          <a:xfrm>
            <a:off x="7335038" y="2734670"/>
            <a:ext cx="412268" cy="412268"/>
          </a:xfrm>
          <a:prstGeom prst="rect">
            <a:avLst/>
          </a:prstGeom>
        </p:spPr>
      </p:pic>
      <p:pic>
        <p:nvPicPr>
          <p:cNvPr id="159" name="Picture 13" hidden="1">
            <a:extLst>
              <a:ext uri="{FF2B5EF4-FFF2-40B4-BE49-F238E27FC236}">
                <a16:creationId xmlns="" xmlns:a16="http://schemas.microsoft.com/office/drawing/2014/main" id="{0385FE25-596D-A005-FACC-6CB76EDF22FE}"/>
              </a:ext>
            </a:extLst>
          </p:cNvPr>
          <p:cNvPicPr>
            <a:picLocks noChangeAspect="1"/>
          </p:cNvPicPr>
          <p:nvPr/>
        </p:nvPicPr>
        <p:blipFill>
          <a:blip r:embed="rId2"/>
          <a:stretch>
            <a:fillRect/>
          </a:stretch>
        </p:blipFill>
        <p:spPr>
          <a:xfrm>
            <a:off x="7993864" y="2734670"/>
            <a:ext cx="412268" cy="412268"/>
          </a:xfrm>
          <a:prstGeom prst="rect">
            <a:avLst/>
          </a:prstGeom>
        </p:spPr>
      </p:pic>
      <p:pic>
        <p:nvPicPr>
          <p:cNvPr id="160" name="Picture 14" hidden="1">
            <a:extLst>
              <a:ext uri="{FF2B5EF4-FFF2-40B4-BE49-F238E27FC236}">
                <a16:creationId xmlns="" xmlns:a16="http://schemas.microsoft.com/office/drawing/2014/main" id="{70C679E1-49C8-C3D3-A1CE-C4B83E7402F3}"/>
              </a:ext>
            </a:extLst>
          </p:cNvPr>
          <p:cNvPicPr>
            <a:picLocks noChangeAspect="1"/>
          </p:cNvPicPr>
          <p:nvPr/>
        </p:nvPicPr>
        <p:blipFill>
          <a:blip r:embed="rId2"/>
          <a:stretch>
            <a:fillRect/>
          </a:stretch>
        </p:blipFill>
        <p:spPr>
          <a:xfrm>
            <a:off x="8652691" y="2734670"/>
            <a:ext cx="412268" cy="412268"/>
          </a:xfrm>
          <a:prstGeom prst="rect">
            <a:avLst/>
          </a:prstGeom>
        </p:spPr>
      </p:pic>
      <p:cxnSp>
        <p:nvCxnSpPr>
          <p:cNvPr id="161" name="Straight Arrow Connector 20" hidden="1">
            <a:extLst>
              <a:ext uri="{FF2B5EF4-FFF2-40B4-BE49-F238E27FC236}">
                <a16:creationId xmlns="" xmlns:a16="http://schemas.microsoft.com/office/drawing/2014/main" id="{907354CC-50CA-2B71-189F-15C99D2B3844}"/>
              </a:ext>
            </a:extLst>
          </p:cNvPr>
          <p:cNvCxnSpPr>
            <a:cxnSpLocks/>
          </p:cNvCxnSpPr>
          <p:nvPr/>
        </p:nvCxnSpPr>
        <p:spPr>
          <a:xfrm>
            <a:off x="9206477" y="2991123"/>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20" hidden="1">
            <a:extLst>
              <a:ext uri="{FF2B5EF4-FFF2-40B4-BE49-F238E27FC236}">
                <a16:creationId xmlns="" xmlns:a16="http://schemas.microsoft.com/office/drawing/2014/main" id="{E1F6651F-D6F6-9EFE-A4A7-AE4B80835030}"/>
              </a:ext>
            </a:extLst>
          </p:cNvPr>
          <p:cNvCxnSpPr>
            <a:cxnSpLocks/>
          </p:cNvCxnSpPr>
          <p:nvPr/>
        </p:nvCxnSpPr>
        <p:spPr>
          <a:xfrm flipV="1">
            <a:off x="9206477" y="2623450"/>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20" hidden="1">
            <a:extLst>
              <a:ext uri="{FF2B5EF4-FFF2-40B4-BE49-F238E27FC236}">
                <a16:creationId xmlns="" xmlns:a16="http://schemas.microsoft.com/office/drawing/2014/main" id="{3FBFF7E3-D801-9521-CAC6-CBC8C2935B71}"/>
              </a:ext>
            </a:extLst>
          </p:cNvPr>
          <p:cNvCxnSpPr>
            <a:cxnSpLocks/>
          </p:cNvCxnSpPr>
          <p:nvPr/>
        </p:nvCxnSpPr>
        <p:spPr>
          <a:xfrm>
            <a:off x="10155420" y="2548407"/>
            <a:ext cx="360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167" name="Grafik 166" descr="Marke Kreuz mit einfarbiger Füllung" hidden="1">
            <a:extLst>
              <a:ext uri="{FF2B5EF4-FFF2-40B4-BE49-F238E27FC236}">
                <a16:creationId xmlns="" xmlns:a16="http://schemas.microsoft.com/office/drawing/2014/main" id="{016437D1-DA2D-9CC5-2730-DAF1967E6B3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541503" y="3097208"/>
            <a:ext cx="455004" cy="455004"/>
          </a:xfrm>
          <a:prstGeom prst="rect">
            <a:avLst/>
          </a:prstGeom>
        </p:spPr>
      </p:pic>
      <p:cxnSp>
        <p:nvCxnSpPr>
          <p:cNvPr id="169" name="Straight Arrow Connector 20" hidden="1">
            <a:extLst>
              <a:ext uri="{FF2B5EF4-FFF2-40B4-BE49-F238E27FC236}">
                <a16:creationId xmlns="" xmlns:a16="http://schemas.microsoft.com/office/drawing/2014/main" id="{F69E56FA-58A0-66C9-7EBA-B7812AC5C148}"/>
              </a:ext>
            </a:extLst>
          </p:cNvPr>
          <p:cNvCxnSpPr>
            <a:cxnSpLocks/>
          </p:cNvCxnSpPr>
          <p:nvPr/>
        </p:nvCxnSpPr>
        <p:spPr>
          <a:xfrm>
            <a:off x="10155420" y="3324710"/>
            <a:ext cx="3600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23" hidden="1">
            <a:extLst>
              <a:ext uri="{FF2B5EF4-FFF2-40B4-BE49-F238E27FC236}">
                <a16:creationId xmlns="" xmlns:a16="http://schemas.microsoft.com/office/drawing/2014/main" id="{6BEA1333-CBF2-1B7D-AD55-220D17DDD261}"/>
              </a:ext>
            </a:extLst>
          </p:cNvPr>
          <p:cNvCxnSpPr>
            <a:cxnSpLocks/>
          </p:cNvCxnSpPr>
          <p:nvPr/>
        </p:nvCxnSpPr>
        <p:spPr>
          <a:xfrm flipV="1">
            <a:off x="4739054" y="2888884"/>
            <a:ext cx="0" cy="46556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20" hidden="1">
            <a:extLst>
              <a:ext uri="{FF2B5EF4-FFF2-40B4-BE49-F238E27FC236}">
                <a16:creationId xmlns="" xmlns:a16="http://schemas.microsoft.com/office/drawing/2014/main" id="{9569F527-A108-491A-9746-E8C754296554}"/>
              </a:ext>
            </a:extLst>
          </p:cNvPr>
          <p:cNvCxnSpPr>
            <a:cxnSpLocks/>
          </p:cNvCxnSpPr>
          <p:nvPr/>
        </p:nvCxnSpPr>
        <p:spPr>
          <a:xfrm flipV="1">
            <a:off x="5123052" y="2022017"/>
            <a:ext cx="290216" cy="25892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3472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 xmlns:a16="http://schemas.microsoft.com/office/drawing/2014/main" id="{C9CD2A09-A006-4B3D-868E-9CE9293FF1D0}"/>
              </a:ext>
            </a:extLst>
          </p:cNvPr>
          <p:cNvSpPr>
            <a:spLocks noGrp="1"/>
          </p:cNvSpPr>
          <p:nvPr>
            <p:ph type="title"/>
          </p:nvPr>
        </p:nvSpPr>
        <p:spPr>
          <a:xfrm>
            <a:off x="458724" y="466004"/>
            <a:ext cx="11428476" cy="988686"/>
          </a:xfrm>
        </p:spPr>
        <p:txBody>
          <a:bodyPr/>
          <a:lstStyle/>
          <a:p>
            <a:r>
              <a:rPr lang="en-US" dirty="0"/>
              <a:t>OMVOH</a:t>
            </a:r>
            <a:br>
              <a:rPr lang="en-US" dirty="0"/>
            </a:br>
            <a:r>
              <a:rPr lang="de-DE" sz="2400" dirty="0"/>
              <a:t>HOHE SELEKTIVITÄT FÜR EINE SICHERE UND ZIELGERICHTETE THERAPIE</a:t>
            </a:r>
            <a:r>
              <a:rPr lang="en-US" sz="2400" baseline="30000" dirty="0"/>
              <a:t>1</a:t>
            </a:r>
            <a:endParaRPr lang="en-US" baseline="30000" dirty="0"/>
          </a:p>
        </p:txBody>
      </p:sp>
      <p:sp>
        <p:nvSpPr>
          <p:cNvPr id="5" name="Text Placeholder 30" hidden="1">
            <a:extLst>
              <a:ext uri="{FF2B5EF4-FFF2-40B4-BE49-F238E27FC236}">
                <a16:creationId xmlns="" xmlns:a16="http://schemas.microsoft.com/office/drawing/2014/main" id="{2456F12A-6F47-E6E1-8DC8-22264C3C236F}"/>
              </a:ext>
            </a:extLst>
          </p:cNvPr>
          <p:cNvSpPr txBox="1">
            <a:spLocks/>
          </p:cNvSpPr>
          <p:nvPr/>
        </p:nvSpPr>
        <p:spPr>
          <a:xfrm>
            <a:off x="457200" y="1253546"/>
            <a:ext cx="5759495" cy="439738"/>
          </a:xfrm>
          <a:prstGeom prst="rect">
            <a:avLst/>
          </a:prstGeom>
        </p:spPr>
        <p:txBody>
          <a:bodyPr vert="horz" lIns="0" tIns="0" rIns="0" bIns="0" rtlCol="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Omvoh</a:t>
            </a:r>
            <a:r>
              <a:rPr lang="de-DE" dirty="0"/>
              <a:t> kann Patient:innen, die bereit sind, auf eine neue UC-Behandlung umzusteigen und deren Alltag durch Stuhldringlichkeit gestört wird, helfen Kontrolle zurückzugewinnen</a:t>
            </a:r>
            <a:r>
              <a:rPr lang="de-DE" baseline="30000" dirty="0"/>
              <a:t>1</a:t>
            </a:r>
            <a:r>
              <a:rPr lang="de-DE" dirty="0"/>
              <a:t>
</a:t>
            </a:r>
            <a:endParaRPr lang="en-US" baseline="30000" dirty="0"/>
          </a:p>
        </p:txBody>
      </p:sp>
      <p:sp>
        <p:nvSpPr>
          <p:cNvPr id="3" name="TextBox 2" hidden="1">
            <a:extLst>
              <a:ext uri="{FF2B5EF4-FFF2-40B4-BE49-F238E27FC236}">
                <a16:creationId xmlns="" xmlns:a16="http://schemas.microsoft.com/office/drawing/2014/main" id="{3A169161-0551-0C71-7DBC-15B7549073FE}"/>
              </a:ext>
            </a:extLst>
          </p:cNvPr>
          <p:cNvSpPr txBox="1"/>
          <p:nvPr/>
        </p:nvSpPr>
        <p:spPr>
          <a:xfrm>
            <a:off x="4626897" y="2458575"/>
            <a:ext cx="7092000" cy="246221"/>
          </a:xfrm>
          <a:prstGeom prst="rect">
            <a:avLst/>
          </a:prstGeom>
          <a:noFill/>
        </p:spPr>
        <p:txBody>
          <a:bodyPr wrap="squar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chemeClr val="tx2"/>
                </a:solidFill>
                <a:effectLst/>
                <a:uLnTx/>
                <a:uFillTx/>
                <a:latin typeface="Avenir Next LT Pro"/>
                <a:ea typeface="+mn-ea"/>
                <a:cs typeface="+mn-cs"/>
              </a:rPr>
              <a:t>Hohe</a:t>
            </a:r>
            <a:r>
              <a:rPr kumimoji="0" lang="en-US" sz="1600" b="1" i="0" u="none" strike="noStrike" kern="1200" cap="none" spc="0" normalizeH="0" baseline="0" noProof="0" dirty="0">
                <a:ln>
                  <a:noFill/>
                </a:ln>
                <a:solidFill>
                  <a:schemeClr val="tx2"/>
                </a:solidFill>
                <a:effectLst/>
                <a:uLnTx/>
                <a:uFillTx/>
                <a:latin typeface="Avenir Next LT Pro"/>
                <a:ea typeface="+mn-ea"/>
                <a:cs typeface="+mn-cs"/>
              </a:rPr>
              <a:t> und </a:t>
            </a:r>
            <a:r>
              <a:rPr kumimoji="0" lang="en-US" sz="1600" b="1" i="0" u="none" strike="noStrike" kern="1200" cap="none" spc="0" normalizeH="0" baseline="0" noProof="0" dirty="0" err="1">
                <a:ln>
                  <a:noFill/>
                </a:ln>
                <a:solidFill>
                  <a:schemeClr val="tx2"/>
                </a:solidFill>
                <a:effectLst/>
                <a:uLnTx/>
                <a:uFillTx/>
                <a:latin typeface="Avenir Next LT Pro"/>
                <a:ea typeface="+mn-ea"/>
                <a:cs typeface="+mn-cs"/>
              </a:rPr>
              <a:t>anhaltende</a:t>
            </a:r>
            <a:r>
              <a:rPr kumimoji="0" lang="en-US" sz="1600" b="1" i="0" u="none" strike="noStrike" kern="1200" cap="none" spc="0" normalizeH="0" baseline="0" noProof="0" dirty="0">
                <a:ln>
                  <a:noFill/>
                </a:ln>
                <a:solidFill>
                  <a:schemeClr val="tx2"/>
                </a:solidFill>
                <a:effectLst/>
                <a:uLnTx/>
                <a:uFillTx/>
                <a:latin typeface="Avenir Next LT Pro"/>
                <a:ea typeface="+mn-ea"/>
                <a:cs typeface="+mn-cs"/>
              </a:rPr>
              <a:t> </a:t>
            </a:r>
            <a:r>
              <a:rPr kumimoji="0" lang="en-US" sz="1600" b="1" i="0" u="none" strike="noStrike" kern="1200" cap="none" spc="0" normalizeH="0" baseline="0" noProof="0" dirty="0" err="1">
                <a:ln>
                  <a:noFill/>
                </a:ln>
                <a:solidFill>
                  <a:schemeClr val="tx2"/>
                </a:solidFill>
                <a:effectLst/>
                <a:uLnTx/>
                <a:uFillTx/>
                <a:latin typeface="Avenir Next LT Pro"/>
                <a:ea typeface="+mn-ea"/>
                <a:cs typeface="+mn-cs"/>
              </a:rPr>
              <a:t>Remissionraten</a:t>
            </a:r>
            <a:endParaRPr kumimoji="0" lang="en-US" sz="1600" b="1" i="0" u="none" strike="noStrike" kern="1200" cap="none" spc="0" normalizeH="0" baseline="0" noProof="0" dirty="0">
              <a:ln>
                <a:noFill/>
              </a:ln>
              <a:solidFill>
                <a:schemeClr val="tx2"/>
              </a:solidFill>
              <a:effectLst/>
              <a:uLnTx/>
              <a:uFillTx/>
              <a:latin typeface="Avenir Next LT Pro"/>
              <a:ea typeface="+mn-ea"/>
              <a:cs typeface="+mn-cs"/>
            </a:endParaRPr>
          </a:p>
        </p:txBody>
      </p:sp>
      <p:sp>
        <p:nvSpPr>
          <p:cNvPr id="8" name="TextBox 7" hidden="1">
            <a:extLst>
              <a:ext uri="{FF2B5EF4-FFF2-40B4-BE49-F238E27FC236}">
                <a16:creationId xmlns="" xmlns:a16="http://schemas.microsoft.com/office/drawing/2014/main" id="{BEBC8552-3D0C-F643-312B-9607AAAD4749}"/>
              </a:ext>
            </a:extLst>
          </p:cNvPr>
          <p:cNvSpPr txBox="1"/>
          <p:nvPr/>
        </p:nvSpPr>
        <p:spPr>
          <a:xfrm>
            <a:off x="4626896" y="2738661"/>
            <a:ext cx="7092000" cy="738664"/>
          </a:xfrm>
          <a:prstGeom prst="rect">
            <a:avLst/>
          </a:prstGeom>
          <a:noFill/>
        </p:spPr>
        <p:txBody>
          <a:bodyPr wrap="square" lIns="0" tIns="0" rIns="0" bIns="0">
            <a:spAutoFit/>
          </a:bodyPr>
          <a:lstStyle/>
          <a:p>
            <a:pPr lvl="0">
              <a:defRPr/>
            </a:pPr>
            <a:r>
              <a:rPr lang="de-DE" sz="1600" b="1" dirty="0">
                <a:latin typeface="Avenir Next LT Pro" panose="020B0504020202020204" pitchFamily="34" charset="77"/>
              </a:rPr>
              <a:t>50 % </a:t>
            </a:r>
            <a:r>
              <a:rPr lang="de-DE" sz="1600" dirty="0">
                <a:latin typeface="Avenir Next LT Pro" panose="020B0504020202020204" pitchFamily="34" charset="77"/>
              </a:rPr>
              <a:t>aller Patient:innen und </a:t>
            </a:r>
            <a:r>
              <a:rPr lang="de-DE" sz="1600" b="1" dirty="0">
                <a:latin typeface="Avenir Next LT Pro" panose="020B0504020202020204" pitchFamily="34" charset="77"/>
              </a:rPr>
              <a:t>46 % </a:t>
            </a:r>
            <a:r>
              <a:rPr lang="de-DE" sz="1600" dirty="0">
                <a:latin typeface="Avenir Next LT Pro" panose="020B0504020202020204" pitchFamily="34" charset="77"/>
              </a:rPr>
              <a:t>der Patienten mit biologischem Versagen erreichten in Woche 52 mit </a:t>
            </a:r>
            <a:r>
              <a:rPr lang="de-DE" sz="1600" b="1" dirty="0" err="1">
                <a:latin typeface="Avenir Next LT Pro" panose="020B0504020202020204" pitchFamily="34" charset="77"/>
              </a:rPr>
              <a:t>Omvoh</a:t>
            </a:r>
            <a:r>
              <a:rPr lang="de-DE" sz="1600" dirty="0">
                <a:latin typeface="Avenir Next LT Pro" panose="020B0504020202020204" pitchFamily="34" charset="77"/>
              </a:rPr>
              <a:t> eine </a:t>
            </a:r>
            <a:r>
              <a:rPr lang="de-DE" sz="1600" b="1" dirty="0">
                <a:latin typeface="Avenir Next LT Pro" panose="020B0504020202020204" pitchFamily="34" charset="77"/>
              </a:rPr>
              <a:t>klinische Remission </a:t>
            </a:r>
            <a:r>
              <a:rPr lang="de-DE" sz="1600" dirty="0">
                <a:latin typeface="Avenir Next LT Pro" panose="020B0504020202020204" pitchFamily="34" charset="77"/>
              </a:rPr>
              <a:t>im Vergleich zu 25 % bzw. 16 % mit Placebo</a:t>
            </a:r>
            <a:r>
              <a:rPr lang="en-US" sz="1600" b="0" i="0" dirty="0">
                <a:effectLst/>
                <a:latin typeface="Avenir Next LT Pro" panose="020B0504020202020204" pitchFamily="34" charset="77"/>
              </a:rPr>
              <a:t>.</a:t>
            </a:r>
            <a:r>
              <a:rPr kumimoji="0" lang="en-US" sz="1600" b="0" i="0" u="none" strike="noStrike" kern="1200" cap="none" spc="0" normalizeH="0" baseline="30000" noProof="0" dirty="0">
                <a:ln>
                  <a:noFill/>
                </a:ln>
                <a:effectLst/>
                <a:uLnTx/>
                <a:uFillTx/>
                <a:latin typeface="Avenir Next LT Pro"/>
                <a:ea typeface="+mn-ea"/>
                <a:cs typeface="+mn-cs"/>
              </a:rPr>
              <a:t>1</a:t>
            </a:r>
            <a:endParaRPr kumimoji="0" lang="en-US" sz="1600" b="0" i="0" u="none" strike="noStrike" kern="1200" cap="none" spc="0" normalizeH="0" baseline="30000" noProof="0" dirty="0">
              <a:ln>
                <a:noFill/>
              </a:ln>
              <a:effectLst/>
              <a:uLnTx/>
              <a:uFillTx/>
              <a:latin typeface="Avenir Next LT Pro" panose="020B0504020202020204" pitchFamily="34" charset="77"/>
            </a:endParaRPr>
          </a:p>
        </p:txBody>
      </p:sp>
      <p:sp>
        <p:nvSpPr>
          <p:cNvPr id="10" name="TextBox 9" hidden="1">
            <a:extLst>
              <a:ext uri="{FF2B5EF4-FFF2-40B4-BE49-F238E27FC236}">
                <a16:creationId xmlns="" xmlns:a16="http://schemas.microsoft.com/office/drawing/2014/main" id="{5B0E33F6-0758-AD2A-9807-DE4CE84774E5}"/>
              </a:ext>
            </a:extLst>
          </p:cNvPr>
          <p:cNvSpPr txBox="1"/>
          <p:nvPr/>
        </p:nvSpPr>
        <p:spPr>
          <a:xfrm>
            <a:off x="4626897" y="3790126"/>
            <a:ext cx="7092000" cy="246221"/>
          </a:xfrm>
          <a:prstGeom prst="rect">
            <a:avLst/>
          </a:prstGeom>
          <a:noFill/>
        </p:spPr>
        <p:txBody>
          <a:bodyPr wrap="squar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chemeClr val="tx2"/>
                </a:solidFill>
                <a:effectLst/>
                <a:uLnTx/>
                <a:uFillTx/>
                <a:latin typeface="Avenir Next LT Pro"/>
                <a:ea typeface="+mn-ea"/>
                <a:cs typeface="+mn-cs"/>
              </a:rPr>
              <a:t>Rasche</a:t>
            </a:r>
            <a:r>
              <a:rPr kumimoji="0" lang="en-US" sz="1600" b="1" i="0" u="none" strike="noStrike" kern="1200" cap="none" spc="0" normalizeH="0" baseline="0" noProof="0" dirty="0">
                <a:ln>
                  <a:noFill/>
                </a:ln>
                <a:solidFill>
                  <a:schemeClr val="tx2"/>
                </a:solidFill>
                <a:effectLst/>
                <a:uLnTx/>
                <a:uFillTx/>
                <a:latin typeface="Avenir Next LT Pro"/>
                <a:ea typeface="+mn-ea"/>
                <a:cs typeface="+mn-cs"/>
              </a:rPr>
              <a:t> </a:t>
            </a:r>
            <a:r>
              <a:rPr kumimoji="0" lang="en-US" sz="1600" b="1" i="0" u="none" strike="noStrike" kern="1200" cap="none" spc="0" normalizeH="0" baseline="0" noProof="0" dirty="0" err="1">
                <a:ln>
                  <a:noFill/>
                </a:ln>
                <a:solidFill>
                  <a:schemeClr val="tx2"/>
                </a:solidFill>
                <a:effectLst/>
                <a:uLnTx/>
                <a:uFillTx/>
                <a:latin typeface="Avenir Next LT Pro"/>
                <a:ea typeface="+mn-ea"/>
                <a:cs typeface="+mn-cs"/>
              </a:rPr>
              <a:t>Reduktion</a:t>
            </a:r>
            <a:r>
              <a:rPr kumimoji="0" lang="en-US" sz="1600" b="1" i="0" u="none" strike="noStrike" kern="1200" cap="none" spc="0" normalizeH="0" baseline="0" noProof="0" dirty="0">
                <a:ln>
                  <a:noFill/>
                </a:ln>
                <a:solidFill>
                  <a:schemeClr val="tx2"/>
                </a:solidFill>
                <a:effectLst/>
                <a:uLnTx/>
                <a:uFillTx/>
                <a:latin typeface="Avenir Next LT Pro"/>
                <a:ea typeface="+mn-ea"/>
                <a:cs typeface="+mn-cs"/>
              </a:rPr>
              <a:t> der </a:t>
            </a:r>
            <a:r>
              <a:rPr kumimoji="0" lang="en-US" sz="1600" b="1" i="0" u="none" strike="noStrike" kern="1200" cap="none" spc="0" normalizeH="0" baseline="0" noProof="0" dirty="0" err="1">
                <a:ln>
                  <a:noFill/>
                </a:ln>
                <a:solidFill>
                  <a:schemeClr val="tx2"/>
                </a:solidFill>
                <a:effectLst/>
                <a:uLnTx/>
                <a:uFillTx/>
                <a:latin typeface="Avenir Next LT Pro"/>
                <a:ea typeface="+mn-ea"/>
                <a:cs typeface="+mn-cs"/>
              </a:rPr>
              <a:t>Stuhldringlichkeit</a:t>
            </a:r>
            <a:endParaRPr kumimoji="0" lang="en-US" sz="1600" b="1" i="0" u="none" strike="noStrike" kern="1200" cap="none" spc="0" normalizeH="0" baseline="0" noProof="0" dirty="0">
              <a:ln>
                <a:noFill/>
              </a:ln>
              <a:solidFill>
                <a:schemeClr val="tx2"/>
              </a:solidFill>
              <a:effectLst/>
              <a:uLnTx/>
              <a:uFillTx/>
              <a:latin typeface="Avenir Next LT Pro"/>
              <a:ea typeface="+mn-ea"/>
              <a:cs typeface="+mn-cs"/>
            </a:endParaRPr>
          </a:p>
        </p:txBody>
      </p:sp>
      <p:sp>
        <p:nvSpPr>
          <p:cNvPr id="16" name="TextBox 15" hidden="1">
            <a:extLst>
              <a:ext uri="{FF2B5EF4-FFF2-40B4-BE49-F238E27FC236}">
                <a16:creationId xmlns="" xmlns:a16="http://schemas.microsoft.com/office/drawing/2014/main" id="{20DB29FB-7407-E786-F28D-A69FF83C3394}"/>
              </a:ext>
            </a:extLst>
          </p:cNvPr>
          <p:cNvSpPr txBox="1"/>
          <p:nvPr/>
        </p:nvSpPr>
        <p:spPr>
          <a:xfrm>
            <a:off x="4626896" y="4091116"/>
            <a:ext cx="7092000" cy="492443"/>
          </a:xfrm>
          <a:prstGeom prst="rect">
            <a:avLst/>
          </a:prstGeom>
          <a:noFill/>
        </p:spPr>
        <p:txBody>
          <a:bodyPr wrap="square" lIns="0" tIns="0" rIns="0" bIns="0">
            <a:spAutoFit/>
          </a:bodyPr>
          <a:lstStyle/>
          <a:p>
            <a:pPr lvl="0">
              <a:defRPr/>
            </a:pPr>
            <a:r>
              <a:rPr lang="de-DE" sz="1600" b="1" dirty="0">
                <a:latin typeface="Avenir Next LT Pro" panose="020B0504020202020204" pitchFamily="34" charset="77"/>
              </a:rPr>
              <a:t>43 % </a:t>
            </a:r>
            <a:r>
              <a:rPr lang="de-DE" sz="1600" dirty="0">
                <a:latin typeface="Avenir Next LT Pro" panose="020B0504020202020204" pitchFamily="34" charset="77"/>
              </a:rPr>
              <a:t>der Patient:innen, die </a:t>
            </a:r>
            <a:r>
              <a:rPr lang="de-DE" sz="1600" b="1" dirty="0" err="1">
                <a:latin typeface="Avenir Next LT Pro" panose="020B0504020202020204" pitchFamily="34" charset="77"/>
              </a:rPr>
              <a:t>Omvoh</a:t>
            </a:r>
            <a:r>
              <a:rPr lang="de-DE" sz="1600" dirty="0">
                <a:latin typeface="Avenir Next LT Pro" panose="020B0504020202020204" pitchFamily="34" charset="77"/>
              </a:rPr>
              <a:t> einnahmen, erreichten in Woche 52 mit </a:t>
            </a:r>
            <a:r>
              <a:rPr lang="de-DE" sz="1600" b="1" dirty="0">
                <a:latin typeface="Avenir Next LT Pro" panose="020B0504020202020204" pitchFamily="34" charset="77"/>
              </a:rPr>
              <a:t>Remission ihrer Stuhldinglichkeit </a:t>
            </a:r>
            <a:r>
              <a:rPr lang="de-DE" sz="1600" dirty="0">
                <a:latin typeface="Avenir Next LT Pro" panose="020B0504020202020204" pitchFamily="34" charset="77"/>
              </a:rPr>
              <a:t>im Vergleich zu 25 % mit Placebo</a:t>
            </a:r>
            <a:r>
              <a:rPr kumimoji="0" lang="en-US" sz="1600" b="0" i="0" u="none" strike="noStrike" kern="1200" cap="none" spc="0" normalizeH="0" baseline="0" noProof="0" dirty="0">
                <a:ln>
                  <a:noFill/>
                </a:ln>
                <a:effectLst/>
                <a:uLnTx/>
                <a:uFillTx/>
                <a:latin typeface="Avenir Next LT Pro"/>
                <a:ea typeface="+mn-ea"/>
                <a:cs typeface="+mn-cs"/>
              </a:rPr>
              <a:t>.</a:t>
            </a:r>
            <a:r>
              <a:rPr kumimoji="0" lang="en-US" sz="1600" b="0" i="0" u="none" strike="noStrike" kern="1200" cap="none" spc="0" normalizeH="0" baseline="30000" noProof="0" dirty="0">
                <a:ln>
                  <a:noFill/>
                </a:ln>
                <a:effectLst/>
                <a:uLnTx/>
                <a:uFillTx/>
                <a:latin typeface="Avenir Next LT Pro"/>
                <a:ea typeface="+mn-ea"/>
                <a:cs typeface="+mn-cs"/>
              </a:rPr>
              <a:t>1,2</a:t>
            </a:r>
          </a:p>
        </p:txBody>
      </p:sp>
      <p:sp>
        <p:nvSpPr>
          <p:cNvPr id="18" name="TextBox 17" hidden="1">
            <a:extLst>
              <a:ext uri="{FF2B5EF4-FFF2-40B4-BE49-F238E27FC236}">
                <a16:creationId xmlns="" xmlns:a16="http://schemas.microsoft.com/office/drawing/2014/main" id="{F8E1EE6E-1BF5-7716-2D28-2124FF87057B}"/>
              </a:ext>
            </a:extLst>
          </p:cNvPr>
          <p:cNvSpPr txBox="1"/>
          <p:nvPr/>
        </p:nvSpPr>
        <p:spPr>
          <a:xfrm>
            <a:off x="4626897" y="4915048"/>
            <a:ext cx="7092000" cy="246221"/>
          </a:xfrm>
          <a:prstGeom prst="rect">
            <a:avLst/>
          </a:prstGeom>
          <a:noFill/>
        </p:spPr>
        <p:txBody>
          <a:bodyPr wrap="squar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1" dirty="0" err="1">
                <a:solidFill>
                  <a:schemeClr val="tx2"/>
                </a:solidFill>
                <a:latin typeface="Avenir Next LT Pro"/>
              </a:rPr>
              <a:t>Schwere</a:t>
            </a:r>
            <a:r>
              <a:rPr lang="en-US" sz="1600" b="1" dirty="0">
                <a:solidFill>
                  <a:schemeClr val="tx2"/>
                </a:solidFill>
                <a:latin typeface="Avenir Next LT Pro"/>
              </a:rPr>
              <a:t> </a:t>
            </a:r>
            <a:r>
              <a:rPr lang="en-US" sz="1600" b="1" dirty="0" err="1">
                <a:solidFill>
                  <a:schemeClr val="tx2"/>
                </a:solidFill>
                <a:latin typeface="Avenir Next LT Pro"/>
              </a:rPr>
              <a:t>Nebenwirkungen</a:t>
            </a:r>
            <a:r>
              <a:rPr lang="en-US" sz="1600" b="1" dirty="0">
                <a:solidFill>
                  <a:schemeClr val="tx2"/>
                </a:solidFill>
                <a:latin typeface="Avenir Next LT Pro"/>
              </a:rPr>
              <a:t> auf </a:t>
            </a:r>
            <a:r>
              <a:rPr lang="en-US" sz="1600" b="1" dirty="0" err="1">
                <a:solidFill>
                  <a:schemeClr val="tx2"/>
                </a:solidFill>
                <a:latin typeface="Avenir Next LT Pro"/>
              </a:rPr>
              <a:t>Placeboniveau</a:t>
            </a:r>
            <a:endParaRPr kumimoji="0" lang="en-US" sz="1600" b="1" i="0" u="none" strike="noStrike" kern="1200" cap="none" spc="0" normalizeH="0" baseline="0" noProof="0" dirty="0">
              <a:ln>
                <a:noFill/>
              </a:ln>
              <a:solidFill>
                <a:schemeClr val="tx2"/>
              </a:solidFill>
              <a:effectLst/>
              <a:uLnTx/>
              <a:uFillTx/>
              <a:latin typeface="Avenir Next LT Pro"/>
              <a:ea typeface="+mn-ea"/>
              <a:cs typeface="+mn-cs"/>
            </a:endParaRPr>
          </a:p>
        </p:txBody>
      </p:sp>
      <p:sp>
        <p:nvSpPr>
          <p:cNvPr id="23" name="TextBox 22" hidden="1">
            <a:extLst>
              <a:ext uri="{FF2B5EF4-FFF2-40B4-BE49-F238E27FC236}">
                <a16:creationId xmlns="" xmlns:a16="http://schemas.microsoft.com/office/drawing/2014/main" id="{268DB587-7CE8-BBDF-4618-CC1AFBABBEAD}"/>
              </a:ext>
            </a:extLst>
          </p:cNvPr>
          <p:cNvSpPr txBox="1"/>
          <p:nvPr/>
        </p:nvSpPr>
        <p:spPr>
          <a:xfrm>
            <a:off x="4626896" y="5216379"/>
            <a:ext cx="7092000" cy="841256"/>
          </a:xfrm>
          <a:prstGeom prst="rect">
            <a:avLst/>
          </a:prstGeom>
          <a:noFill/>
        </p:spPr>
        <p:txBody>
          <a:bodyPr wrap="square" lIns="0" tIns="0" rIns="0" bIns="0">
            <a:spAutoFit/>
          </a:bodyPr>
          <a:lstStyle/>
          <a:p>
            <a:pPr lvl="0">
              <a:defRPr/>
            </a:pPr>
            <a:r>
              <a:rPr lang="de-DE" sz="1400" dirty="0">
                <a:latin typeface="Avenir Next LT Pro" panose="020B0504020202020204" pitchFamily="34" charset="77"/>
              </a:rPr>
              <a:t>Die häufigsten Nebenwirkungen, die bei </a:t>
            </a:r>
            <a:r>
              <a:rPr lang="de-DE" sz="1400" dirty="0" err="1">
                <a:latin typeface="Avenir Next LT Pro" panose="020B0504020202020204" pitchFamily="34" charset="77"/>
              </a:rPr>
              <a:t>Omvoh</a:t>
            </a:r>
            <a:r>
              <a:rPr lang="de-DE" sz="1400" dirty="0">
                <a:latin typeface="Avenir Next LT Pro" panose="020B0504020202020204" pitchFamily="34" charset="77"/>
              </a:rPr>
              <a:t> beobachtet wurden, waren Reaktionen an der Injektionsstelle, Infektionen der oberen Atemwege, Kopfschmerzen und Hautausschlag.</a:t>
            </a:r>
            <a:r>
              <a:rPr lang="de-DE" sz="1600" baseline="30000" dirty="0">
                <a:latin typeface="Avenir Next LT Pro" panose="020B0504020202020204" pitchFamily="34" charset="77"/>
              </a:rPr>
              <a:t>1</a:t>
            </a:r>
            <a:r>
              <a:rPr lang="de-DE" sz="1600" dirty="0">
                <a:latin typeface="Avenir Next LT Pro" panose="020B0504020202020204" pitchFamily="34" charset="77"/>
              </a:rPr>
              <a:t>
</a:t>
            </a:r>
            <a:endParaRPr kumimoji="0" lang="en-US" sz="1600" b="0" i="0" u="none" strike="noStrike" kern="1200" cap="none" spc="0" normalizeH="0" baseline="30000" noProof="0" dirty="0">
              <a:ln>
                <a:noFill/>
              </a:ln>
              <a:effectLst/>
              <a:uLnTx/>
              <a:uFillTx/>
              <a:latin typeface="Avenir Next LT Pro" panose="020B0504020202020204" pitchFamily="34" charset="77"/>
            </a:endParaRPr>
          </a:p>
        </p:txBody>
      </p:sp>
      <p:sp>
        <p:nvSpPr>
          <p:cNvPr id="7" name="TextBox 6">
            <a:extLst>
              <a:ext uri="{FF2B5EF4-FFF2-40B4-BE49-F238E27FC236}">
                <a16:creationId xmlns="" xmlns:a16="http://schemas.microsoft.com/office/drawing/2014/main" id="{3E1855BF-CD9A-E54F-EED0-DC3A3A2E9E24}"/>
              </a:ext>
            </a:extLst>
          </p:cNvPr>
          <p:cNvSpPr txBox="1"/>
          <p:nvPr/>
        </p:nvSpPr>
        <p:spPr>
          <a:xfrm>
            <a:off x="1368940" y="5757079"/>
            <a:ext cx="1133695" cy="230832"/>
          </a:xfrm>
          <a:prstGeom prst="rect">
            <a:avLst/>
          </a:prstGeom>
          <a:noFill/>
        </p:spPr>
        <p:txBody>
          <a:bodyPr wrap="square" lIns="0" tIns="0" rIns="0" bIns="0" rtlCol="0" anchor="b">
            <a:noAutofit/>
          </a:bodyPr>
          <a:lstStyle>
            <a:defPPr>
              <a:defRPr lang="en-US"/>
            </a:defPPr>
            <a:lvl1pPr marR="0" lvl="0" indent="0">
              <a:lnSpc>
                <a:spcPct val="100000"/>
              </a:lnSpc>
              <a:spcBef>
                <a:spcPts val="0"/>
              </a:spcBef>
              <a:spcAft>
                <a:spcPts val="0"/>
              </a:spcAft>
              <a:buClrTx/>
              <a:buSzTx/>
              <a:buFontTx/>
              <a:buNone/>
              <a:tabLst/>
              <a:defRPr kumimoji="0" sz="900" b="0" i="0" u="none" strike="noStrike" cap="none" spc="0" normalizeH="0" baseline="0">
                <a:ln>
                  <a:noFill/>
                </a:ln>
                <a:solidFill>
                  <a:srgbClr val="201E21"/>
                </a:solidFill>
                <a:effectLst/>
                <a:uLnTx/>
                <a:uFillTx/>
                <a:latin typeface="Avenir Next LT Pro"/>
              </a:defRPr>
            </a:lvl1pPr>
          </a:lstStyle>
          <a:p>
            <a:r>
              <a:rPr lang="en-US" dirty="0"/>
              <a:t>Hypothetical patient.</a:t>
            </a:r>
          </a:p>
        </p:txBody>
      </p:sp>
      <p:sp>
        <p:nvSpPr>
          <p:cNvPr id="25" name="TextBox 24" hidden="1">
            <a:extLst>
              <a:ext uri="{FF2B5EF4-FFF2-40B4-BE49-F238E27FC236}">
                <a16:creationId xmlns="" xmlns:a16="http://schemas.microsoft.com/office/drawing/2014/main" id="{D241880C-380D-9EAD-7766-696A77DE0D3E}"/>
              </a:ext>
            </a:extLst>
          </p:cNvPr>
          <p:cNvSpPr txBox="1"/>
          <p:nvPr/>
        </p:nvSpPr>
        <p:spPr>
          <a:xfrm>
            <a:off x="457200" y="6152555"/>
            <a:ext cx="6551612" cy="495300"/>
          </a:xfrm>
          <a:prstGeom prst="rect">
            <a:avLst/>
          </a:prstGeom>
          <a:noFill/>
        </p:spPr>
        <p:txBody>
          <a:bodyPr wrap="square" lIns="0" tIns="0" rIns="0" bIns="0" rtlCol="0" anchor="b">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900" i="0" u="none" strike="noStrike" kern="1200" cap="none" spc="0" normalizeH="0" noProof="0" dirty="0">
                <a:ln>
                  <a:noFill/>
                </a:ln>
                <a:solidFill>
                  <a:srgbClr val="201E21"/>
                </a:solidFill>
                <a:effectLst/>
                <a:uLnTx/>
                <a:uFillTx/>
                <a:latin typeface="Avenir Next LT Pro"/>
                <a:ea typeface="+mn-ea"/>
                <a:cs typeface="+mn-cs"/>
              </a:rPr>
              <a:t>UC=ulcerative colitis.</a:t>
            </a:r>
          </a:p>
        </p:txBody>
      </p:sp>
      <p:pic>
        <p:nvPicPr>
          <p:cNvPr id="11" name="Picture 10" descr="Icon&#10;&#10;Description automatically generated" hidden="1">
            <a:extLst>
              <a:ext uri="{FF2B5EF4-FFF2-40B4-BE49-F238E27FC236}">
                <a16:creationId xmlns="" xmlns:a16="http://schemas.microsoft.com/office/drawing/2014/main" id="{EC16ECB4-679B-8693-CA90-880A6EF90025}"/>
              </a:ext>
            </a:extLst>
          </p:cNvPr>
          <p:cNvPicPr>
            <a:picLocks noChangeAspect="1"/>
          </p:cNvPicPr>
          <p:nvPr/>
        </p:nvPicPr>
        <p:blipFill>
          <a:blip r:embed="rId3">
            <a:alphaModFix/>
          </a:blip>
          <a:stretch>
            <a:fillRect/>
          </a:stretch>
        </p:blipFill>
        <p:spPr>
          <a:xfrm>
            <a:off x="3566198" y="2494888"/>
            <a:ext cx="786140" cy="786140"/>
          </a:xfrm>
          <a:prstGeom prst="rect">
            <a:avLst/>
          </a:prstGeom>
        </p:spPr>
      </p:pic>
      <p:pic>
        <p:nvPicPr>
          <p:cNvPr id="21" name="Picture 20" hidden="1">
            <a:extLst>
              <a:ext uri="{FF2B5EF4-FFF2-40B4-BE49-F238E27FC236}">
                <a16:creationId xmlns="" xmlns:a16="http://schemas.microsoft.com/office/drawing/2014/main" id="{2E34008B-14D6-49BC-8882-F145304F32B6}"/>
              </a:ext>
            </a:extLst>
          </p:cNvPr>
          <p:cNvPicPr>
            <a:picLocks noChangeAspect="1"/>
          </p:cNvPicPr>
          <p:nvPr/>
        </p:nvPicPr>
        <p:blipFill rotWithShape="1">
          <a:blip r:embed="rId4"/>
          <a:srcRect l="80695" r="1138"/>
          <a:stretch/>
        </p:blipFill>
        <p:spPr>
          <a:xfrm>
            <a:off x="3510473" y="4756571"/>
            <a:ext cx="917796" cy="1027555"/>
          </a:xfrm>
          <a:prstGeom prst="rect">
            <a:avLst/>
          </a:prstGeom>
        </p:spPr>
      </p:pic>
      <p:pic>
        <p:nvPicPr>
          <p:cNvPr id="20" name="Picture 19" hidden="1">
            <a:extLst>
              <a:ext uri="{FF2B5EF4-FFF2-40B4-BE49-F238E27FC236}">
                <a16:creationId xmlns="" xmlns:a16="http://schemas.microsoft.com/office/drawing/2014/main" id="{9A3918E1-0E18-4DCC-BA64-3FB557FF222B}"/>
              </a:ext>
            </a:extLst>
          </p:cNvPr>
          <p:cNvPicPr>
            <a:picLocks noChangeAspect="1"/>
          </p:cNvPicPr>
          <p:nvPr/>
        </p:nvPicPr>
        <p:blipFill rotWithShape="1">
          <a:blip r:embed="rId4"/>
          <a:srcRect l="40609" r="41224"/>
          <a:stretch/>
        </p:blipFill>
        <p:spPr>
          <a:xfrm>
            <a:off x="3510473" y="3637475"/>
            <a:ext cx="917796" cy="1027555"/>
          </a:xfrm>
          <a:prstGeom prst="rect">
            <a:avLst/>
          </a:prstGeom>
        </p:spPr>
      </p:pic>
      <p:cxnSp>
        <p:nvCxnSpPr>
          <p:cNvPr id="15" name="Straight Connector 14" hidden="1">
            <a:extLst>
              <a:ext uri="{FF2B5EF4-FFF2-40B4-BE49-F238E27FC236}">
                <a16:creationId xmlns="" xmlns:a16="http://schemas.microsoft.com/office/drawing/2014/main" id="{1183BA59-E547-2A7F-C9C2-0F99A3ADA257}"/>
              </a:ext>
            </a:extLst>
          </p:cNvPr>
          <p:cNvCxnSpPr>
            <a:cxnSpLocks/>
          </p:cNvCxnSpPr>
          <p:nvPr/>
        </p:nvCxnSpPr>
        <p:spPr>
          <a:xfrm>
            <a:off x="3616686" y="4739375"/>
            <a:ext cx="79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4" name="Picture 23" descr="A picture containing person, standing, dark&#10;&#10;Description automatically generated" hidden="1">
            <a:extLst>
              <a:ext uri="{FF2B5EF4-FFF2-40B4-BE49-F238E27FC236}">
                <a16:creationId xmlns="" xmlns:a16="http://schemas.microsoft.com/office/drawing/2014/main" id="{A22E598B-9E60-157D-067C-01837DF37713}"/>
              </a:ext>
            </a:extLst>
          </p:cNvPr>
          <p:cNvPicPr>
            <a:picLocks noChangeAspect="1"/>
          </p:cNvPicPr>
          <p:nvPr/>
        </p:nvPicPr>
        <p:blipFill rotWithShape="1">
          <a:blip r:embed="rId5"/>
          <a:srcRect l="24141" t="3037" r="30473" b="58944"/>
          <a:stretch/>
        </p:blipFill>
        <p:spPr>
          <a:xfrm>
            <a:off x="567130" y="2352503"/>
            <a:ext cx="2737315" cy="3437559"/>
          </a:xfrm>
          <a:prstGeom prst="rect">
            <a:avLst/>
          </a:prstGeom>
        </p:spPr>
      </p:pic>
      <p:cxnSp>
        <p:nvCxnSpPr>
          <p:cNvPr id="2" name="Straight Connector 11" hidden="1">
            <a:extLst>
              <a:ext uri="{FF2B5EF4-FFF2-40B4-BE49-F238E27FC236}">
                <a16:creationId xmlns="" xmlns:a16="http://schemas.microsoft.com/office/drawing/2014/main" id="{EB950F76-B59D-DAEF-B431-50D73685CE90}"/>
              </a:ext>
            </a:extLst>
          </p:cNvPr>
          <p:cNvCxnSpPr>
            <a:cxnSpLocks/>
          </p:cNvCxnSpPr>
          <p:nvPr/>
        </p:nvCxnSpPr>
        <p:spPr>
          <a:xfrm>
            <a:off x="3616686" y="3604005"/>
            <a:ext cx="79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94445" y="-369332"/>
            <a:ext cx="1172116" cy="369332"/>
          </a:xfrm>
          <a:prstGeom prst="rect">
            <a:avLst/>
          </a:prstGeom>
        </p:spPr>
        <p:txBody>
          <a:bodyPr wrap="none">
            <a:spAutoFit/>
          </a:bodyPr>
          <a:lstStyle/>
          <a:p>
            <a:r>
              <a:rPr lang="en-US" dirty="0"/>
              <a:t>Summary</a:t>
            </a:r>
          </a:p>
        </p:txBody>
      </p:sp>
    </p:spTree>
    <p:extLst>
      <p:ext uri="{BB962C8B-B14F-4D97-AF65-F5344CB8AC3E}">
        <p14:creationId xmlns:p14="http://schemas.microsoft.com/office/powerpoint/2010/main" val="3160685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 xmlns:a16="http://schemas.microsoft.com/office/drawing/2014/main" id="{1621AA5D-9BA8-4814-8AA9-5A29303B414F}"/>
              </a:ext>
            </a:extLst>
          </p:cNvPr>
          <p:cNvSpPr>
            <a:spLocks noGrp="1"/>
          </p:cNvSpPr>
          <p:nvPr>
            <p:ph type="title"/>
          </p:nvPr>
        </p:nvSpPr>
        <p:spPr>
          <a:xfrm>
            <a:off x="458787" y="466725"/>
            <a:ext cx="9976983" cy="987425"/>
          </a:xfrm>
        </p:spPr>
        <p:txBody>
          <a:bodyPr>
            <a:noAutofit/>
          </a:bodyPr>
          <a:lstStyle/>
          <a:p>
            <a:r>
              <a:rPr lang="en-US" dirty="0"/>
              <a:t>FAQ: </a:t>
            </a:r>
            <a:r>
              <a:rPr lang="de-DE" dirty="0"/>
              <a:t>Warum sind die Placebo-Ansprech-</a:t>
            </a:r>
            <a:br>
              <a:rPr lang="de-DE" dirty="0"/>
            </a:br>
            <a:r>
              <a:rPr lang="de-DE" dirty="0"/>
              <a:t>raten in den Mirikizumab-LUCENT-Studien hoch?</a:t>
            </a:r>
            <a:r>
              <a:rPr lang="en-US" dirty="0"/>
              <a:t>?</a:t>
            </a:r>
            <a:endParaRPr lang="en-GB" dirty="0"/>
          </a:p>
        </p:txBody>
      </p:sp>
      <p:sp>
        <p:nvSpPr>
          <p:cNvPr id="7" name="Content Placeholder 6" hidden="1">
            <a:extLst>
              <a:ext uri="{FF2B5EF4-FFF2-40B4-BE49-F238E27FC236}">
                <a16:creationId xmlns="" xmlns:a16="http://schemas.microsoft.com/office/drawing/2014/main" id="{24E03CC9-D538-8D36-F0F9-EC1DD20CC712}"/>
              </a:ext>
            </a:extLst>
          </p:cNvPr>
          <p:cNvSpPr>
            <a:spLocks noGrp="1"/>
          </p:cNvSpPr>
          <p:nvPr>
            <p:ph idx="4294967295"/>
          </p:nvPr>
        </p:nvSpPr>
        <p:spPr>
          <a:xfrm>
            <a:off x="457200" y="1819275"/>
            <a:ext cx="10477500" cy="4062413"/>
          </a:xfrm>
        </p:spPr>
        <p:txBody>
          <a:bodyPr/>
          <a:lstStyle/>
          <a:p>
            <a:r>
              <a:rPr lang="de-DE" dirty="0"/>
              <a:t>Es gibt mehrere Faktoren, die möglicherweise zu den hohen Placebo-Ansprechraten bei klinischen, endoskopischen und symptomatischen Endpunkten in den LUCENT-Studien beigetragen haben</a:t>
            </a:r>
            <a:r>
              <a:rPr lang="en-US" baseline="30000" dirty="0"/>
              <a:t>1</a:t>
            </a:r>
            <a:endParaRPr lang="en-US" dirty="0"/>
          </a:p>
          <a:p>
            <a:pPr lvl="1"/>
            <a:endParaRPr lang="de-DE" dirty="0"/>
          </a:p>
          <a:p>
            <a:pPr marL="261938" lvl="1" indent="-261938">
              <a:buClr>
                <a:schemeClr val="accent2"/>
              </a:buClr>
            </a:pPr>
            <a:r>
              <a:rPr lang="de-DE" dirty="0"/>
              <a:t>Merkmale der Patientenpopulation in bestimmten Ländern, in denen Patient:innen eingeschlossen wurden</a:t>
            </a:r>
            <a:r>
              <a:rPr lang="en-US" baseline="30000" dirty="0"/>
              <a:t>2</a:t>
            </a:r>
            <a:endParaRPr lang="en-US" dirty="0"/>
          </a:p>
          <a:p>
            <a:pPr marL="261938" lvl="1" indent="-261938">
              <a:buClr>
                <a:schemeClr val="accent2"/>
              </a:buClr>
            </a:pPr>
            <a:r>
              <a:rPr lang="de-DE" dirty="0"/>
              <a:t>Hoher Einsatz von </a:t>
            </a:r>
            <a:r>
              <a:rPr lang="de-DE" b="1" dirty="0">
                <a:solidFill>
                  <a:schemeClr val="tx2"/>
                </a:solidFill>
              </a:rPr>
              <a:t>Kortikosteroiden</a:t>
            </a:r>
            <a:r>
              <a:rPr lang="de-DE" dirty="0"/>
              <a:t> als Begleitmedikation und kein Ausschleichen während der Induktion</a:t>
            </a:r>
            <a:r>
              <a:rPr lang="en-US" baseline="30000" dirty="0"/>
              <a:t>3</a:t>
            </a:r>
            <a:endParaRPr lang="en-US" dirty="0"/>
          </a:p>
          <a:p>
            <a:pPr marL="261938" lvl="1" indent="-261938">
              <a:buClr>
                <a:schemeClr val="accent2"/>
              </a:buClr>
            </a:pPr>
            <a:r>
              <a:rPr lang="de-DE" dirty="0"/>
              <a:t>Lange Induktionsdauer von </a:t>
            </a:r>
            <a:r>
              <a:rPr lang="de-DE" b="1" dirty="0">
                <a:solidFill>
                  <a:schemeClr val="tx2"/>
                </a:solidFill>
              </a:rPr>
              <a:t>12 Wochen </a:t>
            </a:r>
            <a:r>
              <a:rPr lang="de-DE" dirty="0"/>
              <a:t>für LUCENT-1</a:t>
            </a:r>
            <a:r>
              <a:rPr lang="en-US" baseline="30000" dirty="0"/>
              <a:t>4</a:t>
            </a:r>
            <a:endParaRPr lang="en-US" dirty="0"/>
          </a:p>
          <a:p>
            <a:pPr marL="261938" lvl="1" indent="-261938">
              <a:buClr>
                <a:schemeClr val="accent2"/>
              </a:buClr>
            </a:pPr>
            <a:r>
              <a:rPr lang="en-US" dirty="0" err="1"/>
              <a:t>Placebo-Erhaltungspatient:innen</a:t>
            </a:r>
            <a:r>
              <a:rPr lang="en-US" dirty="0"/>
              <a:t> </a:t>
            </a:r>
            <a:r>
              <a:rPr lang="en-US" dirty="0" err="1"/>
              <a:t>waren</a:t>
            </a:r>
            <a:r>
              <a:rPr lang="en-US" dirty="0"/>
              <a:t> </a:t>
            </a:r>
            <a:r>
              <a:rPr lang="en-US" b="1" dirty="0">
                <a:solidFill>
                  <a:schemeClr val="tx2"/>
                </a:solidFill>
              </a:rPr>
              <a:t>Induktions-Responder</a:t>
            </a:r>
            <a:r>
              <a:rPr lang="en-US" baseline="30000" dirty="0"/>
              <a:t>1</a:t>
            </a:r>
            <a:endParaRPr lang="en-US" dirty="0"/>
          </a:p>
          <a:p>
            <a:pPr marL="261938" lvl="1" indent="-261938">
              <a:buClr>
                <a:schemeClr val="accent2"/>
              </a:buClr>
            </a:pPr>
            <a:r>
              <a:rPr lang="de-DE" dirty="0"/>
              <a:t>Ein hoher Anteil an </a:t>
            </a:r>
            <a:r>
              <a:rPr lang="de-DE" b="1" dirty="0" err="1">
                <a:solidFill>
                  <a:schemeClr val="tx2"/>
                </a:solidFill>
              </a:rPr>
              <a:t>biologika</a:t>
            </a:r>
            <a:r>
              <a:rPr lang="de-DE" b="1" dirty="0">
                <a:solidFill>
                  <a:schemeClr val="tx2"/>
                </a:solidFill>
              </a:rPr>
              <a:t>-naiven Patient:innen </a:t>
            </a:r>
            <a:r>
              <a:rPr lang="de-DE" dirty="0"/>
              <a:t>nahm an der Studie teil</a:t>
            </a:r>
            <a:r>
              <a:rPr lang="en-US" baseline="30000" dirty="0"/>
              <a:t>3</a:t>
            </a:r>
            <a:endParaRPr lang="en-US" dirty="0"/>
          </a:p>
          <a:p>
            <a:pPr>
              <a:spcBef>
                <a:spcPts val="600"/>
              </a:spcBef>
            </a:pPr>
            <a:endParaRPr lang="de-DE" dirty="0"/>
          </a:p>
          <a:p>
            <a:pPr>
              <a:spcBef>
                <a:spcPts val="600"/>
              </a:spcBef>
            </a:pPr>
            <a:r>
              <a:rPr lang="de-DE" dirty="0"/>
              <a:t>Letztendlich ist es nicht möglich, einen einzigen Grund für die hohen Placebo-Ansprechraten, die in den LUCENT-Studien beobachtet wurden zu erklären; der mögliche Einfluss jedes aufgeführten Faktors sollte berücksichtigt werden</a:t>
            </a:r>
            <a:endParaRPr lang="en-US" dirty="0"/>
          </a:p>
        </p:txBody>
      </p:sp>
      <p:sp>
        <p:nvSpPr>
          <p:cNvPr id="3" name="TextBox 31" hidden="1">
            <a:extLst>
              <a:ext uri="{FF2B5EF4-FFF2-40B4-BE49-F238E27FC236}">
                <a16:creationId xmlns="" xmlns:a16="http://schemas.microsoft.com/office/drawing/2014/main" id="{C135BC31-F4E7-6564-0F7C-ED8B3798E348}"/>
              </a:ext>
            </a:extLst>
          </p:cNvPr>
          <p:cNvSpPr txBox="1"/>
          <p:nvPr/>
        </p:nvSpPr>
        <p:spPr>
          <a:xfrm>
            <a:off x="457200" y="5930020"/>
            <a:ext cx="8939199" cy="717835"/>
          </a:xfrm>
          <a:prstGeom prst="rect">
            <a:avLst/>
          </a:prstGeom>
          <a:noFill/>
        </p:spPr>
        <p:txBody>
          <a:bodyPr wrap="square" lIns="0" tIns="0" rIns="0" bIns="0" rtlCol="0" anchor="b">
            <a:noAutofit/>
          </a:bodyPr>
          <a:lstStyle/>
          <a:p>
            <a:r>
              <a:rPr lang="da-DK" sz="900" dirty="0">
                <a:latin typeface="+mj-lt"/>
              </a:rPr>
              <a:t>1. D’Haens G, et al. </a:t>
            </a:r>
            <a:r>
              <a:rPr lang="da-DK" sz="900" i="1" dirty="0">
                <a:latin typeface="+mj-lt"/>
              </a:rPr>
              <a:t>N Eng J Med</a:t>
            </a:r>
            <a:r>
              <a:rPr lang="da-DK" sz="900" dirty="0">
                <a:latin typeface="+mj-lt"/>
              </a:rPr>
              <a:t>. 2022 (Communicated). 2. </a:t>
            </a:r>
            <a:r>
              <a:rPr lang="en-US" sz="900" dirty="0" err="1">
                <a:latin typeface="+mj-lt"/>
              </a:rPr>
              <a:t>Bechman</a:t>
            </a:r>
            <a:r>
              <a:rPr lang="en-US" sz="900" dirty="0">
                <a:latin typeface="+mj-lt"/>
              </a:rPr>
              <a:t> K, et al</a:t>
            </a:r>
            <a:r>
              <a:rPr lang="en-US" sz="900" i="1" dirty="0">
                <a:latin typeface="+mj-lt"/>
              </a:rPr>
              <a:t>. J </a:t>
            </a:r>
            <a:r>
              <a:rPr lang="en-US" sz="900" i="1" dirty="0" err="1">
                <a:latin typeface="+mj-lt"/>
              </a:rPr>
              <a:t>Rheumatol</a:t>
            </a:r>
            <a:r>
              <a:rPr lang="en-US" sz="900" dirty="0">
                <a:latin typeface="+mj-lt"/>
              </a:rPr>
              <a:t>. 2020;47(1):28-34. 3. </a:t>
            </a:r>
            <a:r>
              <a:rPr lang="da-DK" sz="900" dirty="0">
                <a:latin typeface="+mj-lt"/>
              </a:rPr>
              <a:t>Macaluso FS, et al. </a:t>
            </a:r>
            <a:r>
              <a:rPr lang="da-DK" sz="900" i="1" dirty="0">
                <a:latin typeface="+mj-lt"/>
              </a:rPr>
              <a:t>Inflamm Bowel Dis</a:t>
            </a:r>
            <a:r>
              <a:rPr lang="da-DK" sz="900" dirty="0">
                <a:latin typeface="+mj-lt"/>
              </a:rPr>
              <a:t>. 2019;25(6):987-997. 4. </a:t>
            </a:r>
            <a:r>
              <a:rPr lang="fr-FR" sz="900" dirty="0" err="1">
                <a:latin typeface="+mj-lt"/>
              </a:rPr>
              <a:t>Jairath</a:t>
            </a:r>
            <a:r>
              <a:rPr lang="fr-FR" sz="900" dirty="0">
                <a:latin typeface="+mj-lt"/>
              </a:rPr>
              <a:t> V, et al. </a:t>
            </a:r>
            <a:r>
              <a:rPr lang="fr-FR" sz="900" i="1" dirty="0">
                <a:latin typeface="+mj-lt"/>
              </a:rPr>
              <a:t>J </a:t>
            </a:r>
            <a:r>
              <a:rPr lang="fr-FR" sz="900" i="1" dirty="0" err="1">
                <a:latin typeface="+mj-lt"/>
              </a:rPr>
              <a:t>Crohns</a:t>
            </a:r>
            <a:r>
              <a:rPr lang="fr-FR" sz="900" i="1" dirty="0">
                <a:latin typeface="+mj-lt"/>
              </a:rPr>
              <a:t> </a:t>
            </a:r>
            <a:r>
              <a:rPr lang="fr-FR" sz="900" i="1" dirty="0" err="1">
                <a:latin typeface="+mj-lt"/>
              </a:rPr>
              <a:t>Colitis</a:t>
            </a:r>
            <a:r>
              <a:rPr lang="fr-FR" sz="900" dirty="0">
                <a:latin typeface="+mj-lt"/>
              </a:rPr>
              <a:t>. 2016;10(5):607-618.</a:t>
            </a:r>
            <a:br>
              <a:rPr lang="fr-FR" sz="900" dirty="0">
                <a:latin typeface="+mj-lt"/>
              </a:rPr>
            </a:br>
            <a:r>
              <a:rPr lang="fr-FR" sz="900" dirty="0">
                <a:latin typeface="+mj-lt"/>
              </a:rPr>
              <a:t>5. </a:t>
            </a:r>
            <a:r>
              <a:rPr lang="en-US" sz="900" dirty="0" err="1">
                <a:latin typeface="+mj-lt"/>
              </a:rPr>
              <a:t>Enck</a:t>
            </a:r>
            <a:r>
              <a:rPr lang="en-US" sz="900" dirty="0">
                <a:latin typeface="+mj-lt"/>
              </a:rPr>
              <a:t> P, </a:t>
            </a:r>
            <a:r>
              <a:rPr lang="en-US" sz="900" dirty="0" err="1">
                <a:latin typeface="+mj-lt"/>
              </a:rPr>
              <a:t>Klosterhalfen</a:t>
            </a:r>
            <a:r>
              <a:rPr lang="en-US" sz="900" dirty="0">
                <a:latin typeface="+mj-lt"/>
              </a:rPr>
              <a:t> S. </a:t>
            </a:r>
            <a:r>
              <a:rPr lang="en-US" sz="900" i="1" dirty="0">
                <a:latin typeface="+mj-lt"/>
              </a:rPr>
              <a:t>Front </a:t>
            </a:r>
            <a:r>
              <a:rPr lang="en-US" sz="900" i="1" dirty="0" err="1">
                <a:latin typeface="+mj-lt"/>
              </a:rPr>
              <a:t>Pharmacol</a:t>
            </a:r>
            <a:r>
              <a:rPr lang="en-US" sz="900" dirty="0">
                <a:latin typeface="+mj-lt"/>
              </a:rPr>
              <a:t>. 2021;12:641436. 6. Ma C, et al. </a:t>
            </a:r>
            <a:r>
              <a:rPr lang="en-US" sz="900" i="1" dirty="0">
                <a:latin typeface="+mj-lt"/>
              </a:rPr>
              <a:t>Aliment </a:t>
            </a:r>
            <a:r>
              <a:rPr lang="en-US" sz="900" i="1" dirty="0" err="1">
                <a:latin typeface="+mj-lt"/>
              </a:rPr>
              <a:t>Pharmacol</a:t>
            </a:r>
            <a:r>
              <a:rPr lang="en-US" sz="900" i="1" dirty="0">
                <a:latin typeface="+mj-lt"/>
              </a:rPr>
              <a:t> </a:t>
            </a:r>
            <a:r>
              <a:rPr lang="en-US" sz="900" i="1" dirty="0" err="1">
                <a:latin typeface="+mj-lt"/>
              </a:rPr>
              <a:t>Ther</a:t>
            </a:r>
            <a:r>
              <a:rPr lang="en-US" sz="900" i="1" dirty="0">
                <a:latin typeface="+mj-lt"/>
              </a:rPr>
              <a:t>. </a:t>
            </a:r>
            <a:r>
              <a:rPr lang="en-US" sz="900" dirty="0">
                <a:latin typeface="+mj-lt"/>
              </a:rPr>
              <a:t>2018;47(12):1578-1596.</a:t>
            </a:r>
          </a:p>
        </p:txBody>
      </p:sp>
      <p:sp>
        <p:nvSpPr>
          <p:cNvPr id="4" name="Rectangle 3"/>
          <p:cNvSpPr/>
          <p:nvPr/>
        </p:nvSpPr>
        <p:spPr>
          <a:xfrm>
            <a:off x="-77798" y="-369332"/>
            <a:ext cx="1492781" cy="369332"/>
          </a:xfrm>
          <a:prstGeom prst="rect">
            <a:avLst/>
          </a:prstGeom>
        </p:spPr>
        <p:txBody>
          <a:bodyPr wrap="none">
            <a:spAutoFit/>
          </a:bodyPr>
          <a:lstStyle/>
          <a:p>
            <a:r>
              <a:rPr lang="en-US" dirty="0"/>
              <a:t>FAQ-Backup</a:t>
            </a:r>
          </a:p>
        </p:txBody>
      </p:sp>
    </p:spTree>
    <p:custDataLst>
      <p:tags r:id="rId1"/>
    </p:custDataLst>
    <p:extLst>
      <p:ext uri="{BB962C8B-B14F-4D97-AF65-F5344CB8AC3E}">
        <p14:creationId xmlns:p14="http://schemas.microsoft.com/office/powerpoint/2010/main" val="3862456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 xmlns:a16="http://schemas.microsoft.com/office/drawing/2014/main" id="{1621AA5D-9BA8-4814-8AA9-5A29303B414F}"/>
              </a:ext>
            </a:extLst>
          </p:cNvPr>
          <p:cNvSpPr>
            <a:spLocks noGrp="1"/>
          </p:cNvSpPr>
          <p:nvPr>
            <p:ph type="title"/>
          </p:nvPr>
        </p:nvSpPr>
        <p:spPr>
          <a:xfrm>
            <a:off x="458724" y="466004"/>
            <a:ext cx="7543800" cy="988686"/>
          </a:xfrm>
        </p:spPr>
        <p:txBody>
          <a:bodyPr>
            <a:noAutofit/>
          </a:bodyPr>
          <a:lstStyle/>
          <a:p>
            <a:r>
              <a:rPr lang="en-US" dirty="0"/>
              <a:t>FAQ: </a:t>
            </a:r>
            <a:r>
              <a:rPr lang="de-DE" dirty="0"/>
              <a:t>Was hat es mit dem Leberenzym-Monitoring auf sich</a:t>
            </a:r>
            <a:r>
              <a:rPr lang="en-US" dirty="0"/>
              <a:t>?</a:t>
            </a:r>
            <a:endParaRPr lang="en-GB" dirty="0"/>
          </a:p>
        </p:txBody>
      </p:sp>
      <p:sp>
        <p:nvSpPr>
          <p:cNvPr id="5" name="Content Placeholder 6" hidden="1">
            <a:extLst>
              <a:ext uri="{FF2B5EF4-FFF2-40B4-BE49-F238E27FC236}">
                <a16:creationId xmlns="" xmlns:a16="http://schemas.microsoft.com/office/drawing/2014/main" id="{60A5EC8C-EBA7-231A-327F-00A8C33A987F}"/>
              </a:ext>
            </a:extLst>
          </p:cNvPr>
          <p:cNvSpPr txBox="1">
            <a:spLocks/>
          </p:cNvSpPr>
          <p:nvPr/>
        </p:nvSpPr>
        <p:spPr>
          <a:xfrm>
            <a:off x="392101" y="2075860"/>
            <a:ext cx="10232571" cy="1353140"/>
          </a:xfrm>
          <a:prstGeom prst="rect">
            <a:avLst/>
          </a:prstGeom>
        </p:spPr>
        <p:txBody>
          <a:bodyPr vert="horz" lIns="91440" tIns="45720" rIns="91440" bIns="45720" rtlCol="0">
            <a:noAutofit/>
          </a:bodyPr>
          <a:lstStyle>
            <a:lvl1pPr marL="285750" indent="-285750" algn="l" defTabSz="4572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DIN-Regular"/>
              </a:defRPr>
            </a:lvl1pPr>
            <a:lvl2pPr marL="742950" indent="-285750" algn="l" defTabSz="457200" rtl="0" eaLnBrk="1" latinLnBrk="0" hangingPunct="1">
              <a:spcBef>
                <a:spcPct val="20000"/>
              </a:spcBef>
              <a:buClr>
                <a:schemeClr val="accent6"/>
              </a:buClr>
              <a:buSzPct val="70000"/>
              <a:buFont typeface="Courier New" panose="02070309020205020404" pitchFamily="49" charset="0"/>
              <a:buChar char="o"/>
              <a:defRPr sz="1800" kern="1200">
                <a:solidFill>
                  <a:schemeClr val="tx1"/>
                </a:solidFill>
                <a:latin typeface="+mn-lt"/>
                <a:ea typeface="+mn-ea"/>
                <a:cs typeface="DIN-Regular"/>
              </a:defRPr>
            </a:lvl2pPr>
            <a:lvl3pPr marL="1143000" indent="-228600" algn="l" defTabSz="4572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DIN-Regular"/>
              </a:defRPr>
            </a:lvl3pPr>
            <a:lvl4pPr marL="1600200" indent="-228600" algn="l" defTabSz="457200" rtl="0" eaLnBrk="1" latinLnBrk="0" hangingPunct="1">
              <a:spcBef>
                <a:spcPct val="20000"/>
              </a:spcBef>
              <a:buClr>
                <a:schemeClr val="accent6"/>
              </a:buClr>
              <a:buSzPct val="70000"/>
              <a:buFont typeface="Courier New" panose="02070309020205020404" pitchFamily="49" charset="0"/>
              <a:buChar char="o"/>
              <a:defRPr sz="1800" kern="1200">
                <a:solidFill>
                  <a:schemeClr val="tx1"/>
                </a:solidFill>
                <a:latin typeface="+mn-lt"/>
                <a:ea typeface="+mn-ea"/>
                <a:cs typeface="DIN-Regular"/>
              </a:defRPr>
            </a:lvl4pPr>
            <a:lvl5pPr marL="2057400" indent="-228600" algn="l" defTabSz="4572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DIN-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61938" lvl="1" indent="-261938" defTabSz="914400">
              <a:lnSpc>
                <a:spcPts val="2200"/>
              </a:lnSpc>
              <a:spcBef>
                <a:spcPts val="600"/>
              </a:spcBef>
              <a:buClr>
                <a:schemeClr val="accent2"/>
              </a:buClr>
              <a:buSzPct val="150000"/>
              <a:buFont typeface="Arial" panose="020B0604020202020204" pitchFamily="34" charset="0"/>
              <a:buChar char="•"/>
            </a:pPr>
            <a:r>
              <a:rPr lang="en-US" sz="1600" dirty="0">
                <a:cs typeface="Arial" panose="020B0604020202020204" pitchFamily="34" charset="0"/>
              </a:rPr>
              <a:t>In den </a:t>
            </a:r>
            <a:r>
              <a:rPr lang="en-US" sz="1600" dirty="0" err="1">
                <a:cs typeface="Arial" panose="020B0604020202020204" pitchFamily="34" charset="0"/>
              </a:rPr>
              <a:t>Studien</a:t>
            </a:r>
            <a:r>
              <a:rPr lang="en-US" sz="1600" dirty="0">
                <a:cs typeface="Arial" panose="020B0604020202020204" pitchFamily="34" charset="0"/>
              </a:rPr>
              <a:t> </a:t>
            </a:r>
            <a:r>
              <a:rPr lang="en-US" sz="1600" dirty="0" err="1">
                <a:cs typeface="Arial" panose="020B0604020202020204" pitchFamily="34" charset="0"/>
              </a:rPr>
              <a:t>traten</a:t>
            </a:r>
            <a:r>
              <a:rPr lang="en-US" sz="1600" dirty="0">
                <a:cs typeface="Arial" panose="020B0604020202020204" pitchFamily="34" charset="0"/>
              </a:rPr>
              <a:t> </a:t>
            </a:r>
            <a:r>
              <a:rPr lang="en-US" sz="1600" dirty="0" err="1">
                <a:cs typeface="Arial" panose="020B0604020202020204" pitchFamily="34" charset="0"/>
              </a:rPr>
              <a:t>bei</a:t>
            </a:r>
            <a:r>
              <a:rPr lang="en-US" sz="1600" dirty="0">
                <a:cs typeface="Arial" panose="020B0604020202020204" pitchFamily="34" charset="0"/>
              </a:rPr>
              <a:t> </a:t>
            </a:r>
            <a:r>
              <a:rPr lang="en-US" sz="1600" dirty="0" err="1">
                <a:cs typeface="Arial" panose="020B0604020202020204" pitchFamily="34" charset="0"/>
              </a:rPr>
              <a:t>wenigen</a:t>
            </a:r>
            <a:r>
              <a:rPr lang="en-US" sz="1600" dirty="0">
                <a:cs typeface="Arial" panose="020B0604020202020204" pitchFamily="34" charset="0"/>
              </a:rPr>
              <a:t> </a:t>
            </a:r>
            <a:r>
              <a:rPr lang="en-US" sz="1600" dirty="0" err="1">
                <a:cs typeface="Arial" panose="020B0604020202020204" pitchFamily="34" charset="0"/>
              </a:rPr>
              <a:t>Patient:innen</a:t>
            </a:r>
            <a:r>
              <a:rPr lang="en-US" sz="1600" dirty="0">
                <a:cs typeface="Arial" panose="020B0604020202020204" pitchFamily="34" charset="0"/>
              </a:rPr>
              <a:t> </a:t>
            </a:r>
            <a:r>
              <a:rPr lang="de-DE" sz="1600" dirty="0">
                <a:cs typeface="Arial" panose="020B0604020202020204" pitchFamily="34" charset="0"/>
              </a:rPr>
              <a:t>Leberenzymerhöhungen auf</a:t>
            </a:r>
          </a:p>
          <a:p>
            <a:pPr marL="261938" lvl="1" indent="-261938" defTabSz="914400">
              <a:lnSpc>
                <a:spcPts val="2200"/>
              </a:lnSpc>
              <a:spcBef>
                <a:spcPts val="600"/>
              </a:spcBef>
              <a:buClr>
                <a:schemeClr val="accent2"/>
              </a:buClr>
              <a:buSzPct val="150000"/>
              <a:buFont typeface="Arial" panose="020B0604020202020204" pitchFamily="34" charset="0"/>
              <a:buChar char="•"/>
            </a:pPr>
            <a:r>
              <a:rPr lang="de-DE" sz="1600" dirty="0">
                <a:cs typeface="Arial" panose="020B0604020202020204" pitchFamily="34" charset="0"/>
              </a:rPr>
              <a:t>Leberenzyme und Bilirubin sollten zu Behandlungsbeginn und monatlich während der Induktion bestimmt werden. </a:t>
            </a:r>
            <a:endParaRPr lang="en-US" sz="1600" dirty="0">
              <a:cs typeface="Arial" panose="020B0604020202020204" pitchFamily="34" charset="0"/>
            </a:endParaRPr>
          </a:p>
          <a:p>
            <a:pPr marL="261938" lvl="1" indent="-261938" defTabSz="914400">
              <a:lnSpc>
                <a:spcPts val="2200"/>
              </a:lnSpc>
              <a:spcBef>
                <a:spcPts val="600"/>
              </a:spcBef>
              <a:buClr>
                <a:schemeClr val="accent2"/>
              </a:buClr>
              <a:buSzPct val="150000"/>
              <a:buFont typeface="Arial" panose="020B0604020202020204" pitchFamily="34" charset="0"/>
              <a:buChar char="•"/>
            </a:pPr>
            <a:r>
              <a:rPr lang="de-DE" sz="1600" dirty="0">
                <a:cs typeface="Arial" panose="020B0604020202020204" pitchFamily="34" charset="0"/>
              </a:rPr>
              <a:t>Danach gemäß des Versorgungsstandards überwachen (alle 1-4 Monate)</a:t>
            </a:r>
          </a:p>
          <a:p>
            <a:pPr marL="261938" lvl="1" indent="-261938" defTabSz="914400">
              <a:lnSpc>
                <a:spcPts val="2200"/>
              </a:lnSpc>
              <a:spcBef>
                <a:spcPts val="600"/>
              </a:spcBef>
              <a:buClr>
                <a:schemeClr val="accent2"/>
              </a:buClr>
              <a:buSzPct val="150000"/>
              <a:buFont typeface="Arial" panose="020B0604020202020204" pitchFamily="34" charset="0"/>
              <a:buChar char="•"/>
            </a:pPr>
            <a:r>
              <a:rPr lang="de-DE" sz="1600" dirty="0">
                <a:cs typeface="Arial" panose="020B0604020202020204" pitchFamily="34" charset="0"/>
              </a:rPr>
              <a:t>Wenn (ALT) oder (AST) ansteigen und eine arzneimittelinduzierte Leberschädigung vermutet wird, muss Mirikizumab abgesetzt werden, bis diese Diagnose ausgeschlossen ist. </a:t>
            </a:r>
            <a:r>
              <a:rPr lang="en-US" sz="1600" dirty="0">
                <a:cs typeface="Arial" panose="020B0604020202020204" pitchFamily="34" charset="0"/>
              </a:rPr>
              <a:t/>
            </a:r>
            <a:br>
              <a:rPr lang="en-US" sz="1600" dirty="0">
                <a:cs typeface="Arial" panose="020B0604020202020204" pitchFamily="34" charset="0"/>
              </a:rPr>
            </a:br>
            <a:endParaRPr lang="en-US" sz="1600" dirty="0">
              <a:cs typeface="Arial" panose="020B0604020202020204" pitchFamily="34" charset="0"/>
            </a:endParaRPr>
          </a:p>
        </p:txBody>
      </p:sp>
      <p:graphicFrame>
        <p:nvGraphicFramePr>
          <p:cNvPr id="3" name="Content Placeholder 3" hidden="1">
            <a:extLst>
              <a:ext uri="{FF2B5EF4-FFF2-40B4-BE49-F238E27FC236}">
                <a16:creationId xmlns="" xmlns:a16="http://schemas.microsoft.com/office/drawing/2014/main" id="{3D9E29CA-F526-017D-8443-FCCB7A23DDFA}"/>
              </a:ext>
            </a:extLst>
          </p:cNvPr>
          <p:cNvGraphicFramePr>
            <a:graphicFrameLocks/>
          </p:cNvGraphicFramePr>
          <p:nvPr>
            <p:extLst>
              <p:ext uri="{D42A27DB-BD31-4B8C-83A1-F6EECF244321}">
                <p14:modId xmlns:p14="http://schemas.microsoft.com/office/powerpoint/2010/main" val="3602175817"/>
              </p:ext>
            </p:extLst>
          </p:nvPr>
        </p:nvGraphicFramePr>
        <p:xfrm>
          <a:off x="2583330" y="4472107"/>
          <a:ext cx="5850111" cy="1081920"/>
        </p:xfrm>
        <a:graphic>
          <a:graphicData uri="http://schemas.openxmlformats.org/drawingml/2006/table">
            <a:tbl>
              <a:tblPr firstRow="1" firstCol="1" bandRow="1">
                <a:effectLst/>
                <a:tableStyleId>{2D5ABB26-0587-4C30-8999-92F81FD0307C}</a:tableStyleId>
              </a:tblPr>
              <a:tblGrid>
                <a:gridCol w="2620701">
                  <a:extLst>
                    <a:ext uri="{9D8B030D-6E8A-4147-A177-3AD203B41FA5}">
                      <a16:colId xmlns="" xmlns:a16="http://schemas.microsoft.com/office/drawing/2014/main" val="20000"/>
                    </a:ext>
                  </a:extLst>
                </a:gridCol>
                <a:gridCol w="1658848">
                  <a:extLst>
                    <a:ext uri="{9D8B030D-6E8A-4147-A177-3AD203B41FA5}">
                      <a16:colId xmlns="" xmlns:a16="http://schemas.microsoft.com/office/drawing/2014/main" val="744119392"/>
                    </a:ext>
                  </a:extLst>
                </a:gridCol>
                <a:gridCol w="1570562">
                  <a:extLst>
                    <a:ext uri="{9D8B030D-6E8A-4147-A177-3AD203B41FA5}">
                      <a16:colId xmlns="" xmlns:a16="http://schemas.microsoft.com/office/drawing/2014/main" val="4166070737"/>
                    </a:ext>
                  </a:extLst>
                </a:gridCol>
              </a:tblGrid>
              <a:tr h="116653">
                <a:tc rowSpan="2">
                  <a:txBody>
                    <a:bodyPr/>
                    <a:lstStyle/>
                    <a:p>
                      <a:pPr marL="0" marR="0" algn="ctr">
                        <a:lnSpc>
                          <a:spcPct val="100000"/>
                        </a:lnSpc>
                        <a:spcBef>
                          <a:spcPts val="0"/>
                        </a:spcBef>
                        <a:spcAft>
                          <a:spcPts val="0"/>
                        </a:spcAft>
                      </a:pPr>
                      <a:endParaRPr lang="en-US" sz="1400" b="1">
                        <a:effectLst/>
                        <a:latin typeface="+mj-lt"/>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effectLst/>
                          <a:latin typeface="+mn-lt"/>
                          <a:ea typeface="+mn-ea"/>
                          <a:cs typeface="+mn-cs"/>
                        </a:rPr>
                        <a:t>MIRI </a:t>
                      </a:r>
                      <a:r>
                        <a:rPr lang="en-US" sz="1400" b="1" kern="1200" dirty="0" err="1">
                          <a:solidFill>
                            <a:schemeClr val="bg1"/>
                          </a:solidFill>
                          <a:effectLst/>
                          <a:latin typeface="+mn-lt"/>
                          <a:ea typeface="+mn-ea"/>
                          <a:cs typeface="+mn-cs"/>
                        </a:rPr>
                        <a:t>Induktions</a:t>
                      </a:r>
                      <a:r>
                        <a:rPr lang="en-US" sz="1400" b="1" kern="1200" dirty="0">
                          <a:solidFill>
                            <a:schemeClr val="bg1"/>
                          </a:solidFill>
                          <a:effectLst/>
                          <a:latin typeface="+mn-lt"/>
                          <a:ea typeface="+mn-ea"/>
                          <a:cs typeface="+mn-cs"/>
                        </a:rPr>
                        <a:t> Responder</a:t>
                      </a:r>
                      <a:endParaRPr lang="en-GB" sz="1400" b="1" kern="1200" dirty="0">
                        <a:solidFill>
                          <a:schemeClr val="bg1"/>
                        </a:solidFill>
                        <a:effectLst/>
                        <a:latin typeface="+mn-lt"/>
                        <a:ea typeface="+mn-ea"/>
                        <a:cs typeface="+mn-cs"/>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1600" b="1" kern="1200">
                        <a:solidFill>
                          <a:schemeClr val="tx1"/>
                        </a:solidFill>
                        <a:effectLst/>
                        <a:latin typeface="+mn-lt"/>
                        <a:ea typeface="+mn-ea"/>
                        <a:cs typeface="+mn-cs"/>
                      </a:endParaRP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6A50"/>
                    </a:solidFill>
                  </a:tcPr>
                </a:tc>
                <a:extLst>
                  <a:ext uri="{0D108BD9-81ED-4DB2-BD59-A6C34878D82A}">
                    <a16:rowId xmlns="" xmlns:a16="http://schemas.microsoft.com/office/drawing/2014/main" val="1852902744"/>
                  </a:ext>
                </a:extLst>
              </a:tr>
              <a:tr h="203873">
                <a:tc vMerge="1">
                  <a:txBody>
                    <a:bodyPr/>
                    <a:lstStyle/>
                    <a:p>
                      <a:pPr marL="0" marR="0" algn="ctr">
                        <a:lnSpc>
                          <a:spcPct val="100000"/>
                        </a:lnSpc>
                        <a:spcBef>
                          <a:spcPts val="0"/>
                        </a:spcBef>
                        <a:spcAft>
                          <a:spcPts val="0"/>
                        </a:spcAft>
                      </a:pPr>
                      <a:endParaRPr lang="en-US" sz="1600" b="1">
                        <a:effectLst/>
                        <a:latin typeface="+mn-lt"/>
                      </a:endParaRPr>
                    </a:p>
                  </a:txBody>
                  <a:tcPr marL="36000" marR="36000" marT="18000" marB="18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latin typeface="+mj-lt"/>
                          <a:ea typeface="+mn-ea"/>
                          <a:cs typeface="+mn-cs"/>
                        </a:rPr>
                        <a:t>PBO SC</a:t>
                      </a:r>
                    </a:p>
                    <a:p>
                      <a:pPr marL="0" marR="0" indent="0" algn="ctr" defTabSz="457200" rtl="0" eaLnBrk="1" fontAlgn="auto" latinLnBrk="0" hangingPunct="1">
                        <a:lnSpc>
                          <a:spcPct val="100000"/>
                        </a:lnSpc>
                        <a:spcBef>
                          <a:spcPts val="0"/>
                        </a:spcBef>
                        <a:spcAft>
                          <a:spcPts val="0"/>
                        </a:spcAft>
                        <a:buClrTx/>
                        <a:buSzTx/>
                        <a:buFontTx/>
                        <a:buNone/>
                        <a:tabLst/>
                        <a:defRPr/>
                      </a:pPr>
                      <a:r>
                        <a:rPr lang="en-GB" sz="1400" b="1" kern="1200">
                          <a:solidFill>
                            <a:schemeClr val="tx1"/>
                          </a:solidFill>
                          <a:effectLst/>
                          <a:latin typeface="+mj-lt"/>
                          <a:ea typeface="+mn-ea"/>
                          <a:cs typeface="+mn-cs"/>
                        </a:rPr>
                        <a:t>N=192</a:t>
                      </a: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400" b="1" kern="1200" dirty="0">
                          <a:solidFill>
                            <a:schemeClr val="bg1"/>
                          </a:solidFill>
                          <a:effectLst/>
                          <a:latin typeface="+mj-lt"/>
                          <a:ea typeface="+mn-ea"/>
                          <a:cs typeface="+mn-cs"/>
                        </a:rPr>
                        <a:t>MIRI 200 SC</a:t>
                      </a:r>
                      <a:br>
                        <a:rPr lang="en-GB" sz="1400" b="1" kern="1200" dirty="0">
                          <a:solidFill>
                            <a:schemeClr val="bg1"/>
                          </a:solidFill>
                          <a:effectLst/>
                          <a:latin typeface="+mj-lt"/>
                          <a:ea typeface="+mn-ea"/>
                          <a:cs typeface="+mn-cs"/>
                        </a:rPr>
                      </a:br>
                      <a:r>
                        <a:rPr lang="en-GB" sz="1400" b="1" kern="1200" dirty="0">
                          <a:solidFill>
                            <a:schemeClr val="bg1"/>
                          </a:solidFill>
                          <a:effectLst/>
                          <a:latin typeface="+mj-lt"/>
                          <a:ea typeface="+mn-ea"/>
                          <a:cs typeface="+mn-cs"/>
                        </a:rPr>
                        <a:t>N=389</a:t>
                      </a:r>
                    </a:p>
                  </a:txBody>
                  <a:tcPr marL="36000" marR="36000" marT="36000" marB="3600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 xmlns:a16="http://schemas.microsoft.com/office/drawing/2014/main" val="10000"/>
                  </a:ext>
                </a:extLst>
              </a:tr>
              <a:tr h="116653">
                <a:tc>
                  <a:txBody>
                    <a:bodyPr/>
                    <a:lstStyle/>
                    <a:p>
                      <a:pPr marL="0" marR="0" lvl="0" indent="-228600" algn="l" defTabSz="457200" rtl="0" eaLnBrk="1" fontAlgn="auto" latinLnBrk="0" hangingPunct="1">
                        <a:lnSpc>
                          <a:spcPct val="100000"/>
                        </a:lnSpc>
                        <a:spcBef>
                          <a:spcPts val="0"/>
                        </a:spcBef>
                        <a:spcAft>
                          <a:spcPts val="0"/>
                        </a:spcAft>
                        <a:buClrTx/>
                        <a:buSzTx/>
                        <a:buFontTx/>
                        <a:buNone/>
                        <a:tabLst/>
                        <a:defRPr/>
                      </a:pPr>
                      <a:r>
                        <a:rPr lang="en-US" sz="1600" b="1" dirty="0" err="1"/>
                        <a:t>Leberenzymerhöhungen</a:t>
                      </a:r>
                      <a:endParaRPr lang="en-US" sz="1600" b="1" dirty="0"/>
                    </a:p>
                  </a:txBody>
                  <a:tcPr marL="36000" marR="36000" marT="18000" marB="36000">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000000"/>
                          </a:solidFill>
                          <a:effectLst/>
                          <a:uLnTx/>
                          <a:uFillTx/>
                          <a:latin typeface="+mj-lt"/>
                          <a:ea typeface="+mn-ea"/>
                          <a:cs typeface="Times New Roman"/>
                        </a:rPr>
                        <a:t>4 (2.1%)</a:t>
                      </a:r>
                      <a:endParaRPr kumimoji="0" lang="en-US" sz="1400" b="0" i="0" u="none" strike="noStrike" kern="1200" cap="none" spc="0" normalizeH="0" baseline="0" noProof="0" dirty="0">
                        <a:ln>
                          <a:noFill/>
                        </a:ln>
                        <a:solidFill>
                          <a:srgbClr val="000000"/>
                        </a:solidFill>
                        <a:effectLst/>
                        <a:uLnTx/>
                        <a:uFillTx/>
                        <a:latin typeface="+mj-lt"/>
                        <a:ea typeface="+mn-ea"/>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alpha val="25098"/>
                      </a:srgb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000000"/>
                          </a:solidFill>
                          <a:effectLst/>
                          <a:uLnTx/>
                          <a:uFillTx/>
                          <a:latin typeface="+mj-lt"/>
                          <a:ea typeface="+mn-ea"/>
                          <a:cs typeface="Times New Roman"/>
                        </a:rPr>
                        <a:t>12 (3.1%) </a:t>
                      </a:r>
                      <a:endParaRPr kumimoji="0" lang="en-US" sz="1400" b="0" i="0" u="none" strike="noStrike" kern="1200" cap="none" spc="0" normalizeH="0" baseline="0" noProof="0" dirty="0">
                        <a:ln>
                          <a:noFill/>
                        </a:ln>
                        <a:solidFill>
                          <a:srgbClr val="000000"/>
                        </a:solidFill>
                        <a:effectLst/>
                        <a:uLnTx/>
                        <a:uFillTx/>
                        <a:latin typeface="+mj-lt"/>
                        <a:ea typeface="+mn-ea"/>
                        <a:cs typeface="Times New Roman"/>
                      </a:endParaRPr>
                    </a:p>
                  </a:txBody>
                  <a:tcPr marL="36000" marR="36000"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25098"/>
                      </a:schemeClr>
                    </a:solidFill>
                  </a:tcPr>
                </a:tc>
                <a:extLst>
                  <a:ext uri="{0D108BD9-81ED-4DB2-BD59-A6C34878D82A}">
                    <a16:rowId xmlns="" xmlns:a16="http://schemas.microsoft.com/office/drawing/2014/main" val="2499496941"/>
                  </a:ext>
                </a:extLst>
              </a:tr>
            </a:tbl>
          </a:graphicData>
        </a:graphic>
      </p:graphicFrame>
      <p:sp>
        <p:nvSpPr>
          <p:cNvPr id="4" name="TextBox 31" hidden="1">
            <a:extLst>
              <a:ext uri="{FF2B5EF4-FFF2-40B4-BE49-F238E27FC236}">
                <a16:creationId xmlns="" xmlns:a16="http://schemas.microsoft.com/office/drawing/2014/main" id="{96BD272D-DC73-D883-BF2D-5E02539DC413}"/>
              </a:ext>
            </a:extLst>
          </p:cNvPr>
          <p:cNvSpPr txBox="1"/>
          <p:nvPr/>
        </p:nvSpPr>
        <p:spPr>
          <a:xfrm>
            <a:off x="458356" y="6446417"/>
            <a:ext cx="8939199" cy="201438"/>
          </a:xfrm>
          <a:prstGeom prst="rect">
            <a:avLst/>
          </a:prstGeom>
          <a:noFill/>
        </p:spPr>
        <p:txBody>
          <a:bodyPr wrap="square" lIns="0" tIns="0" rIns="0" bIns="0" rtlCol="0" anchor="b">
            <a:noAutofit/>
          </a:bodyPr>
          <a:lstStyle/>
          <a:p>
            <a:pPr>
              <a:defRPr/>
            </a:pPr>
            <a:r>
              <a:rPr kumimoji="0" lang="en-US" sz="900" i="0" u="none" strike="noStrike" kern="1200" cap="none" spc="0" normalizeH="0" noProof="0" dirty="0">
                <a:ln>
                  <a:noFill/>
                </a:ln>
                <a:effectLst/>
                <a:uLnTx/>
                <a:uFillTx/>
                <a:latin typeface="+mj-lt"/>
                <a:ea typeface="+mn-ea"/>
                <a:cs typeface="+mn-cs"/>
              </a:rPr>
              <a:t>Footnote</a:t>
            </a:r>
          </a:p>
        </p:txBody>
      </p:sp>
    </p:spTree>
    <p:custDataLst>
      <p:tags r:id="rId1"/>
    </p:custDataLst>
    <p:extLst>
      <p:ext uri="{BB962C8B-B14F-4D97-AF65-F5344CB8AC3E}">
        <p14:creationId xmlns:p14="http://schemas.microsoft.com/office/powerpoint/2010/main" val="3247236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FABFE4-08E2-CB12-AD45-F9E61BF28169}"/>
              </a:ext>
            </a:extLst>
          </p:cNvPr>
          <p:cNvSpPr>
            <a:spLocks noGrp="1"/>
          </p:cNvSpPr>
          <p:nvPr>
            <p:ph type="title"/>
          </p:nvPr>
        </p:nvSpPr>
        <p:spPr>
          <a:xfrm>
            <a:off x="458724" y="466004"/>
            <a:ext cx="7543800" cy="988686"/>
          </a:xfrm>
        </p:spPr>
        <p:txBody>
          <a:bodyPr/>
          <a:lstStyle/>
          <a:p>
            <a:r>
              <a:rPr lang="en-GB" dirty="0"/>
              <a:t>Non-Response and Loss of Response With Current Biologics</a:t>
            </a:r>
            <a:endParaRPr lang="en-US" baseline="30000" dirty="0"/>
          </a:p>
        </p:txBody>
      </p:sp>
      <p:sp>
        <p:nvSpPr>
          <p:cNvPr id="9" name="Rectangle 8">
            <a:extLst>
              <a:ext uri="{FF2B5EF4-FFF2-40B4-BE49-F238E27FC236}">
                <a16:creationId xmlns="" xmlns:a16="http://schemas.microsoft.com/office/drawing/2014/main" id="{014224C1-B3CA-3ADC-857B-E02E4400F082}"/>
              </a:ext>
            </a:extLst>
          </p:cNvPr>
          <p:cNvSpPr/>
          <p:nvPr/>
        </p:nvSpPr>
        <p:spPr bwMode="auto">
          <a:xfrm>
            <a:off x="458724" y="1415203"/>
            <a:ext cx="10980738" cy="530815"/>
          </a:xfrm>
          <a:prstGeom prst="rect">
            <a:avLst/>
          </a:prstGeom>
          <a:noFill/>
          <a:ln w="9525" cap="flat" cmpd="sng" algn="ctr">
            <a:noFill/>
            <a:prstDash val="solid"/>
            <a:round/>
            <a:headEnd type="none" w="med" len="med"/>
            <a:tailEnd type="none" w="med" len="med"/>
          </a:ln>
          <a:effectLst/>
        </p:spPr>
        <p:txBody>
          <a:bodyPr vert="horz" wrap="square" lIns="0" tIns="45720" rIns="91440" bIns="45720" numCol="1" rtlCol="0"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Targeted treatments have resulted in remission becoming an achievable goal in UC, but loss of response </a:t>
            </a:r>
            <a:br>
              <a:rPr kumimoji="0" lang="en-GB"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br>
            <a:r>
              <a:rPr kumimoji="0" lang="en-GB"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is high and </a:t>
            </a:r>
            <a:r>
              <a:rPr kumimoji="0" lang="en-GB" sz="1600" b="1" i="0" u="none" strike="noStrike" kern="1200" cap="none" spc="0" normalizeH="0" baseline="0" noProof="0" dirty="0">
                <a:ln>
                  <a:noFill/>
                </a:ln>
                <a:solidFill>
                  <a:schemeClr val="tx2"/>
                </a:solidFill>
                <a:effectLst/>
                <a:uLnTx/>
                <a:uFillTx/>
                <a:latin typeface="Avenir Next LT Pro" panose="020B0504020202020204" pitchFamily="34" charset="0"/>
                <a:ea typeface="+mn-ea"/>
                <a:cs typeface="+mn-cs"/>
              </a:rPr>
              <a:t>one-third</a:t>
            </a:r>
            <a:r>
              <a:rPr kumimoji="0" lang="en-GB" sz="1600" b="1" i="0" u="none" strike="noStrike" kern="1200" cap="none" spc="0" normalizeH="0" baseline="0" noProof="0" dirty="0">
                <a:ln>
                  <a:noFill/>
                </a:ln>
                <a:solidFill>
                  <a:srgbClr val="C00000"/>
                </a:solidFill>
                <a:effectLst/>
                <a:uLnTx/>
                <a:uFillTx/>
                <a:latin typeface="Avenir Next LT Pro" panose="020B0504020202020204" pitchFamily="34" charset="0"/>
                <a:ea typeface="+mn-ea"/>
                <a:cs typeface="+mn-cs"/>
              </a:rPr>
              <a:t> </a:t>
            </a:r>
            <a:r>
              <a:rPr kumimoji="0" lang="en-GB"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of patients on </a:t>
            </a:r>
            <a:r>
              <a:rPr lang="en-US" sz="1600" b="1" i="0" dirty="0">
                <a:solidFill>
                  <a:srgbClr val="222222"/>
                </a:solidFill>
                <a:effectLst/>
                <a:latin typeface="Avenir Next LT Pro" panose="020B0504020202020204" pitchFamily="34" charset="0"/>
                <a:cs typeface="Arial" panose="020B0604020202020204" pitchFamily="34" charset="0"/>
              </a:rPr>
              <a:t>anti-TNF therapy</a:t>
            </a:r>
            <a:r>
              <a:rPr lang="en-US" sz="1600" b="1" i="0" dirty="0">
                <a:solidFill>
                  <a:srgbClr val="222222"/>
                </a:solidFill>
                <a:effectLst/>
                <a:latin typeface="Avenir Next LT Pro" panose="020B0504020202020204" pitchFamily="34" charset="0"/>
              </a:rPr>
              <a:t> </a:t>
            </a:r>
            <a:r>
              <a:rPr kumimoji="0" lang="en-GB" sz="1600"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experience </a:t>
            </a:r>
            <a:r>
              <a:rPr kumimoji="0" lang="en-GB" sz="1600" b="1" i="0" u="none" strike="noStrike" kern="1200" cap="none" spc="0" normalizeH="0" baseline="0" noProof="0" dirty="0">
                <a:ln>
                  <a:noFill/>
                </a:ln>
                <a:solidFill>
                  <a:schemeClr val="tx2"/>
                </a:solidFill>
                <a:effectLst/>
                <a:uLnTx/>
                <a:uFillTx/>
                <a:latin typeface="Avenir Next LT Pro" panose="020B0504020202020204" pitchFamily="34" charset="0"/>
                <a:ea typeface="+mn-ea"/>
                <a:cs typeface="+mn-cs"/>
              </a:rPr>
              <a:t>a loss of response or intolerance to treatment</a:t>
            </a:r>
            <a:r>
              <a:rPr kumimoji="0" lang="en-GB" sz="1600" b="1" i="0" u="none" strike="noStrike" kern="1200" cap="none" spc="0" normalizeH="0" baseline="30000" noProof="0" dirty="0">
                <a:ln>
                  <a:noFill/>
                </a:ln>
                <a:solidFill>
                  <a:schemeClr val="tx2"/>
                </a:solidFill>
                <a:effectLst/>
                <a:uLnTx/>
                <a:uFillTx/>
                <a:latin typeface="Avenir Next LT Pro" panose="020B0504020202020204" pitchFamily="34" charset="0"/>
                <a:ea typeface="+mn-ea"/>
                <a:cs typeface="+mn-cs"/>
              </a:rPr>
              <a:t>1</a:t>
            </a:r>
            <a:endParaRPr kumimoji="0" lang="en-US" sz="1600" b="1" i="0" u="none" strike="noStrike" kern="1200" cap="none" spc="0" normalizeH="0" baseline="30000" noProof="0" dirty="0">
              <a:ln>
                <a:noFill/>
              </a:ln>
              <a:solidFill>
                <a:schemeClr val="tx2"/>
              </a:solidFill>
              <a:effectLst/>
              <a:uLnTx/>
              <a:uFillTx/>
              <a:latin typeface="Avenir Next LT Pro" panose="020B0504020202020204" pitchFamily="34" charset="0"/>
              <a:ea typeface="+mn-ea"/>
              <a:cs typeface="+mn-cs"/>
            </a:endParaRPr>
          </a:p>
        </p:txBody>
      </p:sp>
      <p:sp>
        <p:nvSpPr>
          <p:cNvPr id="34" name="Freeform 33">
            <a:extLst>
              <a:ext uri="{FF2B5EF4-FFF2-40B4-BE49-F238E27FC236}">
                <a16:creationId xmlns="" xmlns:a16="http://schemas.microsoft.com/office/drawing/2014/main" id="{1A7EBE65-EBF1-C78C-A9E5-35CEF051D638}"/>
              </a:ext>
            </a:extLst>
          </p:cNvPr>
          <p:cNvSpPr/>
          <p:nvPr/>
        </p:nvSpPr>
        <p:spPr>
          <a:xfrm>
            <a:off x="9649989" y="2654235"/>
            <a:ext cx="149678" cy="149557"/>
          </a:xfrm>
          <a:custGeom>
            <a:avLst/>
            <a:gdLst>
              <a:gd name="connsiteX0" fmla="*/ 159813 w 159813"/>
              <a:gd name="connsiteY0" fmla="*/ 79842 h 159684"/>
              <a:gd name="connsiteX1" fmla="*/ 79907 w 159813"/>
              <a:gd name="connsiteY1" fmla="*/ 159684 h 159684"/>
              <a:gd name="connsiteX2" fmla="*/ 0 w 159813"/>
              <a:gd name="connsiteY2" fmla="*/ 79842 h 159684"/>
              <a:gd name="connsiteX3" fmla="*/ 79907 w 159813"/>
              <a:gd name="connsiteY3" fmla="*/ 0 h 159684"/>
              <a:gd name="connsiteX4" fmla="*/ 159813 w 159813"/>
              <a:gd name="connsiteY4" fmla="*/ 79842 h 159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13" h="159684">
                <a:moveTo>
                  <a:pt x="159813" y="79842"/>
                </a:moveTo>
                <a:cubicBezTo>
                  <a:pt x="159813" y="123938"/>
                  <a:pt x="124038" y="159684"/>
                  <a:pt x="79907" y="159684"/>
                </a:cubicBezTo>
                <a:cubicBezTo>
                  <a:pt x="35775" y="159684"/>
                  <a:pt x="0" y="123938"/>
                  <a:pt x="0" y="79842"/>
                </a:cubicBezTo>
                <a:cubicBezTo>
                  <a:pt x="0" y="35747"/>
                  <a:pt x="35775" y="0"/>
                  <a:pt x="79907" y="0"/>
                </a:cubicBezTo>
                <a:cubicBezTo>
                  <a:pt x="124038" y="0"/>
                  <a:pt x="159813" y="35747"/>
                  <a:pt x="159813" y="79842"/>
                </a:cubicBezTo>
                <a:close/>
              </a:path>
            </a:pathLst>
          </a:custGeom>
          <a:solidFill>
            <a:schemeClr val="tx2"/>
          </a:solidFill>
          <a:ln w="1236" cap="flat">
            <a:noFill/>
            <a:prstDash val="solid"/>
            <a:miter/>
          </a:ln>
        </p:spPr>
        <p:txBody>
          <a:bodyPr rtlCol="0" anchor="ctr"/>
          <a:lstStyle/>
          <a:p>
            <a:endParaRPr lang="en-US"/>
          </a:p>
        </p:txBody>
      </p:sp>
      <p:sp>
        <p:nvSpPr>
          <p:cNvPr id="27" name="Freeform 26">
            <a:extLst>
              <a:ext uri="{FF2B5EF4-FFF2-40B4-BE49-F238E27FC236}">
                <a16:creationId xmlns="" xmlns:a16="http://schemas.microsoft.com/office/drawing/2014/main" id="{FC8AE9C9-5D6F-C7AF-642F-72FC406CB12F}"/>
              </a:ext>
            </a:extLst>
          </p:cNvPr>
          <p:cNvSpPr/>
          <p:nvPr/>
        </p:nvSpPr>
        <p:spPr>
          <a:xfrm>
            <a:off x="5992389" y="2654235"/>
            <a:ext cx="149678" cy="149557"/>
          </a:xfrm>
          <a:custGeom>
            <a:avLst/>
            <a:gdLst>
              <a:gd name="connsiteX0" fmla="*/ 159813 w 159813"/>
              <a:gd name="connsiteY0" fmla="*/ 79842 h 159684"/>
              <a:gd name="connsiteX1" fmla="*/ 79907 w 159813"/>
              <a:gd name="connsiteY1" fmla="*/ 159684 h 159684"/>
              <a:gd name="connsiteX2" fmla="*/ 0 w 159813"/>
              <a:gd name="connsiteY2" fmla="*/ 79842 h 159684"/>
              <a:gd name="connsiteX3" fmla="*/ 79907 w 159813"/>
              <a:gd name="connsiteY3" fmla="*/ 0 h 159684"/>
              <a:gd name="connsiteX4" fmla="*/ 159813 w 159813"/>
              <a:gd name="connsiteY4" fmla="*/ 79842 h 159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13" h="159684">
                <a:moveTo>
                  <a:pt x="159813" y="79842"/>
                </a:moveTo>
                <a:cubicBezTo>
                  <a:pt x="159813" y="123938"/>
                  <a:pt x="124038" y="159684"/>
                  <a:pt x="79907" y="159684"/>
                </a:cubicBezTo>
                <a:cubicBezTo>
                  <a:pt x="35775" y="159684"/>
                  <a:pt x="0" y="123938"/>
                  <a:pt x="0" y="79842"/>
                </a:cubicBezTo>
                <a:cubicBezTo>
                  <a:pt x="0" y="35747"/>
                  <a:pt x="35775" y="0"/>
                  <a:pt x="79907" y="0"/>
                </a:cubicBezTo>
                <a:cubicBezTo>
                  <a:pt x="124038" y="0"/>
                  <a:pt x="159813" y="35747"/>
                  <a:pt x="159813" y="79842"/>
                </a:cubicBezTo>
                <a:close/>
              </a:path>
            </a:pathLst>
          </a:custGeom>
          <a:solidFill>
            <a:schemeClr val="tx2"/>
          </a:solidFill>
          <a:ln w="1236" cap="flat">
            <a:noFill/>
            <a:prstDash val="solid"/>
            <a:miter/>
          </a:ln>
        </p:spPr>
        <p:txBody>
          <a:bodyPr rtlCol="0" anchor="ctr"/>
          <a:lstStyle/>
          <a:p>
            <a:endParaRPr lang="en-US"/>
          </a:p>
        </p:txBody>
      </p:sp>
      <p:sp>
        <p:nvSpPr>
          <p:cNvPr id="23" name="Freeform 22">
            <a:extLst>
              <a:ext uri="{FF2B5EF4-FFF2-40B4-BE49-F238E27FC236}">
                <a16:creationId xmlns="" xmlns:a16="http://schemas.microsoft.com/office/drawing/2014/main" id="{573A14C5-7757-98F1-26D6-C985730715F6}"/>
              </a:ext>
            </a:extLst>
          </p:cNvPr>
          <p:cNvSpPr/>
          <p:nvPr/>
        </p:nvSpPr>
        <p:spPr>
          <a:xfrm>
            <a:off x="1940651" y="2654235"/>
            <a:ext cx="149678" cy="149557"/>
          </a:xfrm>
          <a:custGeom>
            <a:avLst/>
            <a:gdLst>
              <a:gd name="connsiteX0" fmla="*/ 159813 w 159813"/>
              <a:gd name="connsiteY0" fmla="*/ 79842 h 159684"/>
              <a:gd name="connsiteX1" fmla="*/ 79907 w 159813"/>
              <a:gd name="connsiteY1" fmla="*/ 159684 h 159684"/>
              <a:gd name="connsiteX2" fmla="*/ 0 w 159813"/>
              <a:gd name="connsiteY2" fmla="*/ 79842 h 159684"/>
              <a:gd name="connsiteX3" fmla="*/ 79907 w 159813"/>
              <a:gd name="connsiteY3" fmla="*/ 0 h 159684"/>
              <a:gd name="connsiteX4" fmla="*/ 159813 w 159813"/>
              <a:gd name="connsiteY4" fmla="*/ 79842 h 159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13" h="159684">
                <a:moveTo>
                  <a:pt x="159813" y="79842"/>
                </a:moveTo>
                <a:cubicBezTo>
                  <a:pt x="159813" y="123938"/>
                  <a:pt x="124038" y="159684"/>
                  <a:pt x="79907" y="159684"/>
                </a:cubicBezTo>
                <a:cubicBezTo>
                  <a:pt x="35775" y="159684"/>
                  <a:pt x="0" y="123938"/>
                  <a:pt x="0" y="79842"/>
                </a:cubicBezTo>
                <a:cubicBezTo>
                  <a:pt x="0" y="35747"/>
                  <a:pt x="35775" y="0"/>
                  <a:pt x="79907" y="0"/>
                </a:cubicBezTo>
                <a:cubicBezTo>
                  <a:pt x="124038" y="0"/>
                  <a:pt x="159813" y="35747"/>
                  <a:pt x="159813" y="79842"/>
                </a:cubicBezTo>
                <a:close/>
              </a:path>
            </a:pathLst>
          </a:custGeom>
          <a:solidFill>
            <a:schemeClr val="tx2"/>
          </a:solidFill>
          <a:ln w="1236" cap="flat">
            <a:noFill/>
            <a:prstDash val="solid"/>
            <a:miter/>
          </a:ln>
        </p:spPr>
        <p:txBody>
          <a:bodyPr rtlCol="0" anchor="ctr"/>
          <a:lstStyle/>
          <a:p>
            <a:endParaRPr lang="en-US"/>
          </a:p>
        </p:txBody>
      </p:sp>
      <p:sp>
        <p:nvSpPr>
          <p:cNvPr id="32" name="Freeform 31">
            <a:extLst>
              <a:ext uri="{FF2B5EF4-FFF2-40B4-BE49-F238E27FC236}">
                <a16:creationId xmlns="" xmlns:a16="http://schemas.microsoft.com/office/drawing/2014/main" id="{C36A4056-07AC-D183-5C9C-BB007EFDAAE0}"/>
              </a:ext>
            </a:extLst>
          </p:cNvPr>
          <p:cNvSpPr/>
          <p:nvPr/>
        </p:nvSpPr>
        <p:spPr>
          <a:xfrm>
            <a:off x="9562593" y="2827461"/>
            <a:ext cx="324469" cy="693065"/>
          </a:xfrm>
          <a:custGeom>
            <a:avLst/>
            <a:gdLst>
              <a:gd name="connsiteX0" fmla="*/ 299163 w 397208"/>
              <a:gd name="connsiteY0" fmla="*/ 0 h 848435"/>
              <a:gd name="connsiteX1" fmla="*/ 98045 w 397208"/>
              <a:gd name="connsiteY1" fmla="*/ 0 h 848435"/>
              <a:gd name="connsiteX2" fmla="*/ 0 w 397208"/>
              <a:gd name="connsiteY2" fmla="*/ 97966 h 848435"/>
              <a:gd name="connsiteX3" fmla="*/ 0 w 397208"/>
              <a:gd name="connsiteY3" fmla="*/ 375536 h 848435"/>
              <a:gd name="connsiteX4" fmla="*/ 37081 w 397208"/>
              <a:gd name="connsiteY4" fmla="*/ 412587 h 848435"/>
              <a:gd name="connsiteX5" fmla="*/ 74162 w 397208"/>
              <a:gd name="connsiteY5" fmla="*/ 375536 h 848435"/>
              <a:gd name="connsiteX6" fmla="*/ 74162 w 397208"/>
              <a:gd name="connsiteY6" fmla="*/ 132329 h 848435"/>
              <a:gd name="connsiteX7" fmla="*/ 99302 w 397208"/>
              <a:gd name="connsiteY7" fmla="*/ 132329 h 848435"/>
              <a:gd name="connsiteX8" fmla="*/ 99302 w 397208"/>
              <a:gd name="connsiteY8" fmla="*/ 805104 h 848435"/>
              <a:gd name="connsiteX9" fmla="*/ 142668 w 397208"/>
              <a:gd name="connsiteY9" fmla="*/ 848435 h 848435"/>
              <a:gd name="connsiteX10" fmla="*/ 186034 w 397208"/>
              <a:gd name="connsiteY10" fmla="*/ 805104 h 848435"/>
              <a:gd name="connsiteX11" fmla="*/ 186034 w 397208"/>
              <a:gd name="connsiteY11" fmla="*/ 416179 h 848435"/>
              <a:gd name="connsiteX12" fmla="*/ 211174 w 397208"/>
              <a:gd name="connsiteY12" fmla="*/ 416179 h 848435"/>
              <a:gd name="connsiteX13" fmla="*/ 211174 w 397208"/>
              <a:gd name="connsiteY13" fmla="*/ 805104 h 848435"/>
              <a:gd name="connsiteX14" fmla="*/ 254540 w 397208"/>
              <a:gd name="connsiteY14" fmla="*/ 848435 h 848435"/>
              <a:gd name="connsiteX15" fmla="*/ 297906 w 397208"/>
              <a:gd name="connsiteY15" fmla="*/ 805104 h 848435"/>
              <a:gd name="connsiteX16" fmla="*/ 297906 w 397208"/>
              <a:gd name="connsiteY16" fmla="*/ 132329 h 848435"/>
              <a:gd name="connsiteX17" fmla="*/ 323046 w 397208"/>
              <a:gd name="connsiteY17" fmla="*/ 132329 h 848435"/>
              <a:gd name="connsiteX18" fmla="*/ 323046 w 397208"/>
              <a:gd name="connsiteY18" fmla="*/ 375586 h 848435"/>
              <a:gd name="connsiteX19" fmla="*/ 360127 w 397208"/>
              <a:gd name="connsiteY19" fmla="*/ 412637 h 848435"/>
              <a:gd name="connsiteX20" fmla="*/ 397208 w 397208"/>
              <a:gd name="connsiteY20" fmla="*/ 375586 h 848435"/>
              <a:gd name="connsiteX21" fmla="*/ 397208 w 397208"/>
              <a:gd name="connsiteY21" fmla="*/ 98016 h 848435"/>
              <a:gd name="connsiteX22" fmla="*/ 299163 w 397208"/>
              <a:gd name="connsiteY22" fmla="*/ 0 h 84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7208" h="848435">
                <a:moveTo>
                  <a:pt x="299163" y="0"/>
                </a:moveTo>
                <a:lnTo>
                  <a:pt x="98045" y="0"/>
                </a:lnTo>
                <a:cubicBezTo>
                  <a:pt x="43962" y="158"/>
                  <a:pt x="159" y="43926"/>
                  <a:pt x="0" y="97966"/>
                </a:cubicBezTo>
                <a:lnTo>
                  <a:pt x="0" y="375536"/>
                </a:lnTo>
                <a:cubicBezTo>
                  <a:pt x="0" y="395998"/>
                  <a:pt x="16602" y="412587"/>
                  <a:pt x="37081" y="412587"/>
                </a:cubicBezTo>
                <a:cubicBezTo>
                  <a:pt x="57560" y="412587"/>
                  <a:pt x="74162" y="395998"/>
                  <a:pt x="74162" y="375536"/>
                </a:cubicBezTo>
                <a:lnTo>
                  <a:pt x="74162" y="132329"/>
                </a:lnTo>
                <a:lnTo>
                  <a:pt x="99302" y="132329"/>
                </a:lnTo>
                <a:lnTo>
                  <a:pt x="99302" y="805104"/>
                </a:lnTo>
                <a:cubicBezTo>
                  <a:pt x="99302" y="829035"/>
                  <a:pt x="118718" y="848435"/>
                  <a:pt x="142668" y="848435"/>
                </a:cubicBezTo>
                <a:cubicBezTo>
                  <a:pt x="166619" y="848435"/>
                  <a:pt x="186034" y="829035"/>
                  <a:pt x="186034" y="805104"/>
                </a:cubicBezTo>
                <a:lnTo>
                  <a:pt x="186034" y="416179"/>
                </a:lnTo>
                <a:lnTo>
                  <a:pt x="211174" y="416179"/>
                </a:lnTo>
                <a:lnTo>
                  <a:pt x="211174" y="805104"/>
                </a:lnTo>
                <a:cubicBezTo>
                  <a:pt x="211174" y="829035"/>
                  <a:pt x="230589" y="848435"/>
                  <a:pt x="254540" y="848435"/>
                </a:cubicBezTo>
                <a:cubicBezTo>
                  <a:pt x="278491" y="848435"/>
                  <a:pt x="297906" y="829035"/>
                  <a:pt x="297906" y="805104"/>
                </a:cubicBezTo>
                <a:lnTo>
                  <a:pt x="297906" y="132329"/>
                </a:lnTo>
                <a:lnTo>
                  <a:pt x="323046" y="132329"/>
                </a:lnTo>
                <a:lnTo>
                  <a:pt x="323046" y="375586"/>
                </a:lnTo>
                <a:cubicBezTo>
                  <a:pt x="323046" y="396049"/>
                  <a:pt x="339648" y="412637"/>
                  <a:pt x="360127" y="412637"/>
                </a:cubicBezTo>
                <a:cubicBezTo>
                  <a:pt x="380606" y="412637"/>
                  <a:pt x="397208" y="396049"/>
                  <a:pt x="397208" y="375586"/>
                </a:cubicBezTo>
                <a:lnTo>
                  <a:pt x="397208" y="98016"/>
                </a:lnTo>
                <a:cubicBezTo>
                  <a:pt x="397077" y="43958"/>
                  <a:pt x="353265" y="158"/>
                  <a:pt x="299163" y="0"/>
                </a:cubicBezTo>
                <a:close/>
              </a:path>
            </a:pathLst>
          </a:custGeom>
          <a:solidFill>
            <a:schemeClr val="tx2"/>
          </a:solidFill>
          <a:ln w="1236" cap="flat">
            <a:noFill/>
            <a:prstDash val="solid"/>
            <a:miter/>
          </a:ln>
        </p:spPr>
        <p:txBody>
          <a:bodyPr rtlCol="0" anchor="ctr"/>
          <a:lstStyle/>
          <a:p>
            <a:endParaRPr lang="en-US"/>
          </a:p>
        </p:txBody>
      </p:sp>
      <p:sp>
        <p:nvSpPr>
          <p:cNvPr id="26" name="Freeform 25">
            <a:extLst>
              <a:ext uri="{FF2B5EF4-FFF2-40B4-BE49-F238E27FC236}">
                <a16:creationId xmlns="" xmlns:a16="http://schemas.microsoft.com/office/drawing/2014/main" id="{AFA9455D-8A9B-57C2-9394-7E5692EF7E63}"/>
              </a:ext>
            </a:extLst>
          </p:cNvPr>
          <p:cNvSpPr/>
          <p:nvPr/>
        </p:nvSpPr>
        <p:spPr>
          <a:xfrm>
            <a:off x="5904993" y="2827461"/>
            <a:ext cx="324469" cy="693065"/>
          </a:xfrm>
          <a:custGeom>
            <a:avLst/>
            <a:gdLst>
              <a:gd name="connsiteX0" fmla="*/ 299163 w 397208"/>
              <a:gd name="connsiteY0" fmla="*/ 0 h 848435"/>
              <a:gd name="connsiteX1" fmla="*/ 98045 w 397208"/>
              <a:gd name="connsiteY1" fmla="*/ 0 h 848435"/>
              <a:gd name="connsiteX2" fmla="*/ 0 w 397208"/>
              <a:gd name="connsiteY2" fmla="*/ 97966 h 848435"/>
              <a:gd name="connsiteX3" fmla="*/ 0 w 397208"/>
              <a:gd name="connsiteY3" fmla="*/ 375536 h 848435"/>
              <a:gd name="connsiteX4" fmla="*/ 37081 w 397208"/>
              <a:gd name="connsiteY4" fmla="*/ 412587 h 848435"/>
              <a:gd name="connsiteX5" fmla="*/ 74162 w 397208"/>
              <a:gd name="connsiteY5" fmla="*/ 375536 h 848435"/>
              <a:gd name="connsiteX6" fmla="*/ 74162 w 397208"/>
              <a:gd name="connsiteY6" fmla="*/ 132329 h 848435"/>
              <a:gd name="connsiteX7" fmla="*/ 99302 w 397208"/>
              <a:gd name="connsiteY7" fmla="*/ 132329 h 848435"/>
              <a:gd name="connsiteX8" fmla="*/ 99302 w 397208"/>
              <a:gd name="connsiteY8" fmla="*/ 805104 h 848435"/>
              <a:gd name="connsiteX9" fmla="*/ 142668 w 397208"/>
              <a:gd name="connsiteY9" fmla="*/ 848435 h 848435"/>
              <a:gd name="connsiteX10" fmla="*/ 186034 w 397208"/>
              <a:gd name="connsiteY10" fmla="*/ 805104 h 848435"/>
              <a:gd name="connsiteX11" fmla="*/ 186034 w 397208"/>
              <a:gd name="connsiteY11" fmla="*/ 416179 h 848435"/>
              <a:gd name="connsiteX12" fmla="*/ 211174 w 397208"/>
              <a:gd name="connsiteY12" fmla="*/ 416179 h 848435"/>
              <a:gd name="connsiteX13" fmla="*/ 211174 w 397208"/>
              <a:gd name="connsiteY13" fmla="*/ 805104 h 848435"/>
              <a:gd name="connsiteX14" fmla="*/ 254540 w 397208"/>
              <a:gd name="connsiteY14" fmla="*/ 848435 h 848435"/>
              <a:gd name="connsiteX15" fmla="*/ 297906 w 397208"/>
              <a:gd name="connsiteY15" fmla="*/ 805104 h 848435"/>
              <a:gd name="connsiteX16" fmla="*/ 297906 w 397208"/>
              <a:gd name="connsiteY16" fmla="*/ 132329 h 848435"/>
              <a:gd name="connsiteX17" fmla="*/ 323046 w 397208"/>
              <a:gd name="connsiteY17" fmla="*/ 132329 h 848435"/>
              <a:gd name="connsiteX18" fmla="*/ 323046 w 397208"/>
              <a:gd name="connsiteY18" fmla="*/ 375586 h 848435"/>
              <a:gd name="connsiteX19" fmla="*/ 360127 w 397208"/>
              <a:gd name="connsiteY19" fmla="*/ 412637 h 848435"/>
              <a:gd name="connsiteX20" fmla="*/ 397208 w 397208"/>
              <a:gd name="connsiteY20" fmla="*/ 375586 h 848435"/>
              <a:gd name="connsiteX21" fmla="*/ 397208 w 397208"/>
              <a:gd name="connsiteY21" fmla="*/ 98016 h 848435"/>
              <a:gd name="connsiteX22" fmla="*/ 299163 w 397208"/>
              <a:gd name="connsiteY22" fmla="*/ 0 h 84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7208" h="848435">
                <a:moveTo>
                  <a:pt x="299163" y="0"/>
                </a:moveTo>
                <a:lnTo>
                  <a:pt x="98045" y="0"/>
                </a:lnTo>
                <a:cubicBezTo>
                  <a:pt x="43962" y="158"/>
                  <a:pt x="159" y="43926"/>
                  <a:pt x="0" y="97966"/>
                </a:cubicBezTo>
                <a:lnTo>
                  <a:pt x="0" y="375536"/>
                </a:lnTo>
                <a:cubicBezTo>
                  <a:pt x="0" y="395998"/>
                  <a:pt x="16602" y="412587"/>
                  <a:pt x="37081" y="412587"/>
                </a:cubicBezTo>
                <a:cubicBezTo>
                  <a:pt x="57560" y="412587"/>
                  <a:pt x="74162" y="395998"/>
                  <a:pt x="74162" y="375536"/>
                </a:cubicBezTo>
                <a:lnTo>
                  <a:pt x="74162" y="132329"/>
                </a:lnTo>
                <a:lnTo>
                  <a:pt x="99302" y="132329"/>
                </a:lnTo>
                <a:lnTo>
                  <a:pt x="99302" y="805104"/>
                </a:lnTo>
                <a:cubicBezTo>
                  <a:pt x="99302" y="829035"/>
                  <a:pt x="118718" y="848435"/>
                  <a:pt x="142668" y="848435"/>
                </a:cubicBezTo>
                <a:cubicBezTo>
                  <a:pt x="166619" y="848435"/>
                  <a:pt x="186034" y="829035"/>
                  <a:pt x="186034" y="805104"/>
                </a:cubicBezTo>
                <a:lnTo>
                  <a:pt x="186034" y="416179"/>
                </a:lnTo>
                <a:lnTo>
                  <a:pt x="211174" y="416179"/>
                </a:lnTo>
                <a:lnTo>
                  <a:pt x="211174" y="805104"/>
                </a:lnTo>
                <a:cubicBezTo>
                  <a:pt x="211174" y="829035"/>
                  <a:pt x="230589" y="848435"/>
                  <a:pt x="254540" y="848435"/>
                </a:cubicBezTo>
                <a:cubicBezTo>
                  <a:pt x="278491" y="848435"/>
                  <a:pt x="297906" y="829035"/>
                  <a:pt x="297906" y="805104"/>
                </a:cubicBezTo>
                <a:lnTo>
                  <a:pt x="297906" y="132329"/>
                </a:lnTo>
                <a:lnTo>
                  <a:pt x="323046" y="132329"/>
                </a:lnTo>
                <a:lnTo>
                  <a:pt x="323046" y="375586"/>
                </a:lnTo>
                <a:cubicBezTo>
                  <a:pt x="323046" y="396049"/>
                  <a:pt x="339648" y="412637"/>
                  <a:pt x="360127" y="412637"/>
                </a:cubicBezTo>
                <a:cubicBezTo>
                  <a:pt x="380606" y="412637"/>
                  <a:pt x="397208" y="396049"/>
                  <a:pt x="397208" y="375586"/>
                </a:cubicBezTo>
                <a:lnTo>
                  <a:pt x="397208" y="98016"/>
                </a:lnTo>
                <a:cubicBezTo>
                  <a:pt x="397077" y="43958"/>
                  <a:pt x="353265" y="158"/>
                  <a:pt x="299163" y="0"/>
                </a:cubicBezTo>
                <a:close/>
              </a:path>
            </a:pathLst>
          </a:custGeom>
          <a:solidFill>
            <a:schemeClr val="tx2"/>
          </a:solidFill>
          <a:ln w="1236" cap="flat">
            <a:noFill/>
            <a:prstDash val="solid"/>
            <a:miter/>
          </a:ln>
        </p:spPr>
        <p:txBody>
          <a:bodyPr rtlCol="0" anchor="ctr"/>
          <a:lstStyle/>
          <a:p>
            <a:endParaRPr lang="en-US"/>
          </a:p>
        </p:txBody>
      </p:sp>
      <p:sp>
        <p:nvSpPr>
          <p:cNvPr id="22" name="Freeform 21">
            <a:extLst>
              <a:ext uri="{FF2B5EF4-FFF2-40B4-BE49-F238E27FC236}">
                <a16:creationId xmlns="" xmlns:a16="http://schemas.microsoft.com/office/drawing/2014/main" id="{5CE40EE2-B26E-2A8B-CBF2-B36D1B254448}"/>
              </a:ext>
            </a:extLst>
          </p:cNvPr>
          <p:cNvSpPr/>
          <p:nvPr/>
        </p:nvSpPr>
        <p:spPr>
          <a:xfrm>
            <a:off x="1853255" y="2827461"/>
            <a:ext cx="324469" cy="693065"/>
          </a:xfrm>
          <a:custGeom>
            <a:avLst/>
            <a:gdLst>
              <a:gd name="connsiteX0" fmla="*/ 299163 w 397208"/>
              <a:gd name="connsiteY0" fmla="*/ 0 h 848435"/>
              <a:gd name="connsiteX1" fmla="*/ 98045 w 397208"/>
              <a:gd name="connsiteY1" fmla="*/ 0 h 848435"/>
              <a:gd name="connsiteX2" fmla="*/ 0 w 397208"/>
              <a:gd name="connsiteY2" fmla="*/ 97966 h 848435"/>
              <a:gd name="connsiteX3" fmla="*/ 0 w 397208"/>
              <a:gd name="connsiteY3" fmla="*/ 375536 h 848435"/>
              <a:gd name="connsiteX4" fmla="*/ 37081 w 397208"/>
              <a:gd name="connsiteY4" fmla="*/ 412587 h 848435"/>
              <a:gd name="connsiteX5" fmla="*/ 74162 w 397208"/>
              <a:gd name="connsiteY5" fmla="*/ 375536 h 848435"/>
              <a:gd name="connsiteX6" fmla="*/ 74162 w 397208"/>
              <a:gd name="connsiteY6" fmla="*/ 132329 h 848435"/>
              <a:gd name="connsiteX7" fmla="*/ 99302 w 397208"/>
              <a:gd name="connsiteY7" fmla="*/ 132329 h 848435"/>
              <a:gd name="connsiteX8" fmla="*/ 99302 w 397208"/>
              <a:gd name="connsiteY8" fmla="*/ 805104 h 848435"/>
              <a:gd name="connsiteX9" fmla="*/ 142668 w 397208"/>
              <a:gd name="connsiteY9" fmla="*/ 848435 h 848435"/>
              <a:gd name="connsiteX10" fmla="*/ 186034 w 397208"/>
              <a:gd name="connsiteY10" fmla="*/ 805104 h 848435"/>
              <a:gd name="connsiteX11" fmla="*/ 186034 w 397208"/>
              <a:gd name="connsiteY11" fmla="*/ 416179 h 848435"/>
              <a:gd name="connsiteX12" fmla="*/ 211174 w 397208"/>
              <a:gd name="connsiteY12" fmla="*/ 416179 h 848435"/>
              <a:gd name="connsiteX13" fmla="*/ 211174 w 397208"/>
              <a:gd name="connsiteY13" fmla="*/ 805104 h 848435"/>
              <a:gd name="connsiteX14" fmla="*/ 254540 w 397208"/>
              <a:gd name="connsiteY14" fmla="*/ 848435 h 848435"/>
              <a:gd name="connsiteX15" fmla="*/ 297906 w 397208"/>
              <a:gd name="connsiteY15" fmla="*/ 805104 h 848435"/>
              <a:gd name="connsiteX16" fmla="*/ 297906 w 397208"/>
              <a:gd name="connsiteY16" fmla="*/ 132329 h 848435"/>
              <a:gd name="connsiteX17" fmla="*/ 323046 w 397208"/>
              <a:gd name="connsiteY17" fmla="*/ 132329 h 848435"/>
              <a:gd name="connsiteX18" fmla="*/ 323046 w 397208"/>
              <a:gd name="connsiteY18" fmla="*/ 375586 h 848435"/>
              <a:gd name="connsiteX19" fmla="*/ 360127 w 397208"/>
              <a:gd name="connsiteY19" fmla="*/ 412637 h 848435"/>
              <a:gd name="connsiteX20" fmla="*/ 397208 w 397208"/>
              <a:gd name="connsiteY20" fmla="*/ 375586 h 848435"/>
              <a:gd name="connsiteX21" fmla="*/ 397208 w 397208"/>
              <a:gd name="connsiteY21" fmla="*/ 98016 h 848435"/>
              <a:gd name="connsiteX22" fmla="*/ 299163 w 397208"/>
              <a:gd name="connsiteY22" fmla="*/ 0 h 84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7208" h="848435">
                <a:moveTo>
                  <a:pt x="299163" y="0"/>
                </a:moveTo>
                <a:lnTo>
                  <a:pt x="98045" y="0"/>
                </a:lnTo>
                <a:cubicBezTo>
                  <a:pt x="43962" y="158"/>
                  <a:pt x="159" y="43926"/>
                  <a:pt x="0" y="97966"/>
                </a:cubicBezTo>
                <a:lnTo>
                  <a:pt x="0" y="375536"/>
                </a:lnTo>
                <a:cubicBezTo>
                  <a:pt x="0" y="395998"/>
                  <a:pt x="16602" y="412587"/>
                  <a:pt x="37081" y="412587"/>
                </a:cubicBezTo>
                <a:cubicBezTo>
                  <a:pt x="57560" y="412587"/>
                  <a:pt x="74162" y="395998"/>
                  <a:pt x="74162" y="375536"/>
                </a:cubicBezTo>
                <a:lnTo>
                  <a:pt x="74162" y="132329"/>
                </a:lnTo>
                <a:lnTo>
                  <a:pt x="99302" y="132329"/>
                </a:lnTo>
                <a:lnTo>
                  <a:pt x="99302" y="805104"/>
                </a:lnTo>
                <a:cubicBezTo>
                  <a:pt x="99302" y="829035"/>
                  <a:pt x="118718" y="848435"/>
                  <a:pt x="142668" y="848435"/>
                </a:cubicBezTo>
                <a:cubicBezTo>
                  <a:pt x="166619" y="848435"/>
                  <a:pt x="186034" y="829035"/>
                  <a:pt x="186034" y="805104"/>
                </a:cubicBezTo>
                <a:lnTo>
                  <a:pt x="186034" y="416179"/>
                </a:lnTo>
                <a:lnTo>
                  <a:pt x="211174" y="416179"/>
                </a:lnTo>
                <a:lnTo>
                  <a:pt x="211174" y="805104"/>
                </a:lnTo>
                <a:cubicBezTo>
                  <a:pt x="211174" y="829035"/>
                  <a:pt x="230589" y="848435"/>
                  <a:pt x="254540" y="848435"/>
                </a:cubicBezTo>
                <a:cubicBezTo>
                  <a:pt x="278491" y="848435"/>
                  <a:pt x="297906" y="829035"/>
                  <a:pt x="297906" y="805104"/>
                </a:cubicBezTo>
                <a:lnTo>
                  <a:pt x="297906" y="132329"/>
                </a:lnTo>
                <a:lnTo>
                  <a:pt x="323046" y="132329"/>
                </a:lnTo>
                <a:lnTo>
                  <a:pt x="323046" y="375586"/>
                </a:lnTo>
                <a:cubicBezTo>
                  <a:pt x="323046" y="396049"/>
                  <a:pt x="339648" y="412637"/>
                  <a:pt x="360127" y="412637"/>
                </a:cubicBezTo>
                <a:cubicBezTo>
                  <a:pt x="380606" y="412637"/>
                  <a:pt x="397208" y="396049"/>
                  <a:pt x="397208" y="375586"/>
                </a:cubicBezTo>
                <a:lnTo>
                  <a:pt x="397208" y="98016"/>
                </a:lnTo>
                <a:cubicBezTo>
                  <a:pt x="397077" y="43958"/>
                  <a:pt x="353265" y="158"/>
                  <a:pt x="299163" y="0"/>
                </a:cubicBezTo>
                <a:close/>
              </a:path>
            </a:pathLst>
          </a:custGeom>
          <a:solidFill>
            <a:schemeClr val="tx2"/>
          </a:solidFill>
          <a:ln w="1236" cap="flat">
            <a:noFill/>
            <a:prstDash val="solid"/>
            <a:miter/>
          </a:ln>
        </p:spPr>
        <p:txBody>
          <a:bodyPr rtlCol="0" anchor="ctr"/>
          <a:lstStyle/>
          <a:p>
            <a:endParaRPr lang="en-US"/>
          </a:p>
        </p:txBody>
      </p:sp>
      <p:sp>
        <p:nvSpPr>
          <p:cNvPr id="41" name="TextBox 40">
            <a:extLst>
              <a:ext uri="{FF2B5EF4-FFF2-40B4-BE49-F238E27FC236}">
                <a16:creationId xmlns="" xmlns:a16="http://schemas.microsoft.com/office/drawing/2014/main" id="{7B41879D-B41B-77B3-2DB5-AFE0647B3B7F}"/>
              </a:ext>
            </a:extLst>
          </p:cNvPr>
          <p:cNvSpPr txBox="1"/>
          <p:nvPr/>
        </p:nvSpPr>
        <p:spPr>
          <a:xfrm>
            <a:off x="1051122" y="4032590"/>
            <a:ext cx="1928734" cy="784830"/>
          </a:xfrm>
          <a:prstGeom prst="rect">
            <a:avLst/>
          </a:prstGeom>
          <a:noFill/>
        </p:spPr>
        <p:txBody>
          <a:bodyPr wrap="square" rtlCol="0">
            <a:spAutoFit/>
          </a:bodyPr>
          <a:lstStyle/>
          <a:p>
            <a:pPr algn="ctr"/>
            <a:r>
              <a:rPr lang="en-US" sz="4500" b="1" dirty="0">
                <a:ln w="0"/>
                <a:solidFill>
                  <a:schemeClr val="accent2"/>
                </a:solidFill>
              </a:rPr>
              <a:t>&lt;50%</a:t>
            </a:r>
          </a:p>
        </p:txBody>
      </p:sp>
      <p:sp>
        <p:nvSpPr>
          <p:cNvPr id="38" name="TextBox 37">
            <a:extLst>
              <a:ext uri="{FF2B5EF4-FFF2-40B4-BE49-F238E27FC236}">
                <a16:creationId xmlns="" xmlns:a16="http://schemas.microsoft.com/office/drawing/2014/main" id="{C34AB60D-BFD6-4962-E05D-721DDC406950}"/>
              </a:ext>
            </a:extLst>
          </p:cNvPr>
          <p:cNvSpPr txBox="1"/>
          <p:nvPr/>
        </p:nvSpPr>
        <p:spPr>
          <a:xfrm>
            <a:off x="744570" y="4748570"/>
            <a:ext cx="2541838"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effectLst/>
                <a:uLnTx/>
                <a:uFillTx/>
                <a:latin typeface="+mj-lt"/>
                <a:ea typeface="+mn-ea"/>
                <a:cs typeface="+mn-cs"/>
              </a:rPr>
              <a:t>of participants achieved long-term (52 weeks) clinical remission.</a:t>
            </a:r>
            <a:r>
              <a:rPr kumimoji="0" lang="en-GB" sz="1500" b="0" i="0" u="none" strike="noStrike" kern="1200" cap="none" spc="0" normalizeH="0" baseline="30000" noProof="0" dirty="0">
                <a:ln>
                  <a:noFill/>
                </a:ln>
                <a:effectLst/>
                <a:uLnTx/>
                <a:uFillTx/>
                <a:latin typeface="+mj-lt"/>
                <a:ea typeface="+mn-ea"/>
                <a:cs typeface="+mn-cs"/>
              </a:rPr>
              <a:t>2-4</a:t>
            </a:r>
          </a:p>
        </p:txBody>
      </p:sp>
      <p:sp>
        <p:nvSpPr>
          <p:cNvPr id="42" name="TextBox 41">
            <a:extLst>
              <a:ext uri="{FF2B5EF4-FFF2-40B4-BE49-F238E27FC236}">
                <a16:creationId xmlns="" xmlns:a16="http://schemas.microsoft.com/office/drawing/2014/main" id="{CC3A490D-30AB-B221-5465-6E228991DD7A}"/>
              </a:ext>
            </a:extLst>
          </p:cNvPr>
          <p:cNvSpPr txBox="1"/>
          <p:nvPr/>
        </p:nvSpPr>
        <p:spPr>
          <a:xfrm>
            <a:off x="5102860" y="4032590"/>
            <a:ext cx="1928734" cy="784830"/>
          </a:xfrm>
          <a:prstGeom prst="rect">
            <a:avLst/>
          </a:prstGeom>
          <a:noFill/>
        </p:spPr>
        <p:txBody>
          <a:bodyPr wrap="square" rtlCol="0">
            <a:spAutoFit/>
          </a:bodyPr>
          <a:lstStyle/>
          <a:p>
            <a:pPr algn="ctr"/>
            <a:r>
              <a:rPr lang="en-US" sz="4500" b="1" dirty="0">
                <a:ln w="0"/>
                <a:solidFill>
                  <a:schemeClr val="accent2"/>
                </a:solidFill>
              </a:rPr>
              <a:t>~20%</a:t>
            </a:r>
          </a:p>
        </p:txBody>
      </p:sp>
      <p:sp>
        <p:nvSpPr>
          <p:cNvPr id="39" name="TextBox 38">
            <a:extLst>
              <a:ext uri="{FF2B5EF4-FFF2-40B4-BE49-F238E27FC236}">
                <a16:creationId xmlns="" xmlns:a16="http://schemas.microsoft.com/office/drawing/2014/main" id="{4AB70B34-F8F2-B81E-D78B-2502EAD58F93}"/>
              </a:ext>
            </a:extLst>
          </p:cNvPr>
          <p:cNvSpPr txBox="1"/>
          <p:nvPr/>
        </p:nvSpPr>
        <p:spPr>
          <a:xfrm>
            <a:off x="4710612" y="4748570"/>
            <a:ext cx="2713230"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effectLst/>
                <a:uLnTx/>
                <a:uFillTx/>
                <a:latin typeface="+mj-lt"/>
                <a:ea typeface="+mn-ea"/>
                <a:cs typeface="+mn-cs"/>
              </a:rPr>
              <a:t>of patients treated </a:t>
            </a:r>
            <a:r>
              <a:rPr kumimoji="0" lang="en-GB" sz="1500" b="0" i="0" u="none" strike="noStrike" kern="1200" cap="none" spc="0" normalizeH="0" baseline="0" noProof="0" dirty="0">
                <a:ln>
                  <a:noFill/>
                </a:ln>
                <a:effectLst/>
                <a:uLnTx/>
                <a:uFillTx/>
                <a:latin typeface="+mj-lt"/>
                <a:cs typeface="Arial" panose="020B0604020202020204" pitchFamily="34" charset="0"/>
              </a:rPr>
              <a:t>with </a:t>
            </a:r>
            <a:br>
              <a:rPr kumimoji="0" lang="en-GB" sz="1500" b="0" i="0" u="none" strike="noStrike" kern="1200" cap="none" spc="0" normalizeH="0" baseline="0" noProof="0" dirty="0">
                <a:ln>
                  <a:noFill/>
                </a:ln>
                <a:effectLst/>
                <a:uLnTx/>
                <a:uFillTx/>
                <a:latin typeface="+mj-lt"/>
                <a:cs typeface="Arial" panose="020B0604020202020204" pitchFamily="34" charset="0"/>
              </a:rPr>
            </a:br>
            <a:r>
              <a:rPr lang="en-US" sz="1500" b="0" i="0" dirty="0">
                <a:effectLst/>
                <a:latin typeface="+mj-lt"/>
                <a:cs typeface="Arial" panose="020B0604020202020204" pitchFamily="34" charset="0"/>
              </a:rPr>
              <a:t>anti-TNF therapy </a:t>
            </a:r>
            <a:r>
              <a:rPr kumimoji="0" lang="en-GB" sz="1500" b="0" i="0" u="none" strike="noStrike" kern="1200" cap="none" spc="0" normalizeH="0" baseline="0" noProof="0" dirty="0">
                <a:ln>
                  <a:noFill/>
                </a:ln>
                <a:effectLst/>
                <a:uLnTx/>
                <a:uFillTx/>
                <a:latin typeface="+mj-lt"/>
                <a:ea typeface="+mn-ea"/>
                <a:cs typeface="+mn-cs"/>
              </a:rPr>
              <a:t>are </a:t>
            </a:r>
            <a:br>
              <a:rPr kumimoji="0" lang="en-GB" sz="1500" b="0" i="0" u="none" strike="noStrike" kern="1200" cap="none" spc="0" normalizeH="0" baseline="0" noProof="0" dirty="0">
                <a:ln>
                  <a:noFill/>
                </a:ln>
                <a:effectLst/>
                <a:uLnTx/>
                <a:uFillTx/>
                <a:latin typeface="+mj-lt"/>
                <a:ea typeface="+mn-ea"/>
                <a:cs typeface="+mn-cs"/>
              </a:rPr>
            </a:br>
            <a:r>
              <a:rPr kumimoji="0" lang="en-GB" sz="1500" b="0" i="0" u="none" strike="noStrike" kern="1200" cap="none" spc="0" normalizeH="0" baseline="0" noProof="0" dirty="0">
                <a:ln>
                  <a:noFill/>
                </a:ln>
                <a:effectLst/>
                <a:uLnTx/>
                <a:uFillTx/>
                <a:latin typeface="+mj-lt"/>
                <a:ea typeface="+mn-ea"/>
                <a:cs typeface="+mn-cs"/>
              </a:rPr>
              <a:t>primary nonresponders.</a:t>
            </a:r>
            <a:r>
              <a:rPr kumimoji="0" lang="en-GB" sz="1500" b="0" i="0" u="none" strike="noStrike" kern="1200" cap="none" spc="0" normalizeH="0" baseline="30000" noProof="0" dirty="0">
                <a:ln>
                  <a:noFill/>
                </a:ln>
                <a:effectLst/>
                <a:uLnTx/>
                <a:uFillTx/>
                <a:latin typeface="+mj-lt"/>
                <a:ea typeface="+mn-ea"/>
                <a:cs typeface="+mn-cs"/>
              </a:rPr>
              <a:t>5</a:t>
            </a:r>
          </a:p>
        </p:txBody>
      </p:sp>
      <p:sp>
        <p:nvSpPr>
          <p:cNvPr id="43" name="TextBox 42">
            <a:extLst>
              <a:ext uri="{FF2B5EF4-FFF2-40B4-BE49-F238E27FC236}">
                <a16:creationId xmlns="" xmlns:a16="http://schemas.microsoft.com/office/drawing/2014/main" id="{71E2CE1A-949E-3335-8A4E-82074FF06579}"/>
              </a:ext>
            </a:extLst>
          </p:cNvPr>
          <p:cNvSpPr txBox="1"/>
          <p:nvPr/>
        </p:nvSpPr>
        <p:spPr>
          <a:xfrm>
            <a:off x="8481358" y="4032590"/>
            <a:ext cx="2486939" cy="784830"/>
          </a:xfrm>
          <a:prstGeom prst="rect">
            <a:avLst/>
          </a:prstGeom>
          <a:noFill/>
        </p:spPr>
        <p:txBody>
          <a:bodyPr wrap="square" rtlCol="0">
            <a:spAutoFit/>
          </a:bodyPr>
          <a:lstStyle/>
          <a:p>
            <a:pPr algn="ctr"/>
            <a:r>
              <a:rPr lang="en-US" sz="4500" b="1" dirty="0">
                <a:ln w="0"/>
                <a:solidFill>
                  <a:schemeClr val="accent2"/>
                </a:solidFill>
              </a:rPr>
              <a:t>10-15%</a:t>
            </a:r>
          </a:p>
        </p:txBody>
      </p:sp>
      <p:sp>
        <p:nvSpPr>
          <p:cNvPr id="40" name="TextBox 39">
            <a:extLst>
              <a:ext uri="{FF2B5EF4-FFF2-40B4-BE49-F238E27FC236}">
                <a16:creationId xmlns="" xmlns:a16="http://schemas.microsoft.com/office/drawing/2014/main" id="{12A9D6EB-2228-4E64-4508-0C92BD11FCFF}"/>
              </a:ext>
            </a:extLst>
          </p:cNvPr>
          <p:cNvSpPr txBox="1"/>
          <p:nvPr/>
        </p:nvSpPr>
        <p:spPr>
          <a:xfrm>
            <a:off x="8341797" y="4748570"/>
            <a:ext cx="2766060"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effectLst/>
                <a:uLnTx/>
                <a:uFillTx/>
                <a:latin typeface="+mj-lt"/>
                <a:ea typeface="+mn-ea"/>
                <a:cs typeface="+mn-cs"/>
              </a:rPr>
              <a:t>per year potentially lose response to </a:t>
            </a:r>
            <a:r>
              <a:rPr lang="en-US" sz="1500" b="0" i="0" dirty="0">
                <a:effectLst/>
                <a:latin typeface="+mj-lt"/>
              </a:rPr>
              <a:t>anti-TNF therapy </a:t>
            </a:r>
            <a:r>
              <a:rPr kumimoji="0" lang="en-GB" sz="1500" b="0" i="0" u="none" strike="noStrike" kern="1200" cap="none" spc="0" normalizeH="0" baseline="0" noProof="0" dirty="0">
                <a:ln>
                  <a:noFill/>
                </a:ln>
                <a:effectLst/>
                <a:uLnTx/>
                <a:uFillTx/>
                <a:latin typeface="+mj-lt"/>
                <a:ea typeface="+mn-ea"/>
                <a:cs typeface="+mn-cs"/>
              </a:rPr>
              <a:t>after an initial benefit.</a:t>
            </a:r>
            <a:r>
              <a:rPr kumimoji="0" lang="en-GB" sz="1500" b="0" i="0" u="none" strike="noStrike" kern="1200" cap="none" spc="0" normalizeH="0" baseline="30000" noProof="0" dirty="0">
                <a:ln>
                  <a:noFill/>
                </a:ln>
                <a:effectLst/>
                <a:uLnTx/>
                <a:uFillTx/>
                <a:latin typeface="+mj-lt"/>
                <a:ea typeface="+mn-ea"/>
                <a:cs typeface="+mn-cs"/>
              </a:rPr>
              <a:t>5</a:t>
            </a:r>
          </a:p>
        </p:txBody>
      </p:sp>
      <p:sp>
        <p:nvSpPr>
          <p:cNvPr id="35" name="TextBox 34">
            <a:extLst>
              <a:ext uri="{FF2B5EF4-FFF2-40B4-BE49-F238E27FC236}">
                <a16:creationId xmlns="" xmlns:a16="http://schemas.microsoft.com/office/drawing/2014/main" id="{8E161549-7219-0AF5-3F51-7DB029D28A70}"/>
              </a:ext>
            </a:extLst>
          </p:cNvPr>
          <p:cNvSpPr txBox="1"/>
          <p:nvPr/>
        </p:nvSpPr>
        <p:spPr>
          <a:xfrm>
            <a:off x="623888" y="5638285"/>
            <a:ext cx="10980737" cy="323165"/>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600"/>
              </a:spcAft>
              <a:buSzTx/>
              <a:tabLst/>
              <a:defRPr/>
            </a:pPr>
            <a:r>
              <a:rPr kumimoji="0" lang="en-US" sz="1500" b="1" i="0" u="none" strike="noStrike" kern="1200" cap="none" spc="0" normalizeH="0" baseline="0" noProof="0" dirty="0">
                <a:ln>
                  <a:noFill/>
                </a:ln>
                <a:solidFill>
                  <a:schemeClr val="tx2"/>
                </a:solidFill>
                <a:effectLst/>
                <a:uLnTx/>
                <a:uFillTx/>
                <a:latin typeface="Avenir Next LT Pro" panose="020B0504020202020204" pitchFamily="34" charset="0"/>
                <a:ea typeface="+mn-ea"/>
                <a:cs typeface="+mn-cs"/>
              </a:rPr>
              <a:t>This underscores the need for new therapeutic options for individuals with moderately to severely active UC</a:t>
            </a:r>
          </a:p>
        </p:txBody>
      </p:sp>
      <p:sp>
        <p:nvSpPr>
          <p:cNvPr id="4" name="Text Placeholder 5">
            <a:extLst>
              <a:ext uri="{FF2B5EF4-FFF2-40B4-BE49-F238E27FC236}">
                <a16:creationId xmlns="" xmlns:a16="http://schemas.microsoft.com/office/drawing/2014/main" id="{9E683836-BC86-6D7C-43C9-F8544FD5E80D}"/>
              </a:ext>
            </a:extLst>
          </p:cNvPr>
          <p:cNvSpPr>
            <a:spLocks noGrp="1"/>
          </p:cNvSpPr>
          <p:nvPr>
            <p:ph idx="4294967295"/>
          </p:nvPr>
        </p:nvSpPr>
        <p:spPr>
          <a:xfrm>
            <a:off x="458724" y="6386184"/>
            <a:ext cx="9186863" cy="320675"/>
          </a:xfrm>
        </p:spPr>
        <p:txBody>
          <a:bodyPr/>
          <a:lstStyle/>
          <a:p>
            <a:pPr marL="0" indent="0" fontAlgn="auto">
              <a:spcBef>
                <a:spcPts val="0"/>
              </a:spcBef>
              <a:spcAft>
                <a:spcPts val="0"/>
              </a:spcAft>
              <a:buClrTx/>
              <a:buNone/>
              <a:defRPr/>
            </a:pPr>
            <a:r>
              <a:rPr lang="en-GB" sz="900" kern="0" dirty="0"/>
              <a:t>TNF=</a:t>
            </a:r>
            <a:r>
              <a:rPr lang="en-GB" sz="900" kern="0" dirty="0" err="1"/>
              <a:t>tumor</a:t>
            </a:r>
            <a:r>
              <a:rPr lang="en-GB" sz="900" kern="0" dirty="0"/>
              <a:t> necrosis factor; UC=ulcerative colitis. </a:t>
            </a:r>
          </a:p>
        </p:txBody>
      </p:sp>
      <p:graphicFrame>
        <p:nvGraphicFramePr>
          <p:cNvPr id="20" name="Chart 19">
            <a:extLst>
              <a:ext uri="{FF2B5EF4-FFF2-40B4-BE49-F238E27FC236}">
                <a16:creationId xmlns="" xmlns:a16="http://schemas.microsoft.com/office/drawing/2014/main" id="{34549978-511E-476A-838B-F051584B4A0C}"/>
              </a:ext>
            </a:extLst>
          </p:cNvPr>
          <p:cNvGraphicFramePr/>
          <p:nvPr>
            <p:extLst>
              <p:ext uri="{D42A27DB-BD31-4B8C-83A1-F6EECF244321}">
                <p14:modId xmlns:p14="http://schemas.microsoft.com/office/powerpoint/2010/main" val="1192364664"/>
              </p:ext>
            </p:extLst>
          </p:nvPr>
        </p:nvGraphicFramePr>
        <p:xfrm>
          <a:off x="632460" y="2184717"/>
          <a:ext cx="2766059" cy="18211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 xmlns:a16="http://schemas.microsoft.com/office/drawing/2014/main" id="{B5F464FD-FE5F-45DF-5E95-A16FA3A53A11}"/>
              </a:ext>
            </a:extLst>
          </p:cNvPr>
          <p:cNvGraphicFramePr/>
          <p:nvPr>
            <p:extLst>
              <p:ext uri="{D42A27DB-BD31-4B8C-83A1-F6EECF244321}">
                <p14:modId xmlns:p14="http://schemas.microsoft.com/office/powerpoint/2010/main" val="3638539690"/>
              </p:ext>
            </p:extLst>
          </p:nvPr>
        </p:nvGraphicFramePr>
        <p:xfrm>
          <a:off x="4684198" y="2184717"/>
          <a:ext cx="2766059" cy="18211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Chart 27">
            <a:extLst>
              <a:ext uri="{FF2B5EF4-FFF2-40B4-BE49-F238E27FC236}">
                <a16:creationId xmlns="" xmlns:a16="http://schemas.microsoft.com/office/drawing/2014/main" id="{0130B61B-181D-4D8B-8D60-1BF82A3FEAF6}"/>
              </a:ext>
            </a:extLst>
          </p:cNvPr>
          <p:cNvGraphicFramePr/>
          <p:nvPr>
            <p:extLst>
              <p:ext uri="{D42A27DB-BD31-4B8C-83A1-F6EECF244321}">
                <p14:modId xmlns:p14="http://schemas.microsoft.com/office/powerpoint/2010/main" val="2259360911"/>
              </p:ext>
            </p:extLst>
          </p:nvPr>
        </p:nvGraphicFramePr>
        <p:xfrm>
          <a:off x="8341798" y="2184717"/>
          <a:ext cx="2766059" cy="18211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8867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A2177B-B8F6-4D86-9DDA-D8075D911005}"/>
              </a:ext>
            </a:extLst>
          </p:cNvPr>
          <p:cNvSpPr>
            <a:spLocks noGrp="1"/>
          </p:cNvSpPr>
          <p:nvPr>
            <p:ph type="title"/>
          </p:nvPr>
        </p:nvSpPr>
        <p:spPr/>
        <p:txBody>
          <a:bodyPr>
            <a:noAutofit/>
          </a:bodyPr>
          <a:lstStyle/>
          <a:p>
            <a:r>
              <a:rPr lang="en-US" dirty="0"/>
              <a:t>STRIDE II guidelines: </a:t>
            </a:r>
            <a:br>
              <a:rPr lang="en-US" dirty="0"/>
            </a:br>
            <a:r>
              <a:rPr lang="en-US" dirty="0"/>
              <a:t>Current treat-to-target strategy for UC</a:t>
            </a:r>
            <a:r>
              <a:rPr lang="en-US" baseline="30000" dirty="0"/>
              <a:t>1</a:t>
            </a:r>
          </a:p>
        </p:txBody>
      </p:sp>
      <p:sp>
        <p:nvSpPr>
          <p:cNvPr id="22" name="Content Placeholder 21">
            <a:extLst>
              <a:ext uri="{FF2B5EF4-FFF2-40B4-BE49-F238E27FC236}">
                <a16:creationId xmlns="" xmlns:a16="http://schemas.microsoft.com/office/drawing/2014/main" id="{B4DA4406-C292-C173-D21A-AA620D4D122B}"/>
              </a:ext>
            </a:extLst>
          </p:cNvPr>
          <p:cNvSpPr>
            <a:spLocks noGrp="1"/>
          </p:cNvSpPr>
          <p:nvPr>
            <p:ph idx="1"/>
          </p:nvPr>
        </p:nvSpPr>
        <p:spPr>
          <a:xfrm>
            <a:off x="458724" y="1579792"/>
            <a:ext cx="9651047" cy="4061353"/>
          </a:xfrm>
        </p:spPr>
        <p:txBody>
          <a:bodyPr/>
          <a:lstStyle/>
          <a:p>
            <a:r>
              <a:rPr lang="en-US" dirty="0">
                <a:solidFill>
                  <a:schemeClr val="tx1"/>
                </a:solidFill>
              </a:rPr>
              <a:t>STRIDE II incorporates biomarker remission and QoL assessment into the targets below but excludes bowel urgency and histologic outcomes</a:t>
            </a:r>
          </a:p>
          <a:p>
            <a:endParaRPr lang="en-US" dirty="0">
              <a:solidFill>
                <a:schemeClr val="tx1"/>
              </a:solidFill>
            </a:endParaRPr>
          </a:p>
        </p:txBody>
      </p:sp>
      <p:sp>
        <p:nvSpPr>
          <p:cNvPr id="23" name="Rectangle 22">
            <a:extLst>
              <a:ext uri="{FF2B5EF4-FFF2-40B4-BE49-F238E27FC236}">
                <a16:creationId xmlns="" xmlns:a16="http://schemas.microsoft.com/office/drawing/2014/main" id="{D6FCF8A2-B762-561D-52C8-49998530149B}"/>
              </a:ext>
            </a:extLst>
          </p:cNvPr>
          <p:cNvSpPr/>
          <p:nvPr/>
        </p:nvSpPr>
        <p:spPr>
          <a:xfrm>
            <a:off x="795012" y="3388701"/>
            <a:ext cx="930525" cy="770528"/>
          </a:xfrm>
          <a:prstGeom prst="rect">
            <a:avLst/>
          </a:prstGeom>
          <a:solidFill>
            <a:schemeClr val="bg1">
              <a:alpha val="25098"/>
            </a:schemeClr>
          </a:solidFill>
          <a:ln w="38100">
            <a:solidFill>
              <a:schemeClr val="tx1"/>
            </a:solidFill>
          </a:ln>
        </p:spPr>
        <p:txBody>
          <a:bodyPr wrap="square" lIns="36000" tIns="36000" rIns="36000" bIns="36000" rtlCol="0" anchor="ctr">
            <a:noAutofit/>
          </a:bodyPr>
          <a:lstStyle/>
          <a:p>
            <a:pPr algn="ctr"/>
            <a:r>
              <a:rPr lang="en-US" sz="1100" b="1" kern="0" dirty="0">
                <a:ea typeface="ＭＳ Ｐゴシック" charset="0"/>
              </a:rPr>
              <a:t>Active</a:t>
            </a:r>
          </a:p>
          <a:p>
            <a:pPr algn="ctr"/>
            <a:r>
              <a:rPr lang="en-US" sz="1100" b="1" kern="0" dirty="0">
                <a:ea typeface="ＭＳ Ｐゴシック" charset="0"/>
              </a:rPr>
              <a:t>disease</a:t>
            </a:r>
          </a:p>
        </p:txBody>
      </p:sp>
      <p:sp>
        <p:nvSpPr>
          <p:cNvPr id="24" name="Rectangle 23">
            <a:extLst>
              <a:ext uri="{FF2B5EF4-FFF2-40B4-BE49-F238E27FC236}">
                <a16:creationId xmlns="" xmlns:a16="http://schemas.microsoft.com/office/drawing/2014/main" id="{764B015C-0AA4-437E-55DE-0F30699D1BC1}"/>
              </a:ext>
            </a:extLst>
          </p:cNvPr>
          <p:cNvSpPr/>
          <p:nvPr/>
        </p:nvSpPr>
        <p:spPr>
          <a:xfrm>
            <a:off x="1827234" y="3382514"/>
            <a:ext cx="930525" cy="770528"/>
          </a:xfrm>
          <a:prstGeom prst="rect">
            <a:avLst/>
          </a:prstGeom>
          <a:solidFill>
            <a:schemeClr val="accent2"/>
          </a:solidFill>
        </p:spPr>
        <p:txBody>
          <a:bodyPr wrap="square" lIns="36000" tIns="36000" rIns="36000" bIns="36000" rtlCol="0" anchor="ctr">
            <a:noAutofit/>
          </a:bodyPr>
          <a:lstStyle/>
          <a:p>
            <a:pPr algn="ctr"/>
            <a:r>
              <a:rPr lang="en-US" sz="1100" kern="0" dirty="0">
                <a:solidFill>
                  <a:schemeClr val="bg1"/>
                </a:solidFill>
                <a:ea typeface="ＭＳ Ｐゴシック" charset="0"/>
              </a:rPr>
              <a:t>Therapy</a:t>
            </a:r>
          </a:p>
          <a:p>
            <a:pPr algn="ctr"/>
            <a:r>
              <a:rPr lang="en-US" sz="1100" kern="0" dirty="0">
                <a:solidFill>
                  <a:schemeClr val="bg1"/>
                </a:solidFill>
                <a:ea typeface="ＭＳ Ｐゴシック" charset="0"/>
              </a:rPr>
              <a:t>according</a:t>
            </a:r>
          </a:p>
          <a:p>
            <a:pPr algn="ctr"/>
            <a:r>
              <a:rPr lang="en-US" sz="1100" kern="0" dirty="0">
                <a:solidFill>
                  <a:schemeClr val="bg1"/>
                </a:solidFill>
                <a:ea typeface="ＭＳ Ｐゴシック" charset="0"/>
              </a:rPr>
              <a:t>to risk</a:t>
            </a:r>
          </a:p>
        </p:txBody>
      </p:sp>
      <p:sp>
        <p:nvSpPr>
          <p:cNvPr id="73" name="TextBox 72">
            <a:extLst>
              <a:ext uri="{FF2B5EF4-FFF2-40B4-BE49-F238E27FC236}">
                <a16:creationId xmlns="" xmlns:a16="http://schemas.microsoft.com/office/drawing/2014/main" id="{1308763C-2E4A-B3D4-B78A-50C72020C383}"/>
              </a:ext>
            </a:extLst>
          </p:cNvPr>
          <p:cNvSpPr txBox="1"/>
          <p:nvPr/>
        </p:nvSpPr>
        <p:spPr>
          <a:xfrm>
            <a:off x="2817499" y="2617402"/>
            <a:ext cx="1300276" cy="461665"/>
          </a:xfrm>
          <a:prstGeom prst="rect">
            <a:avLst/>
          </a:prstGeom>
          <a:noFill/>
        </p:spPr>
        <p:txBody>
          <a:bodyPr wrap="square" rtlCol="0" anchor="b">
            <a:spAutoFit/>
          </a:bodyPr>
          <a:lstStyle/>
          <a:p>
            <a:pPr algn="ctr"/>
            <a:r>
              <a:rPr lang="en-US" sz="1200" b="1" dirty="0"/>
              <a:t>Symptomatic</a:t>
            </a:r>
          </a:p>
          <a:p>
            <a:pPr algn="ctr"/>
            <a:r>
              <a:rPr lang="en-US" sz="1200" b="1" dirty="0"/>
              <a:t>response</a:t>
            </a:r>
          </a:p>
        </p:txBody>
      </p:sp>
      <p:sp>
        <p:nvSpPr>
          <p:cNvPr id="74" name="TextBox 73">
            <a:extLst>
              <a:ext uri="{FF2B5EF4-FFF2-40B4-BE49-F238E27FC236}">
                <a16:creationId xmlns="" xmlns:a16="http://schemas.microsoft.com/office/drawing/2014/main" id="{BCE0263D-584A-DD6E-7A10-C10D31A198BF}"/>
              </a:ext>
            </a:extLst>
          </p:cNvPr>
          <p:cNvSpPr txBox="1"/>
          <p:nvPr/>
        </p:nvSpPr>
        <p:spPr>
          <a:xfrm>
            <a:off x="4340325" y="2432736"/>
            <a:ext cx="1738476" cy="646331"/>
          </a:xfrm>
          <a:prstGeom prst="rect">
            <a:avLst/>
          </a:prstGeom>
          <a:noFill/>
        </p:spPr>
        <p:txBody>
          <a:bodyPr wrap="square" rtlCol="0" anchor="b">
            <a:spAutoFit/>
          </a:bodyPr>
          <a:lstStyle/>
          <a:p>
            <a:pPr algn="ctr"/>
            <a:r>
              <a:rPr lang="en-US" sz="1200" b="1" dirty="0"/>
              <a:t>Symptomatic</a:t>
            </a:r>
          </a:p>
          <a:p>
            <a:pPr algn="ctr"/>
            <a:r>
              <a:rPr lang="en-US" sz="1200" b="1" dirty="0"/>
              <a:t>remission and normalization of CRP</a:t>
            </a:r>
          </a:p>
        </p:txBody>
      </p:sp>
      <p:sp>
        <p:nvSpPr>
          <p:cNvPr id="75" name="TextBox 74">
            <a:extLst>
              <a:ext uri="{FF2B5EF4-FFF2-40B4-BE49-F238E27FC236}">
                <a16:creationId xmlns="" xmlns:a16="http://schemas.microsoft.com/office/drawing/2014/main" id="{93740087-D814-DB78-40BC-AD57948F1FB7}"/>
              </a:ext>
            </a:extLst>
          </p:cNvPr>
          <p:cNvSpPr txBox="1"/>
          <p:nvPr/>
        </p:nvSpPr>
        <p:spPr>
          <a:xfrm>
            <a:off x="6254137" y="2617402"/>
            <a:ext cx="1569188" cy="461665"/>
          </a:xfrm>
          <a:prstGeom prst="rect">
            <a:avLst/>
          </a:prstGeom>
          <a:noFill/>
        </p:spPr>
        <p:txBody>
          <a:bodyPr wrap="square" rtlCol="0" anchor="b">
            <a:spAutoFit/>
          </a:bodyPr>
          <a:lstStyle/>
          <a:p>
            <a:pPr algn="ctr"/>
            <a:r>
              <a:rPr lang="en-US" sz="1200" b="1" dirty="0"/>
              <a:t>Decrease in FCP to acceptable range</a:t>
            </a:r>
          </a:p>
        </p:txBody>
      </p:sp>
      <p:sp>
        <p:nvSpPr>
          <p:cNvPr id="76" name="TextBox 75">
            <a:extLst>
              <a:ext uri="{FF2B5EF4-FFF2-40B4-BE49-F238E27FC236}">
                <a16:creationId xmlns="" xmlns:a16="http://schemas.microsoft.com/office/drawing/2014/main" id="{FB1A352E-D54F-50FB-9C64-207917B90B05}"/>
              </a:ext>
            </a:extLst>
          </p:cNvPr>
          <p:cNvSpPr txBox="1"/>
          <p:nvPr/>
        </p:nvSpPr>
        <p:spPr>
          <a:xfrm>
            <a:off x="8074227" y="2432736"/>
            <a:ext cx="1800863" cy="646331"/>
          </a:xfrm>
          <a:prstGeom prst="rect">
            <a:avLst/>
          </a:prstGeom>
          <a:noFill/>
        </p:spPr>
        <p:txBody>
          <a:bodyPr wrap="square" rtlCol="0" anchor="b">
            <a:spAutoFit/>
          </a:bodyPr>
          <a:lstStyle/>
          <a:p>
            <a:pPr algn="ctr"/>
            <a:r>
              <a:rPr lang="en-US" sz="1200" b="1" dirty="0"/>
              <a:t>Endoscopic healing, normalized QoL, and absence of disability</a:t>
            </a:r>
          </a:p>
        </p:txBody>
      </p:sp>
      <p:sp>
        <p:nvSpPr>
          <p:cNvPr id="25" name="Triangle 24">
            <a:extLst>
              <a:ext uri="{FF2B5EF4-FFF2-40B4-BE49-F238E27FC236}">
                <a16:creationId xmlns="" xmlns:a16="http://schemas.microsoft.com/office/drawing/2014/main" id="{A0E9D26D-794B-D567-EEA8-8E0895176880}"/>
              </a:ext>
            </a:extLst>
          </p:cNvPr>
          <p:cNvSpPr/>
          <p:nvPr/>
        </p:nvSpPr>
        <p:spPr>
          <a:xfrm rot="5400000">
            <a:off x="2664004" y="3713434"/>
            <a:ext cx="344466" cy="170715"/>
          </a:xfrm>
          <a:prstGeom prst="triangle">
            <a:avLst/>
          </a:prstGeom>
          <a:solidFill>
            <a:schemeClr val="accent2"/>
          </a:solidFill>
          <a:ln>
            <a:noFill/>
          </a:ln>
        </p:spPr>
        <p:txBody>
          <a:bodyPr wrap="square" lIns="36000" tIns="36000" rIns="36000" bIns="36000" rtlCol="0" anchor="ctr">
            <a:noAutofit/>
          </a:bodyPr>
          <a:lstStyle/>
          <a:p>
            <a:pPr algn="r"/>
            <a:endParaRPr lang="en-US" sz="900" b="1" kern="0">
              <a:ea typeface="ＭＳ Ｐゴシック" charset="0"/>
            </a:endParaRPr>
          </a:p>
        </p:txBody>
      </p:sp>
      <p:sp>
        <p:nvSpPr>
          <p:cNvPr id="80" name="Triangle 79">
            <a:extLst>
              <a:ext uri="{FF2B5EF4-FFF2-40B4-BE49-F238E27FC236}">
                <a16:creationId xmlns="" xmlns:a16="http://schemas.microsoft.com/office/drawing/2014/main" id="{01F62EF6-EAE2-413A-A450-6F812B5704F8}"/>
              </a:ext>
            </a:extLst>
          </p:cNvPr>
          <p:cNvSpPr/>
          <p:nvPr/>
        </p:nvSpPr>
        <p:spPr>
          <a:xfrm rot="5400000">
            <a:off x="4114539" y="3713434"/>
            <a:ext cx="344466" cy="170715"/>
          </a:xfrm>
          <a:prstGeom prst="triangle">
            <a:avLst/>
          </a:prstGeom>
          <a:solidFill>
            <a:schemeClr val="accent2"/>
          </a:solidFill>
          <a:ln>
            <a:noFill/>
          </a:ln>
        </p:spPr>
        <p:txBody>
          <a:bodyPr wrap="square" lIns="36000" tIns="36000" rIns="36000" bIns="36000" rtlCol="0" anchor="ctr">
            <a:noAutofit/>
          </a:bodyPr>
          <a:lstStyle/>
          <a:p>
            <a:pPr algn="r"/>
            <a:endParaRPr lang="en-US" sz="900" b="1" kern="0">
              <a:ea typeface="ＭＳ Ｐゴシック" charset="0"/>
            </a:endParaRPr>
          </a:p>
        </p:txBody>
      </p:sp>
      <p:sp>
        <p:nvSpPr>
          <p:cNvPr id="81" name="Triangle 80">
            <a:extLst>
              <a:ext uri="{FF2B5EF4-FFF2-40B4-BE49-F238E27FC236}">
                <a16:creationId xmlns="" xmlns:a16="http://schemas.microsoft.com/office/drawing/2014/main" id="{931A7175-122F-AD74-BD68-24005AA1D1D2}"/>
              </a:ext>
            </a:extLst>
          </p:cNvPr>
          <p:cNvSpPr/>
          <p:nvPr/>
        </p:nvSpPr>
        <p:spPr>
          <a:xfrm rot="5400000">
            <a:off x="5883982" y="3713435"/>
            <a:ext cx="344466" cy="170715"/>
          </a:xfrm>
          <a:prstGeom prst="triangle">
            <a:avLst/>
          </a:prstGeom>
          <a:solidFill>
            <a:schemeClr val="accent2"/>
          </a:solidFill>
          <a:ln>
            <a:noFill/>
          </a:ln>
        </p:spPr>
        <p:txBody>
          <a:bodyPr wrap="square" lIns="36000" tIns="36000" rIns="36000" bIns="36000" rtlCol="0" anchor="ctr">
            <a:noAutofit/>
          </a:bodyPr>
          <a:lstStyle/>
          <a:p>
            <a:pPr algn="r"/>
            <a:endParaRPr lang="en-US" sz="900" b="1" kern="0">
              <a:ea typeface="ＭＳ Ｐゴシック" charset="0"/>
            </a:endParaRPr>
          </a:p>
        </p:txBody>
      </p:sp>
      <p:sp>
        <p:nvSpPr>
          <p:cNvPr id="82" name="Triangle 81">
            <a:extLst>
              <a:ext uri="{FF2B5EF4-FFF2-40B4-BE49-F238E27FC236}">
                <a16:creationId xmlns="" xmlns:a16="http://schemas.microsoft.com/office/drawing/2014/main" id="{DAF854FD-9FB7-81D6-B20D-0C17F9255831}"/>
              </a:ext>
            </a:extLst>
          </p:cNvPr>
          <p:cNvSpPr/>
          <p:nvPr/>
        </p:nvSpPr>
        <p:spPr>
          <a:xfrm rot="5400000">
            <a:off x="7840696" y="3713436"/>
            <a:ext cx="344466" cy="170715"/>
          </a:xfrm>
          <a:prstGeom prst="triangle">
            <a:avLst/>
          </a:prstGeom>
          <a:solidFill>
            <a:schemeClr val="accent2"/>
          </a:solidFill>
          <a:ln>
            <a:noFill/>
          </a:ln>
        </p:spPr>
        <p:txBody>
          <a:bodyPr wrap="square" lIns="36000" tIns="36000" rIns="36000" bIns="36000" rtlCol="0" anchor="ctr">
            <a:noAutofit/>
          </a:bodyPr>
          <a:lstStyle/>
          <a:p>
            <a:pPr algn="r"/>
            <a:endParaRPr lang="en-US" sz="900" b="1" kern="0">
              <a:ea typeface="ＭＳ Ｐゴシック" charset="0"/>
            </a:endParaRPr>
          </a:p>
        </p:txBody>
      </p:sp>
      <p:sp>
        <p:nvSpPr>
          <p:cNvPr id="17" name="Rectangle: Rounded Corners 16">
            <a:extLst>
              <a:ext uri="{FF2B5EF4-FFF2-40B4-BE49-F238E27FC236}">
                <a16:creationId xmlns="" xmlns:a16="http://schemas.microsoft.com/office/drawing/2014/main" id="{82DFA631-3B82-C18C-9576-A79C69C6E232}"/>
              </a:ext>
            </a:extLst>
          </p:cNvPr>
          <p:cNvSpPr/>
          <p:nvPr/>
        </p:nvSpPr>
        <p:spPr>
          <a:xfrm>
            <a:off x="10109774" y="2375146"/>
            <a:ext cx="1627332" cy="1209759"/>
          </a:xfrm>
          <a:prstGeom prst="roundRect">
            <a:avLst>
              <a:gd name="adj" fmla="val 0"/>
            </a:avLst>
          </a:prstGeom>
          <a:solidFill>
            <a:schemeClr val="bg1">
              <a:alpha val="25098"/>
            </a:schemeClr>
          </a:solidFill>
          <a:ln w="38100">
            <a:solidFill>
              <a:schemeClr val="tx1"/>
            </a:solidFill>
          </a:ln>
        </p:spPr>
        <p:txBody>
          <a:bodyPr wrap="square" lIns="36000" tIns="36000" rIns="36000" bIns="36000" rtlCol="0" anchor="ctr">
            <a:noAutofit/>
          </a:bodyPr>
          <a:lstStyle/>
          <a:p>
            <a:pPr algn="ctr"/>
            <a:r>
              <a:rPr lang="en-US" sz="1100" b="1" kern="0" dirty="0">
                <a:solidFill>
                  <a:schemeClr val="tx1"/>
                </a:solidFill>
                <a:ea typeface="ＭＳ Ｐゴシック" charset="0"/>
              </a:rPr>
              <a:t>Additional considerations:</a:t>
            </a:r>
          </a:p>
          <a:p>
            <a:pPr algn="ctr"/>
            <a:r>
              <a:rPr lang="en-US" sz="1100" b="1" kern="0" dirty="0">
                <a:solidFill>
                  <a:schemeClr val="tx1"/>
                </a:solidFill>
                <a:ea typeface="ＭＳ Ｐゴシック" charset="0"/>
              </a:rPr>
              <a:t>histologic healing </a:t>
            </a:r>
          </a:p>
        </p:txBody>
      </p:sp>
      <p:sp>
        <p:nvSpPr>
          <p:cNvPr id="37" name="TextBox 36">
            <a:extLst>
              <a:ext uri="{FF2B5EF4-FFF2-40B4-BE49-F238E27FC236}">
                <a16:creationId xmlns="" xmlns:a16="http://schemas.microsoft.com/office/drawing/2014/main" id="{F0A264E4-182A-DE85-3AE1-F3F8F62E1E78}"/>
              </a:ext>
            </a:extLst>
          </p:cNvPr>
          <p:cNvSpPr txBox="1"/>
          <p:nvPr/>
        </p:nvSpPr>
        <p:spPr>
          <a:xfrm>
            <a:off x="3919967" y="4653096"/>
            <a:ext cx="3353335" cy="307777"/>
          </a:xfrm>
          <a:prstGeom prst="rect">
            <a:avLst/>
          </a:prstGeom>
          <a:noFill/>
        </p:spPr>
        <p:txBody>
          <a:bodyPr wrap="square" rtlCol="0">
            <a:spAutoFit/>
          </a:bodyPr>
          <a:lstStyle/>
          <a:p>
            <a:pPr algn="ctr"/>
            <a:r>
              <a:rPr lang="en-US" sz="1400" b="1"/>
              <a:t>TARGETS NOT REACHED</a:t>
            </a:r>
          </a:p>
        </p:txBody>
      </p:sp>
      <p:sp>
        <p:nvSpPr>
          <p:cNvPr id="58" name="TextBox 57">
            <a:extLst>
              <a:ext uri="{FF2B5EF4-FFF2-40B4-BE49-F238E27FC236}">
                <a16:creationId xmlns="" xmlns:a16="http://schemas.microsoft.com/office/drawing/2014/main" id="{72AAC71C-DF1C-6246-6FA0-EDEBC9109D4B}"/>
              </a:ext>
            </a:extLst>
          </p:cNvPr>
          <p:cNvSpPr txBox="1"/>
          <p:nvPr/>
        </p:nvSpPr>
        <p:spPr>
          <a:xfrm>
            <a:off x="3421930" y="5609820"/>
            <a:ext cx="1738270" cy="307777"/>
          </a:xfrm>
          <a:prstGeom prst="rect">
            <a:avLst/>
          </a:prstGeom>
          <a:noFill/>
        </p:spPr>
        <p:txBody>
          <a:bodyPr wrap="square" rtlCol="0">
            <a:spAutoFit/>
          </a:bodyPr>
          <a:lstStyle/>
          <a:p>
            <a:pPr algn="ctr"/>
            <a:r>
              <a:rPr lang="en-US" sz="1400"/>
              <a:t>Short-term targets</a:t>
            </a:r>
          </a:p>
        </p:txBody>
      </p:sp>
      <p:sp>
        <p:nvSpPr>
          <p:cNvPr id="59" name="TextBox 58">
            <a:extLst>
              <a:ext uri="{FF2B5EF4-FFF2-40B4-BE49-F238E27FC236}">
                <a16:creationId xmlns="" xmlns:a16="http://schemas.microsoft.com/office/drawing/2014/main" id="{78972D33-F563-5788-88C6-2B98EC0BAE38}"/>
              </a:ext>
            </a:extLst>
          </p:cNvPr>
          <p:cNvSpPr txBox="1"/>
          <p:nvPr/>
        </p:nvSpPr>
        <p:spPr>
          <a:xfrm>
            <a:off x="6139163" y="5609820"/>
            <a:ext cx="1817388" cy="307777"/>
          </a:xfrm>
          <a:prstGeom prst="rect">
            <a:avLst/>
          </a:prstGeom>
          <a:noFill/>
        </p:spPr>
        <p:txBody>
          <a:bodyPr wrap="square" rtlCol="0">
            <a:spAutoFit/>
          </a:bodyPr>
          <a:lstStyle/>
          <a:p>
            <a:pPr algn="ctr"/>
            <a:r>
              <a:rPr lang="en-US" sz="1400"/>
              <a:t>Intermediate targets</a:t>
            </a:r>
          </a:p>
        </p:txBody>
      </p:sp>
      <p:sp>
        <p:nvSpPr>
          <p:cNvPr id="60" name="TextBox 59">
            <a:extLst>
              <a:ext uri="{FF2B5EF4-FFF2-40B4-BE49-F238E27FC236}">
                <a16:creationId xmlns="" xmlns:a16="http://schemas.microsoft.com/office/drawing/2014/main" id="{6C9B9401-7AB7-3F12-7B24-8AE7E06D1633}"/>
              </a:ext>
            </a:extLst>
          </p:cNvPr>
          <p:cNvSpPr txBox="1"/>
          <p:nvPr/>
        </p:nvSpPr>
        <p:spPr>
          <a:xfrm>
            <a:off x="8279979" y="5609820"/>
            <a:ext cx="1676822" cy="307777"/>
          </a:xfrm>
          <a:prstGeom prst="rect">
            <a:avLst/>
          </a:prstGeom>
          <a:noFill/>
        </p:spPr>
        <p:txBody>
          <a:bodyPr wrap="square" rtlCol="0">
            <a:spAutoFit/>
          </a:bodyPr>
          <a:lstStyle/>
          <a:p>
            <a:pPr algn="ctr"/>
            <a:r>
              <a:rPr lang="en-US" sz="1400"/>
              <a:t>Long-term targets</a:t>
            </a:r>
          </a:p>
        </p:txBody>
      </p:sp>
      <p:sp>
        <p:nvSpPr>
          <p:cNvPr id="9" name="Text Placeholder 5">
            <a:extLst>
              <a:ext uri="{FF2B5EF4-FFF2-40B4-BE49-F238E27FC236}">
                <a16:creationId xmlns="" xmlns:a16="http://schemas.microsoft.com/office/drawing/2014/main" id="{BA68F580-30B5-AB56-4BF0-031E9070FAC4}"/>
              </a:ext>
            </a:extLst>
          </p:cNvPr>
          <p:cNvSpPr txBox="1">
            <a:spLocks/>
          </p:cNvSpPr>
          <p:nvPr/>
        </p:nvSpPr>
        <p:spPr>
          <a:xfrm>
            <a:off x="458724" y="6467756"/>
            <a:ext cx="9687328" cy="247611"/>
          </a:xfrm>
          <a:prstGeom prst="rect">
            <a:avLst/>
          </a:prstGeom>
        </p:spPr>
        <p:txBody>
          <a:bodyPr vert="horz" lIns="0" tIns="0" rIns="0" bIns="0" rtlCol="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900" dirty="0"/>
              <a:t>CRP=C-reactive protein; FCP=fecal calprotectin; QoL=quality of life; STRIDE=Selecting Therapeutic Targets in Inflammatory Bowel Disease; UC=ulcerative colitis.</a:t>
            </a:r>
          </a:p>
        </p:txBody>
      </p:sp>
      <p:cxnSp>
        <p:nvCxnSpPr>
          <p:cNvPr id="33" name="Straight Arrow Connector 32">
            <a:extLst>
              <a:ext uri="{FF2B5EF4-FFF2-40B4-BE49-F238E27FC236}">
                <a16:creationId xmlns="" xmlns:a16="http://schemas.microsoft.com/office/drawing/2014/main" id="{54E0DEDB-539A-B70B-26EB-6C13E66DFEDD}"/>
              </a:ext>
            </a:extLst>
          </p:cNvPr>
          <p:cNvCxnSpPr/>
          <p:nvPr/>
        </p:nvCxnSpPr>
        <p:spPr>
          <a:xfrm flipV="1">
            <a:off x="1177780" y="4366329"/>
            <a:ext cx="0" cy="6203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C448A0AB-0619-AC75-B720-BE57506A6A5D}"/>
              </a:ext>
            </a:extLst>
          </p:cNvPr>
          <p:cNvCxnSpPr>
            <a:cxnSpLocks/>
          </p:cNvCxnSpPr>
          <p:nvPr/>
        </p:nvCxnSpPr>
        <p:spPr>
          <a:xfrm flipH="1">
            <a:off x="1177780" y="4958375"/>
            <a:ext cx="816942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2A275F25-2E35-737D-3833-5D533C63BF29}"/>
              </a:ext>
            </a:extLst>
          </p:cNvPr>
          <p:cNvCxnSpPr/>
          <p:nvPr/>
        </p:nvCxnSpPr>
        <p:spPr>
          <a:xfrm>
            <a:off x="3421930" y="4975853"/>
            <a:ext cx="0" cy="4826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3F41E512-E1EB-F654-FBD0-55F683299B8F}"/>
              </a:ext>
            </a:extLst>
          </p:cNvPr>
          <p:cNvCxnSpPr/>
          <p:nvPr/>
        </p:nvCxnSpPr>
        <p:spPr>
          <a:xfrm>
            <a:off x="5148932" y="4975853"/>
            <a:ext cx="0" cy="4826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3857A8DD-74B8-EAE2-775A-50F4D64FA8CA}"/>
              </a:ext>
            </a:extLst>
          </p:cNvPr>
          <p:cNvCxnSpPr>
            <a:cxnSpLocks/>
          </p:cNvCxnSpPr>
          <p:nvPr/>
        </p:nvCxnSpPr>
        <p:spPr>
          <a:xfrm flipH="1">
            <a:off x="3421930" y="5455260"/>
            <a:ext cx="172792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1CAC10D2-CDB9-E0E0-FA4A-CC2789852B61}"/>
              </a:ext>
            </a:extLst>
          </p:cNvPr>
          <p:cNvCxnSpPr/>
          <p:nvPr/>
        </p:nvCxnSpPr>
        <p:spPr>
          <a:xfrm>
            <a:off x="8168912" y="4975853"/>
            <a:ext cx="0" cy="4826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96BFB9F2-4D4A-5E63-D03C-87D42D4ACBCB}"/>
              </a:ext>
            </a:extLst>
          </p:cNvPr>
          <p:cNvCxnSpPr>
            <a:cxnSpLocks/>
          </p:cNvCxnSpPr>
          <p:nvPr/>
        </p:nvCxnSpPr>
        <p:spPr>
          <a:xfrm flipH="1">
            <a:off x="8168912" y="5455260"/>
            <a:ext cx="1748286" cy="0"/>
          </a:xfrm>
          <a:prstGeom prst="line">
            <a:avLst/>
          </a:prstGeom>
          <a:ln w="1905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E074034A-6AC7-B98E-274D-F014D5FB51EB}"/>
              </a:ext>
            </a:extLst>
          </p:cNvPr>
          <p:cNvCxnSpPr>
            <a:cxnSpLocks/>
          </p:cNvCxnSpPr>
          <p:nvPr/>
        </p:nvCxnSpPr>
        <p:spPr>
          <a:xfrm>
            <a:off x="4285890" y="5448910"/>
            <a:ext cx="0" cy="2161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55DCCD97-642E-3418-67B4-AEA9CBF60378}"/>
              </a:ext>
            </a:extLst>
          </p:cNvPr>
          <p:cNvCxnSpPr/>
          <p:nvPr/>
        </p:nvCxnSpPr>
        <p:spPr>
          <a:xfrm>
            <a:off x="6431045" y="4975853"/>
            <a:ext cx="0" cy="4826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63F1B08E-EBCB-42ED-6E62-C46717393258}"/>
              </a:ext>
            </a:extLst>
          </p:cNvPr>
          <p:cNvCxnSpPr/>
          <p:nvPr/>
        </p:nvCxnSpPr>
        <p:spPr>
          <a:xfrm>
            <a:off x="7664863" y="4975853"/>
            <a:ext cx="0" cy="4826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91077FD8-296E-6B43-E70F-B0BAC0309F93}"/>
              </a:ext>
            </a:extLst>
          </p:cNvPr>
          <p:cNvCxnSpPr>
            <a:cxnSpLocks/>
          </p:cNvCxnSpPr>
          <p:nvPr/>
        </p:nvCxnSpPr>
        <p:spPr>
          <a:xfrm flipH="1">
            <a:off x="6428731" y="5455260"/>
            <a:ext cx="123825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 xmlns:a16="http://schemas.microsoft.com/office/drawing/2014/main" id="{7B6894CB-DBD0-C2CA-101E-ADA85723E03B}"/>
              </a:ext>
            </a:extLst>
          </p:cNvPr>
          <p:cNvCxnSpPr>
            <a:cxnSpLocks/>
          </p:cNvCxnSpPr>
          <p:nvPr/>
        </p:nvCxnSpPr>
        <p:spPr>
          <a:xfrm>
            <a:off x="7047856" y="5448910"/>
            <a:ext cx="0" cy="21612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 xmlns:a16="http://schemas.microsoft.com/office/drawing/2014/main" id="{C6F15D9B-B8F0-C369-8E0B-9E3A80849E06}"/>
              </a:ext>
            </a:extLst>
          </p:cNvPr>
          <p:cNvCxnSpPr>
            <a:cxnSpLocks/>
          </p:cNvCxnSpPr>
          <p:nvPr/>
        </p:nvCxnSpPr>
        <p:spPr>
          <a:xfrm>
            <a:off x="9103621" y="5448910"/>
            <a:ext cx="0" cy="2161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84" name="Graphic 83">
            <a:extLst>
              <a:ext uri="{FF2B5EF4-FFF2-40B4-BE49-F238E27FC236}">
                <a16:creationId xmlns="" xmlns:a16="http://schemas.microsoft.com/office/drawing/2014/main" id="{B8E61D6D-7EFF-D4D9-42A2-179249430F3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773270" y="3374511"/>
            <a:ext cx="872586" cy="770529"/>
          </a:xfrm>
          <a:prstGeom prst="rect">
            <a:avLst/>
          </a:prstGeom>
        </p:spPr>
      </p:pic>
      <p:pic>
        <p:nvPicPr>
          <p:cNvPr id="85" name="Graphic 84">
            <a:extLst>
              <a:ext uri="{FF2B5EF4-FFF2-40B4-BE49-F238E27FC236}">
                <a16:creationId xmlns="" xmlns:a16="http://schemas.microsoft.com/office/drawing/2014/main" id="{46E5A704-5096-40A3-B557-12AF66FF644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662050" y="3374511"/>
            <a:ext cx="872586" cy="770529"/>
          </a:xfrm>
          <a:prstGeom prst="rect">
            <a:avLst/>
          </a:prstGeom>
        </p:spPr>
      </p:pic>
      <p:pic>
        <p:nvPicPr>
          <p:cNvPr id="86" name="Graphic 85">
            <a:extLst>
              <a:ext uri="{FF2B5EF4-FFF2-40B4-BE49-F238E27FC236}">
                <a16:creationId xmlns="" xmlns:a16="http://schemas.microsoft.com/office/drawing/2014/main" id="{33DBE61F-F33E-BAD7-34F7-14ACB2C48A2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04389" y="3374511"/>
            <a:ext cx="872586" cy="770529"/>
          </a:xfrm>
          <a:prstGeom prst="rect">
            <a:avLst/>
          </a:prstGeom>
        </p:spPr>
      </p:pic>
      <p:pic>
        <p:nvPicPr>
          <p:cNvPr id="87" name="Graphic 86">
            <a:extLst>
              <a:ext uri="{FF2B5EF4-FFF2-40B4-BE49-F238E27FC236}">
                <a16:creationId xmlns="" xmlns:a16="http://schemas.microsoft.com/office/drawing/2014/main" id="{C0309FFC-6AEE-4D37-E264-D8CD3812113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141715" y="3374511"/>
            <a:ext cx="872586" cy="770529"/>
          </a:xfrm>
          <a:prstGeom prst="rect">
            <a:avLst/>
          </a:prstGeom>
        </p:spPr>
      </p:pic>
      <p:cxnSp>
        <p:nvCxnSpPr>
          <p:cNvPr id="89" name="Straight Arrow Connector 88">
            <a:extLst>
              <a:ext uri="{FF2B5EF4-FFF2-40B4-BE49-F238E27FC236}">
                <a16:creationId xmlns="" xmlns:a16="http://schemas.microsoft.com/office/drawing/2014/main" id="{40CC7EE8-50DF-8F11-1739-4F0565081B7A}"/>
              </a:ext>
            </a:extLst>
          </p:cNvPr>
          <p:cNvCxnSpPr>
            <a:cxnSpLocks/>
          </p:cNvCxnSpPr>
          <p:nvPr/>
        </p:nvCxnSpPr>
        <p:spPr>
          <a:xfrm>
            <a:off x="5104056" y="4234862"/>
            <a:ext cx="0" cy="213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 xmlns:a16="http://schemas.microsoft.com/office/drawing/2014/main" id="{4678B825-39E0-C5C8-0CEA-DC9509DE837B}"/>
              </a:ext>
            </a:extLst>
          </p:cNvPr>
          <p:cNvCxnSpPr>
            <a:cxnSpLocks/>
          </p:cNvCxnSpPr>
          <p:nvPr/>
        </p:nvCxnSpPr>
        <p:spPr>
          <a:xfrm>
            <a:off x="7011122" y="4234862"/>
            <a:ext cx="0" cy="213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 xmlns:a16="http://schemas.microsoft.com/office/drawing/2014/main" id="{DB340637-BCC9-80D1-F785-5852BEC432DA}"/>
              </a:ext>
            </a:extLst>
          </p:cNvPr>
          <p:cNvCxnSpPr>
            <a:cxnSpLocks/>
          </p:cNvCxnSpPr>
          <p:nvPr/>
        </p:nvCxnSpPr>
        <p:spPr>
          <a:xfrm>
            <a:off x="8946898" y="4234862"/>
            <a:ext cx="0" cy="213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 xmlns:a16="http://schemas.microsoft.com/office/drawing/2014/main" id="{602E402D-82A8-1468-35E8-021C083B9F88}"/>
              </a:ext>
            </a:extLst>
          </p:cNvPr>
          <p:cNvCxnSpPr>
            <a:cxnSpLocks/>
          </p:cNvCxnSpPr>
          <p:nvPr/>
        </p:nvCxnSpPr>
        <p:spPr>
          <a:xfrm>
            <a:off x="3427656" y="4234862"/>
            <a:ext cx="0" cy="213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663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B47A86-4C90-4F61-8F1D-AE806C415DE4}"/>
              </a:ext>
            </a:extLst>
          </p:cNvPr>
          <p:cNvSpPr>
            <a:spLocks noGrp="1"/>
          </p:cNvSpPr>
          <p:nvPr>
            <p:ph type="title"/>
          </p:nvPr>
        </p:nvSpPr>
        <p:spPr/>
        <p:txBody>
          <a:bodyPr/>
          <a:lstStyle/>
          <a:p>
            <a:r>
              <a:rPr lang="en-US" dirty="0"/>
              <a:t>The IL-23 pathway plays an important role in UC</a:t>
            </a:r>
            <a:r>
              <a:rPr lang="en-US" baseline="30000" dirty="0"/>
              <a:t>1,2</a:t>
            </a:r>
          </a:p>
        </p:txBody>
      </p:sp>
      <p:sp>
        <p:nvSpPr>
          <p:cNvPr id="4" name="Content Placeholder 3">
            <a:extLst>
              <a:ext uri="{FF2B5EF4-FFF2-40B4-BE49-F238E27FC236}">
                <a16:creationId xmlns="" xmlns:a16="http://schemas.microsoft.com/office/drawing/2014/main" id="{93EAE5E6-6F75-4713-83C8-00BFAFB75905}"/>
              </a:ext>
            </a:extLst>
          </p:cNvPr>
          <p:cNvSpPr>
            <a:spLocks noGrp="1"/>
          </p:cNvSpPr>
          <p:nvPr>
            <p:ph idx="4294967295"/>
          </p:nvPr>
        </p:nvSpPr>
        <p:spPr>
          <a:xfrm>
            <a:off x="446573" y="1579563"/>
            <a:ext cx="5535613" cy="4060825"/>
          </a:xfrm>
        </p:spPr>
        <p:txBody>
          <a:bodyPr/>
          <a:lstStyle/>
          <a:p>
            <a:pPr>
              <a:buSzPct val="100000"/>
            </a:pPr>
            <a:r>
              <a:rPr lang="en-US" dirty="0">
                <a:solidFill>
                  <a:schemeClr val="tx1"/>
                </a:solidFill>
                <a:ea typeface="Arial" panose="020B0604020202020204" pitchFamily="34" charset="0"/>
              </a:rPr>
              <a:t>In UC</a:t>
            </a:r>
            <a:r>
              <a:rPr lang="en-US" dirty="0">
                <a:solidFill>
                  <a:schemeClr val="accent1"/>
                </a:solidFill>
                <a:ea typeface="Arial" panose="020B0604020202020204" pitchFamily="34" charset="0"/>
              </a:rPr>
              <a:t> </a:t>
            </a:r>
            <a:r>
              <a:rPr lang="en-US" dirty="0">
                <a:solidFill>
                  <a:schemeClr val="tx1"/>
                </a:solidFill>
                <a:ea typeface="Arial" panose="020B0604020202020204" pitchFamily="34" charset="0"/>
              </a:rPr>
              <a:t>there is </a:t>
            </a:r>
            <a:r>
              <a:rPr lang="en-US" dirty="0">
                <a:solidFill>
                  <a:schemeClr val="tx1"/>
                </a:solidFill>
                <a:effectLst/>
                <a:ea typeface="Arial" panose="020B0604020202020204" pitchFamily="34" charset="0"/>
              </a:rPr>
              <a:t>exacerbated inflammation</a:t>
            </a:r>
            <a:r>
              <a:rPr lang="en-US" dirty="0">
                <a:solidFill>
                  <a:schemeClr val="accent1"/>
                </a:solidFill>
                <a:effectLst/>
                <a:ea typeface="Arial" panose="020B0604020202020204" pitchFamily="34" charset="0"/>
              </a:rPr>
              <a:t> </a:t>
            </a:r>
            <a:r>
              <a:rPr lang="en-US" dirty="0">
                <a:solidFill>
                  <a:schemeClr val="tx1"/>
                </a:solidFill>
                <a:effectLst/>
                <a:ea typeface="Arial" panose="020B0604020202020204" pitchFamily="34" charset="0"/>
              </a:rPr>
              <a:t>of the intestinal mucosa</a:t>
            </a:r>
            <a:r>
              <a:rPr lang="en-US" baseline="30000" dirty="0">
                <a:solidFill>
                  <a:schemeClr val="tx1"/>
                </a:solidFill>
                <a:effectLst/>
                <a:ea typeface="Arial" panose="020B0604020202020204" pitchFamily="34" charset="0"/>
              </a:rPr>
              <a:t>1,2</a:t>
            </a:r>
          </a:p>
          <a:p>
            <a:pPr lvl="1" indent="0">
              <a:buSzPct val="100000"/>
              <a:buNone/>
            </a:pPr>
            <a:endParaRPr lang="en-US" sz="1800" dirty="0">
              <a:effectLst/>
              <a:ea typeface="Arial" panose="020B0604020202020204" pitchFamily="34" charset="0"/>
            </a:endParaRPr>
          </a:p>
          <a:p>
            <a:pPr>
              <a:buSzPct val="100000"/>
            </a:pPr>
            <a:r>
              <a:rPr lang="en-US" b="1" dirty="0">
                <a:solidFill>
                  <a:schemeClr val="tx1"/>
                </a:solidFill>
                <a:effectLst/>
                <a:ea typeface="Arial" panose="020B0604020202020204" pitchFamily="34" charset="0"/>
              </a:rPr>
              <a:t>IL-23 inflammatory cascade:</a:t>
            </a:r>
          </a:p>
          <a:p>
            <a:pPr marL="525780" lvl="1" indent="-342900">
              <a:lnSpc>
                <a:spcPct val="150000"/>
              </a:lnSpc>
              <a:buSzPct val="100000"/>
              <a:buFont typeface="+mj-lt"/>
              <a:buAutoNum type="alphaUcPeriod"/>
            </a:pPr>
            <a:r>
              <a:rPr lang="en-US" dirty="0">
                <a:effectLst/>
                <a:ea typeface="Arial" panose="020B0604020202020204" pitchFamily="34" charset="0"/>
              </a:rPr>
              <a:t>Weakening of the epithelial barrier</a:t>
            </a:r>
            <a:endParaRPr lang="en-US" baseline="30000" dirty="0">
              <a:effectLst/>
              <a:ea typeface="Arial" panose="020B0604020202020204" pitchFamily="34" charset="0"/>
            </a:endParaRPr>
          </a:p>
          <a:p>
            <a:pPr marL="525780" lvl="1" indent="-342900">
              <a:lnSpc>
                <a:spcPct val="150000"/>
              </a:lnSpc>
              <a:buSzPct val="100000"/>
              <a:buFont typeface="+mj-lt"/>
              <a:buAutoNum type="alphaUcPeriod"/>
            </a:pPr>
            <a:r>
              <a:rPr lang="en-US" dirty="0">
                <a:effectLst/>
                <a:ea typeface="Arial" panose="020B0604020202020204" pitchFamily="34" charset="0"/>
              </a:rPr>
              <a:t>Translocation of luminal antigens and bacteria</a:t>
            </a:r>
          </a:p>
          <a:p>
            <a:pPr marL="525780" lvl="1" indent="-342900">
              <a:lnSpc>
                <a:spcPct val="150000"/>
              </a:lnSpc>
              <a:buSzPct val="100000"/>
              <a:buFont typeface="+mj-lt"/>
              <a:buAutoNum type="alphaUcPeriod"/>
            </a:pPr>
            <a:r>
              <a:rPr lang="en-US" dirty="0">
                <a:effectLst/>
                <a:ea typeface="Arial" panose="020B0604020202020204" pitchFamily="34" charset="0"/>
              </a:rPr>
              <a:t>Production of IL-23 in the mucosa</a:t>
            </a:r>
            <a:endParaRPr lang="en-US" baseline="30000" dirty="0">
              <a:effectLst/>
              <a:ea typeface="Arial" panose="020B0604020202020204" pitchFamily="34" charset="0"/>
            </a:endParaRPr>
          </a:p>
          <a:p>
            <a:pPr marL="525780" lvl="1" indent="-342900">
              <a:lnSpc>
                <a:spcPct val="150000"/>
              </a:lnSpc>
              <a:buSzPct val="100000"/>
              <a:buFont typeface="+mj-lt"/>
              <a:buAutoNum type="alphaUcPeriod"/>
            </a:pPr>
            <a:r>
              <a:rPr lang="en-US" dirty="0">
                <a:ea typeface="Arial" panose="020B0604020202020204" pitchFamily="34" charset="0"/>
              </a:rPr>
              <a:t>Amplification of</a:t>
            </a:r>
            <a:r>
              <a:rPr lang="en-US" dirty="0">
                <a:effectLst/>
                <a:ea typeface="Arial" panose="020B0604020202020204" pitchFamily="34" charset="0"/>
              </a:rPr>
              <a:t> Th17</a:t>
            </a:r>
            <a:r>
              <a:rPr lang="en-US" spc="-20" dirty="0">
                <a:effectLst/>
                <a:ea typeface="Arial" panose="020B0604020202020204" pitchFamily="34" charset="0"/>
              </a:rPr>
              <a:t> </a:t>
            </a:r>
            <a:r>
              <a:rPr lang="en-US" dirty="0">
                <a:effectLst/>
                <a:ea typeface="Arial" panose="020B0604020202020204" pitchFamily="34" charset="0"/>
              </a:rPr>
              <a:t>cell</a:t>
            </a:r>
            <a:r>
              <a:rPr lang="en-US" spc="-10" dirty="0">
                <a:effectLst/>
                <a:ea typeface="Arial" panose="020B0604020202020204" pitchFamily="34" charset="0"/>
              </a:rPr>
              <a:t> </a:t>
            </a:r>
            <a:r>
              <a:rPr lang="en-US" dirty="0">
                <a:effectLst/>
                <a:ea typeface="Arial" panose="020B0604020202020204" pitchFamily="34" charset="0"/>
              </a:rPr>
              <a:t>differentiation</a:t>
            </a:r>
            <a:endParaRPr lang="en-US" baseline="30000" dirty="0">
              <a:effectLst/>
              <a:ea typeface="Arial" panose="020B0604020202020204" pitchFamily="34" charset="0"/>
            </a:endParaRPr>
          </a:p>
          <a:p>
            <a:pPr marL="525780" lvl="1" indent="-342900">
              <a:lnSpc>
                <a:spcPct val="150000"/>
              </a:lnSpc>
              <a:buSzPct val="100000"/>
              <a:buFont typeface="+mj-lt"/>
              <a:buAutoNum type="alphaUcPeriod"/>
            </a:pPr>
            <a:r>
              <a:rPr lang="en-US" dirty="0">
                <a:ea typeface="Arial" panose="020B0604020202020204" pitchFamily="34" charset="0"/>
              </a:rPr>
              <a:t>Production of IL-17 by </a:t>
            </a:r>
            <a:r>
              <a:rPr lang="en-US" dirty="0">
                <a:effectLst/>
                <a:ea typeface="Arial" panose="020B0604020202020204" pitchFamily="34" charset="0"/>
              </a:rPr>
              <a:t>Th17 cells</a:t>
            </a:r>
            <a:endParaRPr lang="en-US" baseline="30000" dirty="0">
              <a:effectLst/>
              <a:ea typeface="Arial" panose="020B0604020202020204" pitchFamily="34" charset="0"/>
            </a:endParaRPr>
          </a:p>
          <a:p>
            <a:pPr marL="525780" lvl="1" indent="-342900">
              <a:lnSpc>
                <a:spcPct val="150000"/>
              </a:lnSpc>
              <a:buSzPct val="100000"/>
              <a:buFont typeface="+mj-lt"/>
              <a:buAutoNum type="alphaUcPeriod"/>
            </a:pPr>
            <a:r>
              <a:rPr lang="en-US" dirty="0">
                <a:ea typeface="Arial" panose="020B0604020202020204" pitchFamily="34" charset="0"/>
              </a:rPr>
              <a:t>Neutrophil recruitment to the mucosa</a:t>
            </a:r>
            <a:endParaRPr lang="en-CA" baseline="30000" dirty="0">
              <a:effectLst/>
              <a:latin typeface="Avenir Next LT Pro" panose="020B0504020202020204" pitchFamily="34" charset="0"/>
              <a:ea typeface="Arial" panose="020B0604020202020204" pitchFamily="34" charset="0"/>
            </a:endParaRPr>
          </a:p>
          <a:p>
            <a:endParaRPr lang="en-US" dirty="0"/>
          </a:p>
        </p:txBody>
      </p:sp>
      <p:sp>
        <p:nvSpPr>
          <p:cNvPr id="10" name="Oval 9">
            <a:extLst>
              <a:ext uri="{FF2B5EF4-FFF2-40B4-BE49-F238E27FC236}">
                <a16:creationId xmlns="" xmlns:a16="http://schemas.microsoft.com/office/drawing/2014/main" id="{F06FF762-6AC7-EF2F-C572-C5E563DC741D}"/>
              </a:ext>
            </a:extLst>
          </p:cNvPr>
          <p:cNvSpPr/>
          <p:nvPr/>
        </p:nvSpPr>
        <p:spPr>
          <a:xfrm>
            <a:off x="8433031" y="3480336"/>
            <a:ext cx="814812" cy="814812"/>
          </a:xfrm>
          <a:prstGeom prst="ellipse">
            <a:avLst/>
          </a:prstGeom>
          <a:noFill/>
          <a:ln w="57150">
            <a:solidFill>
              <a:schemeClr val="accent1"/>
            </a:solidFill>
          </a:ln>
        </p:spPr>
        <p:txBody>
          <a:bodyPr wrap="square" lIns="36000" tIns="36000" rIns="36000" bIns="36000" rtlCol="0" anchor="ctr">
            <a:noAutofit/>
          </a:bodyPr>
          <a:lstStyle/>
          <a:p>
            <a:pPr algn="r"/>
            <a:endParaRPr lang="en-US" sz="900" b="1" kern="0" dirty="0">
              <a:ea typeface="ＭＳ Ｐゴシック" charset="0"/>
            </a:endParaRPr>
          </a:p>
        </p:txBody>
      </p:sp>
      <p:sp>
        <p:nvSpPr>
          <p:cNvPr id="8" name="Text Placeholder 5">
            <a:extLst>
              <a:ext uri="{FF2B5EF4-FFF2-40B4-BE49-F238E27FC236}">
                <a16:creationId xmlns="" xmlns:a16="http://schemas.microsoft.com/office/drawing/2014/main" id="{47713187-5785-C0A8-15B7-990D36530597}"/>
              </a:ext>
            </a:extLst>
          </p:cNvPr>
          <p:cNvSpPr txBox="1">
            <a:spLocks/>
          </p:cNvSpPr>
          <p:nvPr/>
        </p:nvSpPr>
        <p:spPr>
          <a:xfrm>
            <a:off x="458724" y="6382609"/>
            <a:ext cx="9687328" cy="306960"/>
          </a:xfrm>
          <a:prstGeom prst="rect">
            <a:avLst/>
          </a:prstGeom>
        </p:spPr>
        <p:txBody>
          <a:bodyPr vert="horz" lIns="0" tIns="0" rIns="0" bIns="0" rtlCol="0">
            <a:noAutofit/>
          </a:bodyPr>
          <a:lstStyle>
            <a:lvl1pPr marL="0" indent="0" algn="l" defTabSz="914400" rtl="0" eaLnBrk="1" fontAlgn="ctr" latinLnBrk="0" hangingPunct="1">
              <a:lnSpc>
                <a:spcPts val="2200"/>
              </a:lnSpc>
              <a:spcBef>
                <a:spcPts val="1000"/>
              </a:spcBef>
              <a:buFont typeface="Arial" panose="020B0604020202020204" pitchFamily="34" charset="0"/>
              <a:buNone/>
              <a:defRPr sz="1600" kern="1200">
                <a:solidFill>
                  <a:schemeClr val="tx1"/>
                </a:solidFill>
                <a:latin typeface="+mn-lt"/>
                <a:ea typeface="+mn-ea"/>
                <a:cs typeface="Arial" panose="020B0604020202020204" pitchFamily="34" charset="0"/>
              </a:defRPr>
            </a:lvl1pPr>
            <a:lvl2pPr marL="18288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2pPr>
            <a:lvl3pPr marL="36576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4864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731520" indent="-182880" algn="l" defTabSz="914400" rtl="0" eaLnBrk="1" fontAlgn="ctr" latinLnBrk="0" hangingPunct="1">
              <a:lnSpc>
                <a:spcPts val="2200"/>
              </a:lnSpc>
              <a:spcBef>
                <a:spcPts val="600"/>
              </a:spcBef>
              <a:buSzPct val="15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25146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fontAlgn="ctr"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dirty="0"/>
              <a:t>IL=interleukin; Th=T helper; UC=ulcerative colitis.</a:t>
            </a:r>
          </a:p>
        </p:txBody>
      </p:sp>
      <p:pic>
        <p:nvPicPr>
          <p:cNvPr id="7" name="IL-23 pathogenesis OUTPUT_v08">
            <a:hlinkClick r:id="" action="ppaction://media"/>
            <a:extLst>
              <a:ext uri="{FF2B5EF4-FFF2-40B4-BE49-F238E27FC236}">
                <a16:creationId xmlns="" xmlns:a16="http://schemas.microsoft.com/office/drawing/2014/main" id="{487079EC-1546-62DC-8F9E-D99B1D693F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36431" y="1118735"/>
            <a:ext cx="5562257" cy="4966301"/>
          </a:xfrm>
          <a:prstGeom prst="rect">
            <a:avLst/>
          </a:prstGeom>
        </p:spPr>
      </p:pic>
      <p:pic>
        <p:nvPicPr>
          <p:cNvPr id="9" name="Graphic 8" descr="Play with solid fill">
            <a:extLst>
              <a:ext uri="{FF2B5EF4-FFF2-40B4-BE49-F238E27FC236}">
                <a16:creationId xmlns="" xmlns:a16="http://schemas.microsoft.com/office/drawing/2014/main" id="{E8FB721A-D81C-376A-3BB8-45F3D99E889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584103" y="3586141"/>
            <a:ext cx="603202" cy="603202"/>
          </a:xfrm>
          <a:prstGeom prst="rect">
            <a:avLst/>
          </a:prstGeom>
        </p:spPr>
      </p:pic>
    </p:spTree>
    <p:extLst>
      <p:ext uri="{BB962C8B-B14F-4D97-AF65-F5344CB8AC3E}">
        <p14:creationId xmlns:p14="http://schemas.microsoft.com/office/powerpoint/2010/main" val="334831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3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ESRC_TAGID" val="2f264895-e764-4ec3-9d2a-d8cef44cf23d"/>
</p:tagLst>
</file>

<file path=ppt/tags/tag2.xml><?xml version="1.0" encoding="utf-8"?>
<p:tagLst xmlns:a="http://schemas.openxmlformats.org/drawingml/2006/main" xmlns:r="http://schemas.openxmlformats.org/officeDocument/2006/relationships" xmlns:p="http://schemas.openxmlformats.org/presentationml/2006/main">
  <p:tag name="SLIDESRC_TAGID" val="285be1d1-a377-44e1-8076-415bf6bfc35c"/>
</p:tagLst>
</file>

<file path=ppt/tags/tag3.xml><?xml version="1.0" encoding="utf-8"?>
<p:tagLst xmlns:a="http://schemas.openxmlformats.org/drawingml/2006/main" xmlns:r="http://schemas.openxmlformats.org/officeDocument/2006/relationships" xmlns:p="http://schemas.openxmlformats.org/presentationml/2006/main">
  <p:tag name="SLIDESRC_TAGID" val="43ae6687-e6e2-4d3f-94cc-c0dc0806c343"/>
</p:tagLst>
</file>

<file path=ppt/tags/tag4.xml><?xml version="1.0" encoding="utf-8"?>
<p:tagLst xmlns:a="http://schemas.openxmlformats.org/drawingml/2006/main" xmlns:r="http://schemas.openxmlformats.org/officeDocument/2006/relationships" xmlns:p="http://schemas.openxmlformats.org/presentationml/2006/main">
  <p:tag name="SLIDESRC_TAGID" val="05d09586-ab23-425a-a193-607e5fa4bc64"/>
</p:tagLst>
</file>

<file path=ppt/tags/tag5.xml><?xml version="1.0" encoding="utf-8"?>
<p:tagLst xmlns:a="http://schemas.openxmlformats.org/drawingml/2006/main" xmlns:r="http://schemas.openxmlformats.org/officeDocument/2006/relationships" xmlns:p="http://schemas.openxmlformats.org/presentationml/2006/main">
  <p:tag name="SLIDESRC_TAGID" val="eecc46dc-fab3-4831-951a-870edf8fb43c"/>
</p:tagLst>
</file>

<file path=ppt/tags/tag6.xml><?xml version="1.0" encoding="utf-8"?>
<p:tagLst xmlns:a="http://schemas.openxmlformats.org/drawingml/2006/main" xmlns:r="http://schemas.openxmlformats.org/officeDocument/2006/relationships" xmlns:p="http://schemas.openxmlformats.org/presentationml/2006/main">
  <p:tag name="SLIDESRC_TAGID" val="6e887b36-1489-4899-b0ac-ca7ccb67315a"/>
</p:tagLst>
</file>

<file path=ppt/tags/tag7.xml><?xml version="1.0" encoding="utf-8"?>
<p:tagLst xmlns:a="http://schemas.openxmlformats.org/drawingml/2006/main" xmlns:r="http://schemas.openxmlformats.org/officeDocument/2006/relationships" xmlns:p="http://schemas.openxmlformats.org/presentationml/2006/main">
  <p:tag name="SLIDESRC_TAGID" val="6e887b36-1489-4899-b0ac-ca7ccb67315a"/>
</p:tagLst>
</file>

<file path=ppt/theme/theme1.xml><?xml version="1.0" encoding="utf-8"?>
<a:theme xmlns:a="http://schemas.openxmlformats.org/drawingml/2006/main" name="Lilly Miri">
  <a:themeElements>
    <a:clrScheme name="Office">
      <a:dk1>
        <a:srgbClr val="201E21"/>
      </a:dk1>
      <a:lt1>
        <a:srgbClr val="FFFFFF"/>
      </a:lt1>
      <a:dk2>
        <a:srgbClr val="0033A0"/>
      </a:dk2>
      <a:lt2>
        <a:srgbClr val="F1F1F2"/>
      </a:lt2>
      <a:accent1>
        <a:srgbClr val="0033A0"/>
      </a:accent1>
      <a:accent2>
        <a:srgbClr val="97D801"/>
      </a:accent2>
      <a:accent3>
        <a:srgbClr val="ED8C00"/>
      </a:accent3>
      <a:accent4>
        <a:srgbClr val="F3D048"/>
      </a:accent4>
      <a:accent5>
        <a:srgbClr val="888B95"/>
      </a:accent5>
      <a:accent6>
        <a:srgbClr val="F1F1F2"/>
      </a:accent6>
      <a:hlink>
        <a:srgbClr val="0033A0"/>
      </a:hlink>
      <a:folHlink>
        <a:srgbClr val="888B95"/>
      </a:folHlink>
    </a:clrScheme>
    <a:fontScheme name="Custom 2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20220125_Lilly_Miri_No_Logo_PPT_Temp_v4" id="{C707854F-F32B-7A40-A466-34877AA26DCB}" vid="{50E61313-C6DA-AE47-8889-FED250AD1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lobal Ad Board">
    <a:dk1>
      <a:srgbClr val="000000"/>
    </a:dk1>
    <a:lt1>
      <a:sysClr val="window" lastClr="FFFFFF"/>
    </a:lt1>
    <a:dk2>
      <a:srgbClr val="A59D95"/>
    </a:dk2>
    <a:lt2>
      <a:srgbClr val="D3BF96"/>
    </a:lt2>
    <a:accent1>
      <a:srgbClr val="FF6D22"/>
    </a:accent1>
    <a:accent2>
      <a:srgbClr val="263F6A"/>
    </a:accent2>
    <a:accent3>
      <a:srgbClr val="00A1DE"/>
    </a:accent3>
    <a:accent4>
      <a:srgbClr val="B1059D"/>
    </a:accent4>
    <a:accent5>
      <a:srgbClr val="FED100"/>
    </a:accent5>
    <a:accent6>
      <a:srgbClr val="D52B17"/>
    </a:accent6>
    <a:hlink>
      <a:srgbClr val="82785C"/>
    </a:hlink>
    <a:folHlink>
      <a:srgbClr val="00AF3F"/>
    </a:folHlink>
  </a:clrScheme>
  <a:fontScheme name="Lilly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Global Ad Board">
    <a:dk1>
      <a:srgbClr val="000000"/>
    </a:dk1>
    <a:lt1>
      <a:sysClr val="window" lastClr="FFFFFF"/>
    </a:lt1>
    <a:dk2>
      <a:srgbClr val="A59D95"/>
    </a:dk2>
    <a:lt2>
      <a:srgbClr val="D3BF96"/>
    </a:lt2>
    <a:accent1>
      <a:srgbClr val="FF6D22"/>
    </a:accent1>
    <a:accent2>
      <a:srgbClr val="263F6A"/>
    </a:accent2>
    <a:accent3>
      <a:srgbClr val="00A1DE"/>
    </a:accent3>
    <a:accent4>
      <a:srgbClr val="B1059D"/>
    </a:accent4>
    <a:accent5>
      <a:srgbClr val="FED100"/>
    </a:accent5>
    <a:accent6>
      <a:srgbClr val="D52B17"/>
    </a:accent6>
    <a:hlink>
      <a:srgbClr val="82785C"/>
    </a:hlink>
    <a:folHlink>
      <a:srgbClr val="00AF3F"/>
    </a:folHlink>
  </a:clrScheme>
  <a:fontScheme name="Lilly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rgbClr val="201E21"/>
    </a:dk1>
    <a:lt1>
      <a:srgbClr val="FFFFFF"/>
    </a:lt1>
    <a:dk2>
      <a:srgbClr val="0033A0"/>
    </a:dk2>
    <a:lt2>
      <a:srgbClr val="F1F1F2"/>
    </a:lt2>
    <a:accent1>
      <a:srgbClr val="0033A0"/>
    </a:accent1>
    <a:accent2>
      <a:srgbClr val="97D801"/>
    </a:accent2>
    <a:accent3>
      <a:srgbClr val="ED8C00"/>
    </a:accent3>
    <a:accent4>
      <a:srgbClr val="F3D048"/>
    </a:accent4>
    <a:accent5>
      <a:srgbClr val="888B95"/>
    </a:accent5>
    <a:accent6>
      <a:srgbClr val="F1F1F2"/>
    </a:accent6>
    <a:hlink>
      <a:srgbClr val="0033A0"/>
    </a:hlink>
    <a:folHlink>
      <a:srgbClr val="888B95"/>
    </a:folHlink>
  </a:clrScheme>
</a:themeOverride>
</file>

<file path=ppt/theme/themeOverride4.xml><?xml version="1.0" encoding="utf-8"?>
<a:themeOverride xmlns:a="http://schemas.openxmlformats.org/drawingml/2006/main">
  <a:clrScheme name="Office">
    <a:dk1>
      <a:srgbClr val="201E21"/>
    </a:dk1>
    <a:lt1>
      <a:srgbClr val="FFFFFF"/>
    </a:lt1>
    <a:dk2>
      <a:srgbClr val="0033A0"/>
    </a:dk2>
    <a:lt2>
      <a:srgbClr val="F1F1F2"/>
    </a:lt2>
    <a:accent1>
      <a:srgbClr val="0033A0"/>
    </a:accent1>
    <a:accent2>
      <a:srgbClr val="97D801"/>
    </a:accent2>
    <a:accent3>
      <a:srgbClr val="ED8C00"/>
    </a:accent3>
    <a:accent4>
      <a:srgbClr val="F3D048"/>
    </a:accent4>
    <a:accent5>
      <a:srgbClr val="888B95"/>
    </a:accent5>
    <a:accent6>
      <a:srgbClr val="F1F1F2"/>
    </a:accent6>
    <a:hlink>
      <a:srgbClr val="0033A0"/>
    </a:hlink>
    <a:folHlink>
      <a:srgbClr val="888B9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04EE300CD69D74B92248917F59F97B2" ma:contentTypeVersion="4" ma:contentTypeDescription="Create a new document." ma:contentTypeScope="" ma:versionID="72e143bb3b2b2a226161fb8c7e275b01">
  <xsd:schema xmlns:xsd="http://www.w3.org/2001/XMLSchema" xmlns:xs="http://www.w3.org/2001/XMLSchema" xmlns:p="http://schemas.microsoft.com/office/2006/metadata/properties" xmlns:ns2="55d52b38-97b8-4383-9862-69da99db2e3a" xmlns:ns3="fee8e86a-241f-43a7-91e9-ce08b55ba13e" targetNamespace="http://schemas.microsoft.com/office/2006/metadata/properties" ma:root="true" ma:fieldsID="e568f8e5bdcd7a84196326308a55044c" ns2:_="" ns3:_="">
    <xsd:import namespace="55d52b38-97b8-4383-9862-69da99db2e3a"/>
    <xsd:import namespace="fee8e86a-241f-43a7-91e9-ce08b55ba1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d52b38-97b8-4383-9862-69da99db2e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e8e86a-241f-43a7-91e9-ce08b55ba1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8e86a-241f-43a7-91e9-ce08b55ba13e">
      <UserInfo>
        <DisplayName>Bethany Thomson</DisplayName>
        <AccountId>31</AccountId>
        <AccountType/>
      </UserInfo>
      <UserInfo>
        <DisplayName>Amanda Kate McCabe</DisplayName>
        <AccountId>21</AccountId>
        <AccountType/>
      </UserInfo>
      <UserInfo>
        <DisplayName>Stacy N Royer</DisplayName>
        <AccountId>32</AccountId>
        <AccountType/>
      </UserInfo>
      <UserInfo>
        <DisplayName>Daniel W Yanosko</DisplayName>
        <AccountId>22</AccountId>
        <AccountType/>
      </UserInfo>
    </SharedWithUsers>
  </documentManagement>
</p:properties>
</file>

<file path=customXml/itemProps1.xml><?xml version="1.0" encoding="utf-8"?>
<ds:datastoreItem xmlns:ds="http://schemas.openxmlformats.org/officeDocument/2006/customXml" ds:itemID="{02F6B45D-EFDC-4B14-897A-C02D821F3E92}">
  <ds:schemaRefs>
    <ds:schemaRef ds:uri="http://schemas.microsoft.com/sharepoint/v3/contenttype/forms"/>
  </ds:schemaRefs>
</ds:datastoreItem>
</file>

<file path=customXml/itemProps2.xml><?xml version="1.0" encoding="utf-8"?>
<ds:datastoreItem xmlns:ds="http://schemas.openxmlformats.org/officeDocument/2006/customXml" ds:itemID="{E7F9ED3C-6C93-469E-BF19-B54FCC332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d52b38-97b8-4383-9862-69da99db2e3a"/>
    <ds:schemaRef ds:uri="fee8e86a-241f-43a7-91e9-ce08b55ba1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BFF3A2-ABD3-46AE-AFDF-AC0B44E9DC5D}">
  <ds:schemaRefs>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fee8e86a-241f-43a7-91e9-ce08b55ba13e"/>
    <ds:schemaRef ds:uri="http://purl.org/dc/terms/"/>
    <ds:schemaRef ds:uri="55d52b38-97b8-4383-9862-69da99db2e3a"/>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12121</Words>
  <Application>Microsoft Office PowerPoint</Application>
  <PresentationFormat>Widescreen</PresentationFormat>
  <Paragraphs>1600</Paragraphs>
  <Slides>68</Slides>
  <Notes>65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Avenir Next LT Pro</vt:lpstr>
      <vt:lpstr>ＭＳ Ｐゴシック</vt:lpstr>
      <vt:lpstr>Arial</vt:lpstr>
      <vt:lpstr>Avenir Heavy</vt:lpstr>
      <vt:lpstr>AvenirNext LT Pro Regular</vt:lpstr>
      <vt:lpstr>Calibri</vt:lpstr>
      <vt:lpstr>DIN-Regular</vt:lpstr>
      <vt:lpstr>Times New Roman</vt:lpstr>
      <vt:lpstr>Wingdings 3</vt:lpstr>
      <vt:lpstr>Lilly Miri</vt:lpstr>
      <vt:lpstr>Make the urgent change with omvoh
</vt:lpstr>
      <vt:lpstr>Overview</vt:lpstr>
      <vt:lpstr>ULCERATIVE COLITIS:  Unmet Need</vt:lpstr>
      <vt:lpstr>UC symptoms and defining disease severity1 </vt:lpstr>
      <vt:lpstr>Conversation-Gap Bowel Urgency (Confide-Study)</vt:lpstr>
      <vt:lpstr>Bowel urgency is one of the most disruptive symptoms for patients with UC1</vt:lpstr>
      <vt:lpstr>Non-Response and Loss of Response With Current Biologics</vt:lpstr>
      <vt:lpstr>STRIDE II guidelines:  Current treat-to-target strategy for UC1</vt:lpstr>
      <vt:lpstr>The IL-23 pathway plays an important role in UC1,2</vt:lpstr>
      <vt:lpstr>What Happens at a Cellular and Molecular Level in IBD?</vt:lpstr>
      <vt:lpstr>Cytokine Milieu in IBD  Focus on the IL-23-Th17 Axis</vt:lpstr>
      <vt:lpstr>The IL-23 pathway plays an important role  in UC1,2</vt:lpstr>
      <vt:lpstr>IL-23 neu in der Gastroenterologie </vt:lpstr>
      <vt:lpstr>Omvoh—A first-in-class IL-23p19 antagonist for  the treatment of moderately to severely active UC1-3</vt:lpstr>
      <vt:lpstr>Omvoh—A first-in-class IL-23p19 antagonist for  the treatment of moderately to severely active UC1-3</vt:lpstr>
      <vt:lpstr>Mirikizumab - Onepager</vt:lpstr>
      <vt:lpstr>Evaluating the efficacy and safety of Omvoh in  adult patients with moderately to severely active UC1</vt:lpstr>
      <vt:lpstr>Study Design LUCENT-1, LUCENT-2, and LUCENT-3</vt:lpstr>
      <vt:lpstr>Design des LUCENT-Programms LUCENT-Studienprogramm (3 von 3) </vt:lpstr>
      <vt:lpstr>LUCENT Program Design</vt:lpstr>
      <vt:lpstr>LUCENT patient populations1</vt:lpstr>
      <vt:lpstr>The Omvoh trials included patients who had  been treated with a prior biologic and those who were bio-naive1</vt:lpstr>
      <vt:lpstr>Demografische Daten bei Baseline  mITT-Population (LUCENT-1) </vt:lpstr>
      <vt:lpstr>Baseline und vorherige Colitis ulcerosa-Therapie mITT-Population (LUCENT-1) </vt:lpstr>
      <vt:lpstr>LUCENT-1 INDUCTION TRIAL</vt:lpstr>
      <vt:lpstr>Endpoint definitions from LUCENT-11</vt:lpstr>
      <vt:lpstr>Achieve clinical response and remission after  12 weeks with Omvoh1</vt:lpstr>
      <vt:lpstr>Primärer Endpunkt: Klinische Remission in Woche 12 Induktionsphase, mITT-Population (LUCENT-1), NRI</vt:lpstr>
      <vt:lpstr>Klinisches Ansprechen in Woche 12 Induktionsphase, mITT-Population (LUCENT-1), NRI</vt:lpstr>
      <vt:lpstr>Endoskopische Remission in Woche 12 Induktionsphase, mITT-Population (LUCENT-1), NRI</vt:lpstr>
      <vt:lpstr>Omvoh provided rapid relief of UC symptoms as early as Week 21</vt:lpstr>
      <vt:lpstr>Omvoh provided rapid relief of UC symptoms as early as Week 21</vt:lpstr>
      <vt:lpstr>LUCENT-2  MAINTENANCE TRIAL</vt:lpstr>
      <vt:lpstr>Responders from the LUCENT-1 trial were  re-randomized for LUCENT-2, the maintenance study1,2</vt:lpstr>
      <vt:lpstr>Omvoh provided sustained clinical remission at Week 521</vt:lpstr>
      <vt:lpstr>Omvoh provided clinical remission at Week 52, even in bio-failed patients1</vt:lpstr>
      <vt:lpstr>Primärer Endpunkt: Klinische Remission in Woche 52 Erhaltungsphase, mITT-Population – MIRI-Induktions-Responder, NRI (LUCENT-2)</vt:lpstr>
      <vt:lpstr>Omvoh demonstrated durable clinical remission at Week 521</vt:lpstr>
      <vt:lpstr>Regardless of prior biologic exposure, Omvoh  demonstrated durable clinical remission in nearly two-thirds of patients1</vt:lpstr>
      <vt:lpstr>Clinical Remission at Week 40 in Patients in  Clinical Remission at Week 12 of LUCENT-1 Maintenance Period, mITT Population – MIRI Induction Responders, NRI (LUCENT-2)</vt:lpstr>
      <vt:lpstr>45% of patients were in corticosteroid-free remission at Week 521</vt:lpstr>
      <vt:lpstr>Omvoh delivered corticosteroid-free remission in bio-naive and bio-failed patients1</vt:lpstr>
      <vt:lpstr>Nearly 60% of patients taking Omvoh achieved endoscopic improvement at Week 521</vt:lpstr>
      <vt:lpstr>At least half of bio-naive and bio-failed patients achieved endoscopic improvement at Week 521</vt:lpstr>
      <vt:lpstr>Endoscopic Improvement at Week 52 Maintenance Period, mITT Population – MIRI Induction Responders, NRI (LUCENT-2)</vt:lpstr>
      <vt:lpstr>Endoscopic improvement with Omvoh</vt:lpstr>
      <vt:lpstr>Omvoh demonstrated histo-endoscopic mucosal remission (HEMR) at Week 521</vt:lpstr>
      <vt:lpstr>PowerPoint Presentation</vt:lpstr>
      <vt:lpstr>Histologic-Endoscopic Mucosal Remission  at Week 52 Maintenance Period, mITT Population – MIRI Induction Responders, NRI (LUCENT-2)</vt:lpstr>
      <vt:lpstr>How did the Omvoh clinical trials measure  bowel urgency?1</vt:lpstr>
      <vt:lpstr>43% of patients taking Omvoh achieved bowel urgency remission at Week 521</vt:lpstr>
      <vt:lpstr>Reduced bowel urgency with Omvoh  by Week 121 </vt:lpstr>
      <vt:lpstr>Omvoh safety</vt:lpstr>
      <vt:lpstr>The safety of Omvoh was evaluated in two  randomized, double-blind, placebo-controlled Phase 3 trials1,2</vt:lpstr>
      <vt:lpstr>Omvoh had numerically lower frequencies of  serious adverse events and discontinuations vs placebo1</vt:lpstr>
      <vt:lpstr>Übersicht über unerwünschte Ereignisse Erhaltungsphase, Sicherheitspopulation – Mirikizumab-Induktions-Responder (LUCENT-2) </vt:lpstr>
      <vt:lpstr>Häufigste unerwünschte Ereignisse  (≥1% der MIRI-Patienten) Erhaltungsphase, Sicherheitspopulation – Mirikizumab-Induktions-Responder (LUCENT-2) (Auszug)</vt:lpstr>
      <vt:lpstr>Behandlungsabbruch aufgrund von  unerwünschten Ereignissen Erhaltungsphase, Sicherheitspopulation – Mirikizumab-Induktions-Responder (LUCENT-2)</vt:lpstr>
      <vt:lpstr>Unerwünschte Ereignisse von besonderem Interesse Erhaltungsphase, Sicherheitspopulation – Mirikizumab-Induktions-Responder (LUCENT-2) </vt:lpstr>
      <vt:lpstr>Einsatz in der praxis</vt:lpstr>
      <vt:lpstr>Omvoh dosing begins with 3 induction doses via  infusion every 4 weeks and transitions to self-injections for maintenance1</vt:lpstr>
      <vt:lpstr>Omvoh dosing begins with 3 induction doses via  infusion every 4 weeks and transitions to self-injections for maintenance1</vt:lpstr>
      <vt:lpstr>Omvoh dosing begins with 3 induction doses via  infusion every 4 weeks and transitions to self-injections for maintenance1</vt:lpstr>
      <vt:lpstr>Omvoh dosing begins with 3 induction doses via  infusion every 4 weeks and transitions to self-injections for maintenance1</vt:lpstr>
      <vt:lpstr>Omvoh dosing begins with 3 induction doses via  infusion every 4 weeks and transitions to self-injections for maintenance1</vt:lpstr>
      <vt:lpstr>OMVOH HOHE SELEKTIVITÄT FÜR EINE SICHERE UND ZIELGERICHTETE THERAPIE1</vt:lpstr>
      <vt:lpstr>FAQ: Warum sind die Placebo-Ansprech- raten in den Mirikizumab-LUCENT-Studien hoch??</vt:lpstr>
      <vt:lpstr>FAQ: Was hat es mit dem Leberenzym-Monitoring auf sich?</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 IN Avenir Next BOLD</dc:title>
  <dc:subject/>
  <dc:creator>Gabriella Matly</dc:creator>
  <cp:keywords/>
  <dc:description/>
  <cp:lastModifiedBy>Enzo Agosta</cp:lastModifiedBy>
  <cp:revision>801</cp:revision>
  <cp:lastPrinted>2023-04-17T10:59:47Z</cp:lastPrinted>
  <dcterms:created xsi:type="dcterms:W3CDTF">2022-02-08T16:23:58Z</dcterms:created>
  <dcterms:modified xsi:type="dcterms:W3CDTF">2023-06-26T09:47:43Z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0x010100404EE300CD69D74B92248917F59F97B2</vt:lpwstr>
  </property>
</Properties>
</file>